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7" r:id="rId1"/>
    <p:sldMasterId id="2147483689" r:id="rId2"/>
  </p:sldMasterIdLst>
  <p:notesMasterIdLst>
    <p:notesMasterId r:id="rId327"/>
  </p:notesMasterIdLst>
  <p:sldIdLst>
    <p:sldId id="265" r:id="rId3"/>
    <p:sldId id="256" r:id="rId4"/>
    <p:sldId id="266" r:id="rId5"/>
    <p:sldId id="359" r:id="rId6"/>
    <p:sldId id="293" r:id="rId7"/>
    <p:sldId id="285" r:id="rId8"/>
    <p:sldId id="294" r:id="rId9"/>
    <p:sldId id="295" r:id="rId10"/>
    <p:sldId id="296" r:id="rId11"/>
    <p:sldId id="297" r:id="rId12"/>
    <p:sldId id="298" r:id="rId13"/>
    <p:sldId id="299" r:id="rId14"/>
    <p:sldId id="305" r:id="rId15"/>
    <p:sldId id="288" r:id="rId16"/>
    <p:sldId id="306" r:id="rId17"/>
    <p:sldId id="311" r:id="rId18"/>
    <p:sldId id="307" r:id="rId19"/>
    <p:sldId id="312" r:id="rId20"/>
    <p:sldId id="308" r:id="rId21"/>
    <p:sldId id="313" r:id="rId22"/>
    <p:sldId id="310" r:id="rId23"/>
    <p:sldId id="314" r:id="rId24"/>
    <p:sldId id="315" r:id="rId25"/>
    <p:sldId id="316" r:id="rId26"/>
    <p:sldId id="317" r:id="rId27"/>
    <p:sldId id="318" r:id="rId28"/>
    <p:sldId id="319" r:id="rId29"/>
    <p:sldId id="320" r:id="rId30"/>
    <p:sldId id="321" r:id="rId31"/>
    <p:sldId id="322" r:id="rId32"/>
    <p:sldId id="323" r:id="rId33"/>
    <p:sldId id="324" r:id="rId34"/>
    <p:sldId id="325" r:id="rId35"/>
    <p:sldId id="326" r:id="rId36"/>
    <p:sldId id="286" r:id="rId37"/>
    <p:sldId id="327" r:id="rId38"/>
    <p:sldId id="328" r:id="rId39"/>
    <p:sldId id="330" r:id="rId40"/>
    <p:sldId id="329" r:id="rId41"/>
    <p:sldId id="339" r:id="rId42"/>
    <p:sldId id="334" r:id="rId43"/>
    <p:sldId id="332" r:id="rId44"/>
    <p:sldId id="340" r:id="rId45"/>
    <p:sldId id="341" r:id="rId46"/>
    <p:sldId id="342" r:id="rId47"/>
    <p:sldId id="346" r:id="rId48"/>
    <p:sldId id="335" r:id="rId49"/>
    <p:sldId id="353" r:id="rId50"/>
    <p:sldId id="348" r:id="rId51"/>
    <p:sldId id="354" r:id="rId52"/>
    <p:sldId id="355" r:id="rId53"/>
    <p:sldId id="357" r:id="rId54"/>
    <p:sldId id="292" r:id="rId55"/>
    <p:sldId id="358" r:id="rId56"/>
    <p:sldId id="273" r:id="rId57"/>
    <p:sldId id="300" r:id="rId58"/>
    <p:sldId id="301" r:id="rId59"/>
    <p:sldId id="302" r:id="rId60"/>
    <p:sldId id="303" r:id="rId61"/>
    <p:sldId id="304" r:id="rId62"/>
    <p:sldId id="274" r:id="rId63"/>
    <p:sldId id="360" r:id="rId64"/>
    <p:sldId id="361" r:id="rId65"/>
    <p:sldId id="362" r:id="rId66"/>
    <p:sldId id="363" r:id="rId67"/>
    <p:sldId id="364" r:id="rId68"/>
    <p:sldId id="365" r:id="rId69"/>
    <p:sldId id="366" r:id="rId70"/>
    <p:sldId id="367" r:id="rId71"/>
    <p:sldId id="368" r:id="rId72"/>
    <p:sldId id="369" r:id="rId73"/>
    <p:sldId id="370" r:id="rId74"/>
    <p:sldId id="371" r:id="rId75"/>
    <p:sldId id="372" r:id="rId76"/>
    <p:sldId id="373" r:id="rId77"/>
    <p:sldId id="374" r:id="rId78"/>
    <p:sldId id="375" r:id="rId79"/>
    <p:sldId id="376" r:id="rId80"/>
    <p:sldId id="377" r:id="rId81"/>
    <p:sldId id="378" r:id="rId82"/>
    <p:sldId id="379" r:id="rId83"/>
    <p:sldId id="380" r:id="rId84"/>
    <p:sldId id="381" r:id="rId85"/>
    <p:sldId id="382" r:id="rId86"/>
    <p:sldId id="383" r:id="rId87"/>
    <p:sldId id="384" r:id="rId88"/>
    <p:sldId id="385" r:id="rId89"/>
    <p:sldId id="386" r:id="rId90"/>
    <p:sldId id="387" r:id="rId91"/>
    <p:sldId id="388" r:id="rId92"/>
    <p:sldId id="389" r:id="rId93"/>
    <p:sldId id="390" r:id="rId94"/>
    <p:sldId id="391" r:id="rId95"/>
    <p:sldId id="392" r:id="rId96"/>
    <p:sldId id="393" r:id="rId97"/>
    <p:sldId id="394" r:id="rId98"/>
    <p:sldId id="395" r:id="rId99"/>
    <p:sldId id="396" r:id="rId100"/>
    <p:sldId id="397" r:id="rId101"/>
    <p:sldId id="398" r:id="rId102"/>
    <p:sldId id="399" r:id="rId103"/>
    <p:sldId id="400" r:id="rId104"/>
    <p:sldId id="401" r:id="rId105"/>
    <p:sldId id="402" r:id="rId106"/>
    <p:sldId id="403" r:id="rId107"/>
    <p:sldId id="404" r:id="rId108"/>
    <p:sldId id="405" r:id="rId109"/>
    <p:sldId id="406" r:id="rId110"/>
    <p:sldId id="407" r:id="rId111"/>
    <p:sldId id="408" r:id="rId112"/>
    <p:sldId id="409" r:id="rId113"/>
    <p:sldId id="410" r:id="rId114"/>
    <p:sldId id="411" r:id="rId115"/>
    <p:sldId id="412" r:id="rId116"/>
    <p:sldId id="413" r:id="rId117"/>
    <p:sldId id="414" r:id="rId118"/>
    <p:sldId id="415" r:id="rId119"/>
    <p:sldId id="416" r:id="rId120"/>
    <p:sldId id="417" r:id="rId121"/>
    <p:sldId id="418" r:id="rId122"/>
    <p:sldId id="419" r:id="rId123"/>
    <p:sldId id="420" r:id="rId124"/>
    <p:sldId id="422" r:id="rId125"/>
    <p:sldId id="484" r:id="rId126"/>
    <p:sldId id="423" r:id="rId127"/>
    <p:sldId id="424" r:id="rId128"/>
    <p:sldId id="425" r:id="rId129"/>
    <p:sldId id="426" r:id="rId130"/>
    <p:sldId id="427" r:id="rId131"/>
    <p:sldId id="428" r:id="rId132"/>
    <p:sldId id="429" r:id="rId133"/>
    <p:sldId id="430" r:id="rId134"/>
    <p:sldId id="431" r:id="rId135"/>
    <p:sldId id="432" r:id="rId136"/>
    <p:sldId id="433" r:id="rId137"/>
    <p:sldId id="434" r:id="rId138"/>
    <p:sldId id="435" r:id="rId139"/>
    <p:sldId id="436" r:id="rId140"/>
    <p:sldId id="437" r:id="rId141"/>
    <p:sldId id="438" r:id="rId142"/>
    <p:sldId id="439" r:id="rId143"/>
    <p:sldId id="440" r:id="rId144"/>
    <p:sldId id="441" r:id="rId145"/>
    <p:sldId id="442" r:id="rId146"/>
    <p:sldId id="443" r:id="rId147"/>
    <p:sldId id="444" r:id="rId148"/>
    <p:sldId id="445" r:id="rId149"/>
    <p:sldId id="446" r:id="rId150"/>
    <p:sldId id="447" r:id="rId151"/>
    <p:sldId id="448" r:id="rId152"/>
    <p:sldId id="449" r:id="rId153"/>
    <p:sldId id="450" r:id="rId154"/>
    <p:sldId id="451" r:id="rId155"/>
    <p:sldId id="452" r:id="rId156"/>
    <p:sldId id="453" r:id="rId157"/>
    <p:sldId id="454" r:id="rId158"/>
    <p:sldId id="455" r:id="rId159"/>
    <p:sldId id="456" r:id="rId160"/>
    <p:sldId id="457" r:id="rId161"/>
    <p:sldId id="458" r:id="rId162"/>
    <p:sldId id="459" r:id="rId163"/>
    <p:sldId id="460" r:id="rId164"/>
    <p:sldId id="461" r:id="rId165"/>
    <p:sldId id="462" r:id="rId166"/>
    <p:sldId id="463" r:id="rId167"/>
    <p:sldId id="464" r:id="rId168"/>
    <p:sldId id="465" r:id="rId169"/>
    <p:sldId id="466" r:id="rId170"/>
    <p:sldId id="467" r:id="rId171"/>
    <p:sldId id="468" r:id="rId172"/>
    <p:sldId id="469" r:id="rId173"/>
    <p:sldId id="470" r:id="rId174"/>
    <p:sldId id="471" r:id="rId175"/>
    <p:sldId id="472" r:id="rId176"/>
    <p:sldId id="473" r:id="rId177"/>
    <p:sldId id="474" r:id="rId178"/>
    <p:sldId id="475" r:id="rId179"/>
    <p:sldId id="476" r:id="rId180"/>
    <p:sldId id="477" r:id="rId181"/>
    <p:sldId id="478" r:id="rId182"/>
    <p:sldId id="479" r:id="rId183"/>
    <p:sldId id="480" r:id="rId184"/>
    <p:sldId id="481" r:id="rId185"/>
    <p:sldId id="482" r:id="rId186"/>
    <p:sldId id="540" r:id="rId187"/>
    <p:sldId id="487" r:id="rId188"/>
    <p:sldId id="488" r:id="rId189"/>
    <p:sldId id="489" r:id="rId190"/>
    <p:sldId id="490" r:id="rId191"/>
    <p:sldId id="491" r:id="rId192"/>
    <p:sldId id="492" r:id="rId193"/>
    <p:sldId id="493" r:id="rId194"/>
    <p:sldId id="494" r:id="rId195"/>
    <p:sldId id="495" r:id="rId196"/>
    <p:sldId id="496" r:id="rId197"/>
    <p:sldId id="497" r:id="rId198"/>
    <p:sldId id="498" r:id="rId199"/>
    <p:sldId id="499" r:id="rId200"/>
    <p:sldId id="500" r:id="rId201"/>
    <p:sldId id="501" r:id="rId202"/>
    <p:sldId id="502" r:id="rId203"/>
    <p:sldId id="503" r:id="rId204"/>
    <p:sldId id="504" r:id="rId205"/>
    <p:sldId id="505" r:id="rId206"/>
    <p:sldId id="506" r:id="rId207"/>
    <p:sldId id="507" r:id="rId208"/>
    <p:sldId id="508" r:id="rId209"/>
    <p:sldId id="509" r:id="rId210"/>
    <p:sldId id="510" r:id="rId211"/>
    <p:sldId id="511" r:id="rId212"/>
    <p:sldId id="512" r:id="rId213"/>
    <p:sldId id="513" r:id="rId214"/>
    <p:sldId id="514" r:id="rId215"/>
    <p:sldId id="515" r:id="rId216"/>
    <p:sldId id="516" r:id="rId217"/>
    <p:sldId id="517" r:id="rId218"/>
    <p:sldId id="518" r:id="rId219"/>
    <p:sldId id="519" r:id="rId220"/>
    <p:sldId id="520" r:id="rId221"/>
    <p:sldId id="521" r:id="rId222"/>
    <p:sldId id="522" r:id="rId223"/>
    <p:sldId id="523" r:id="rId224"/>
    <p:sldId id="524" r:id="rId225"/>
    <p:sldId id="525" r:id="rId226"/>
    <p:sldId id="526" r:id="rId227"/>
    <p:sldId id="527" r:id="rId228"/>
    <p:sldId id="528" r:id="rId229"/>
    <p:sldId id="529" r:id="rId230"/>
    <p:sldId id="530" r:id="rId231"/>
    <p:sldId id="531" r:id="rId232"/>
    <p:sldId id="532" r:id="rId233"/>
    <p:sldId id="533" r:id="rId234"/>
    <p:sldId id="534" r:id="rId235"/>
    <p:sldId id="535" r:id="rId236"/>
    <p:sldId id="536" r:id="rId237"/>
    <p:sldId id="537" r:id="rId238"/>
    <p:sldId id="538" r:id="rId239"/>
    <p:sldId id="539" r:id="rId240"/>
    <p:sldId id="541" r:id="rId241"/>
    <p:sldId id="542" r:id="rId242"/>
    <p:sldId id="543" r:id="rId243"/>
    <p:sldId id="544" r:id="rId244"/>
    <p:sldId id="545" r:id="rId245"/>
    <p:sldId id="546" r:id="rId246"/>
    <p:sldId id="547" r:id="rId247"/>
    <p:sldId id="548" r:id="rId248"/>
    <p:sldId id="549" r:id="rId249"/>
    <p:sldId id="550" r:id="rId250"/>
    <p:sldId id="551" r:id="rId251"/>
    <p:sldId id="552" r:id="rId252"/>
    <p:sldId id="553" r:id="rId253"/>
    <p:sldId id="554" r:id="rId254"/>
    <p:sldId id="555" r:id="rId255"/>
    <p:sldId id="556" r:id="rId256"/>
    <p:sldId id="557" r:id="rId257"/>
    <p:sldId id="558" r:id="rId258"/>
    <p:sldId id="559" r:id="rId259"/>
    <p:sldId id="560" r:id="rId260"/>
    <p:sldId id="561" r:id="rId261"/>
    <p:sldId id="562" r:id="rId262"/>
    <p:sldId id="563" r:id="rId263"/>
    <p:sldId id="564" r:id="rId264"/>
    <p:sldId id="565" r:id="rId265"/>
    <p:sldId id="566" r:id="rId266"/>
    <p:sldId id="567" r:id="rId267"/>
    <p:sldId id="568" r:id="rId268"/>
    <p:sldId id="569" r:id="rId269"/>
    <p:sldId id="570" r:id="rId270"/>
    <p:sldId id="571" r:id="rId271"/>
    <p:sldId id="572" r:id="rId272"/>
    <p:sldId id="573" r:id="rId273"/>
    <p:sldId id="574" r:id="rId274"/>
    <p:sldId id="575" r:id="rId275"/>
    <p:sldId id="576" r:id="rId276"/>
    <p:sldId id="577" r:id="rId277"/>
    <p:sldId id="578" r:id="rId278"/>
    <p:sldId id="579" r:id="rId279"/>
    <p:sldId id="580" r:id="rId280"/>
    <p:sldId id="581" r:id="rId281"/>
    <p:sldId id="582" r:id="rId282"/>
    <p:sldId id="583" r:id="rId283"/>
    <p:sldId id="584" r:id="rId284"/>
    <p:sldId id="585" r:id="rId285"/>
    <p:sldId id="586" r:id="rId286"/>
    <p:sldId id="587" r:id="rId287"/>
    <p:sldId id="588" r:id="rId288"/>
    <p:sldId id="589" r:id="rId289"/>
    <p:sldId id="590" r:id="rId290"/>
    <p:sldId id="591" r:id="rId291"/>
    <p:sldId id="592" r:id="rId292"/>
    <p:sldId id="593" r:id="rId293"/>
    <p:sldId id="594" r:id="rId294"/>
    <p:sldId id="595" r:id="rId295"/>
    <p:sldId id="596" r:id="rId296"/>
    <p:sldId id="597" r:id="rId297"/>
    <p:sldId id="598" r:id="rId298"/>
    <p:sldId id="599" r:id="rId299"/>
    <p:sldId id="600" r:id="rId300"/>
    <p:sldId id="601" r:id="rId301"/>
    <p:sldId id="602" r:id="rId302"/>
    <p:sldId id="603" r:id="rId303"/>
    <p:sldId id="604" r:id="rId304"/>
    <p:sldId id="605" r:id="rId305"/>
    <p:sldId id="606" r:id="rId306"/>
    <p:sldId id="607" r:id="rId307"/>
    <p:sldId id="608" r:id="rId308"/>
    <p:sldId id="609" r:id="rId309"/>
    <p:sldId id="610" r:id="rId310"/>
    <p:sldId id="611" r:id="rId311"/>
    <p:sldId id="612" r:id="rId312"/>
    <p:sldId id="613" r:id="rId313"/>
    <p:sldId id="614" r:id="rId314"/>
    <p:sldId id="615" r:id="rId315"/>
    <p:sldId id="616" r:id="rId316"/>
    <p:sldId id="617" r:id="rId317"/>
    <p:sldId id="618" r:id="rId318"/>
    <p:sldId id="619" r:id="rId319"/>
    <p:sldId id="620" r:id="rId320"/>
    <p:sldId id="621" r:id="rId321"/>
    <p:sldId id="622" r:id="rId322"/>
    <p:sldId id="623" r:id="rId323"/>
    <p:sldId id="624" r:id="rId324"/>
    <p:sldId id="625" r:id="rId325"/>
    <p:sldId id="626" r:id="rId32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B1BEDD"/>
    <a:srgbClr val="1B1E3E"/>
    <a:srgbClr val="B1B5DD"/>
    <a:srgbClr val="8E94CE"/>
    <a:srgbClr val="192F6D"/>
    <a:srgbClr val="2E3468"/>
    <a:srgbClr val="2C3266"/>
    <a:srgbClr val="1D2843"/>
    <a:srgbClr val="1900D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édio 2 - Destaqu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Estilo Médio 1 - Destaque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3C2FFA5D-87B4-456A-9821-1D502468CF0F}" styleName="Estilo com Tema 1 - Destaque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2146" autoAdjust="0"/>
    <p:restoredTop sz="94660"/>
  </p:normalViewPr>
  <p:slideViewPr>
    <p:cSldViewPr snapToGrid="0">
      <p:cViewPr varScale="1">
        <p:scale>
          <a:sx n="74" d="100"/>
          <a:sy n="74" d="100"/>
        </p:scale>
        <p:origin x="288"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99" Type="http://schemas.openxmlformats.org/officeDocument/2006/relationships/slide" Target="slides/slide297.xml"/><Relationship Id="rId21" Type="http://schemas.openxmlformats.org/officeDocument/2006/relationships/slide" Target="slides/slide19.xml"/><Relationship Id="rId63" Type="http://schemas.openxmlformats.org/officeDocument/2006/relationships/slide" Target="slides/slide61.xml"/><Relationship Id="rId159" Type="http://schemas.openxmlformats.org/officeDocument/2006/relationships/slide" Target="slides/slide157.xml"/><Relationship Id="rId324" Type="http://schemas.openxmlformats.org/officeDocument/2006/relationships/slide" Target="slides/slide322.xml"/><Relationship Id="rId170" Type="http://schemas.openxmlformats.org/officeDocument/2006/relationships/slide" Target="slides/slide168.xml"/><Relationship Id="rId226" Type="http://schemas.openxmlformats.org/officeDocument/2006/relationships/slide" Target="slides/slide224.xml"/><Relationship Id="rId268" Type="http://schemas.openxmlformats.org/officeDocument/2006/relationships/slide" Target="slides/slide266.xml"/><Relationship Id="rId32" Type="http://schemas.openxmlformats.org/officeDocument/2006/relationships/slide" Target="slides/slide30.xml"/><Relationship Id="rId74" Type="http://schemas.openxmlformats.org/officeDocument/2006/relationships/slide" Target="slides/slide72.xml"/><Relationship Id="rId128" Type="http://schemas.openxmlformats.org/officeDocument/2006/relationships/slide" Target="slides/slide126.xml"/><Relationship Id="rId5" Type="http://schemas.openxmlformats.org/officeDocument/2006/relationships/slide" Target="slides/slide3.xml"/><Relationship Id="rId181" Type="http://schemas.openxmlformats.org/officeDocument/2006/relationships/slide" Target="slides/slide179.xml"/><Relationship Id="rId237" Type="http://schemas.openxmlformats.org/officeDocument/2006/relationships/slide" Target="slides/slide235.xml"/><Relationship Id="rId279" Type="http://schemas.openxmlformats.org/officeDocument/2006/relationships/slide" Target="slides/slide277.xml"/><Relationship Id="rId43" Type="http://schemas.openxmlformats.org/officeDocument/2006/relationships/slide" Target="slides/slide41.xml"/><Relationship Id="rId139" Type="http://schemas.openxmlformats.org/officeDocument/2006/relationships/slide" Target="slides/slide137.xml"/><Relationship Id="rId290" Type="http://schemas.openxmlformats.org/officeDocument/2006/relationships/slide" Target="slides/slide288.xml"/><Relationship Id="rId304" Type="http://schemas.openxmlformats.org/officeDocument/2006/relationships/slide" Target="slides/slide302.xml"/><Relationship Id="rId85" Type="http://schemas.openxmlformats.org/officeDocument/2006/relationships/slide" Target="slides/slide83.xml"/><Relationship Id="rId150" Type="http://schemas.openxmlformats.org/officeDocument/2006/relationships/slide" Target="slides/slide148.xml"/><Relationship Id="rId192" Type="http://schemas.openxmlformats.org/officeDocument/2006/relationships/slide" Target="slides/slide190.xml"/><Relationship Id="rId206" Type="http://schemas.openxmlformats.org/officeDocument/2006/relationships/slide" Target="slides/slide204.xml"/><Relationship Id="rId248" Type="http://schemas.openxmlformats.org/officeDocument/2006/relationships/slide" Target="slides/slide246.xml"/><Relationship Id="rId12" Type="http://schemas.openxmlformats.org/officeDocument/2006/relationships/slide" Target="slides/slide10.xml"/><Relationship Id="rId108" Type="http://schemas.openxmlformats.org/officeDocument/2006/relationships/slide" Target="slides/slide106.xml"/><Relationship Id="rId315" Type="http://schemas.openxmlformats.org/officeDocument/2006/relationships/slide" Target="slides/slide313.xml"/><Relationship Id="rId54" Type="http://schemas.openxmlformats.org/officeDocument/2006/relationships/slide" Target="slides/slide52.xml"/><Relationship Id="rId96" Type="http://schemas.openxmlformats.org/officeDocument/2006/relationships/slide" Target="slides/slide94.xml"/><Relationship Id="rId161" Type="http://schemas.openxmlformats.org/officeDocument/2006/relationships/slide" Target="slides/slide159.xml"/><Relationship Id="rId217" Type="http://schemas.openxmlformats.org/officeDocument/2006/relationships/slide" Target="slides/slide215.xml"/><Relationship Id="rId259" Type="http://schemas.openxmlformats.org/officeDocument/2006/relationships/slide" Target="slides/slide257.xml"/><Relationship Id="rId23" Type="http://schemas.openxmlformats.org/officeDocument/2006/relationships/slide" Target="slides/slide21.xml"/><Relationship Id="rId119" Type="http://schemas.openxmlformats.org/officeDocument/2006/relationships/slide" Target="slides/slide117.xml"/><Relationship Id="rId270" Type="http://schemas.openxmlformats.org/officeDocument/2006/relationships/slide" Target="slides/slide268.xml"/><Relationship Id="rId326" Type="http://schemas.openxmlformats.org/officeDocument/2006/relationships/slide" Target="slides/slide324.xml"/><Relationship Id="rId65" Type="http://schemas.openxmlformats.org/officeDocument/2006/relationships/slide" Target="slides/slide63.xml"/><Relationship Id="rId130" Type="http://schemas.openxmlformats.org/officeDocument/2006/relationships/slide" Target="slides/slide128.xml"/><Relationship Id="rId172" Type="http://schemas.openxmlformats.org/officeDocument/2006/relationships/slide" Target="slides/slide170.xml"/><Relationship Id="rId228" Type="http://schemas.openxmlformats.org/officeDocument/2006/relationships/slide" Target="slides/slide226.xml"/><Relationship Id="rId281" Type="http://schemas.openxmlformats.org/officeDocument/2006/relationships/slide" Target="slides/slide279.xml"/><Relationship Id="rId34" Type="http://schemas.openxmlformats.org/officeDocument/2006/relationships/slide" Target="slides/slide32.xml"/><Relationship Id="rId76" Type="http://schemas.openxmlformats.org/officeDocument/2006/relationships/slide" Target="slides/slide74.xml"/><Relationship Id="rId141" Type="http://schemas.openxmlformats.org/officeDocument/2006/relationships/slide" Target="slides/slide139.xml"/><Relationship Id="rId7" Type="http://schemas.openxmlformats.org/officeDocument/2006/relationships/slide" Target="slides/slide5.xml"/><Relationship Id="rId183" Type="http://schemas.openxmlformats.org/officeDocument/2006/relationships/slide" Target="slides/slide181.xml"/><Relationship Id="rId239" Type="http://schemas.openxmlformats.org/officeDocument/2006/relationships/slide" Target="slides/slide237.xml"/><Relationship Id="rId250" Type="http://schemas.openxmlformats.org/officeDocument/2006/relationships/slide" Target="slides/slide248.xml"/><Relationship Id="rId271" Type="http://schemas.openxmlformats.org/officeDocument/2006/relationships/slide" Target="slides/slide269.xml"/><Relationship Id="rId292" Type="http://schemas.openxmlformats.org/officeDocument/2006/relationships/slide" Target="slides/slide290.xml"/><Relationship Id="rId306" Type="http://schemas.openxmlformats.org/officeDocument/2006/relationships/slide" Target="slides/slide304.xml"/><Relationship Id="rId24" Type="http://schemas.openxmlformats.org/officeDocument/2006/relationships/slide" Target="slides/slide22.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31" Type="http://schemas.openxmlformats.org/officeDocument/2006/relationships/slide" Target="slides/slide129.xml"/><Relationship Id="rId327" Type="http://schemas.openxmlformats.org/officeDocument/2006/relationships/notesMaster" Target="notesMasters/notesMaster1.xml"/><Relationship Id="rId152" Type="http://schemas.openxmlformats.org/officeDocument/2006/relationships/slide" Target="slides/slide150.xml"/><Relationship Id="rId173" Type="http://schemas.openxmlformats.org/officeDocument/2006/relationships/slide" Target="slides/slide171.xml"/><Relationship Id="rId194" Type="http://schemas.openxmlformats.org/officeDocument/2006/relationships/slide" Target="slides/slide192.xml"/><Relationship Id="rId208" Type="http://schemas.openxmlformats.org/officeDocument/2006/relationships/slide" Target="slides/slide206.xml"/><Relationship Id="rId229" Type="http://schemas.openxmlformats.org/officeDocument/2006/relationships/slide" Target="slides/slide227.xml"/><Relationship Id="rId240" Type="http://schemas.openxmlformats.org/officeDocument/2006/relationships/slide" Target="slides/slide238.xml"/><Relationship Id="rId261" Type="http://schemas.openxmlformats.org/officeDocument/2006/relationships/slide" Target="slides/slide259.xml"/><Relationship Id="rId14" Type="http://schemas.openxmlformats.org/officeDocument/2006/relationships/slide" Target="slides/slide12.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282" Type="http://schemas.openxmlformats.org/officeDocument/2006/relationships/slide" Target="slides/slide280.xml"/><Relationship Id="rId317" Type="http://schemas.openxmlformats.org/officeDocument/2006/relationships/slide" Target="slides/slide315.xml"/><Relationship Id="rId8" Type="http://schemas.openxmlformats.org/officeDocument/2006/relationships/slide" Target="slides/slide6.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163" Type="http://schemas.openxmlformats.org/officeDocument/2006/relationships/slide" Target="slides/slide161.xml"/><Relationship Id="rId184" Type="http://schemas.openxmlformats.org/officeDocument/2006/relationships/slide" Target="slides/slide182.xml"/><Relationship Id="rId219" Type="http://schemas.openxmlformats.org/officeDocument/2006/relationships/slide" Target="slides/slide217.xml"/><Relationship Id="rId230" Type="http://schemas.openxmlformats.org/officeDocument/2006/relationships/slide" Target="slides/slide228.xml"/><Relationship Id="rId251" Type="http://schemas.openxmlformats.org/officeDocument/2006/relationships/slide" Target="slides/slide249.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272" Type="http://schemas.openxmlformats.org/officeDocument/2006/relationships/slide" Target="slides/slide270.xml"/><Relationship Id="rId293" Type="http://schemas.openxmlformats.org/officeDocument/2006/relationships/slide" Target="slides/slide291.xml"/><Relationship Id="rId307" Type="http://schemas.openxmlformats.org/officeDocument/2006/relationships/slide" Target="slides/slide305.xml"/><Relationship Id="rId328" Type="http://schemas.openxmlformats.org/officeDocument/2006/relationships/presProps" Target="presProps.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 Id="rId174" Type="http://schemas.openxmlformats.org/officeDocument/2006/relationships/slide" Target="slides/slide172.xml"/><Relationship Id="rId195" Type="http://schemas.openxmlformats.org/officeDocument/2006/relationships/slide" Target="slides/slide193.xml"/><Relationship Id="rId209" Type="http://schemas.openxmlformats.org/officeDocument/2006/relationships/slide" Target="slides/slide207.xml"/><Relationship Id="rId220" Type="http://schemas.openxmlformats.org/officeDocument/2006/relationships/slide" Target="slides/slide218.xml"/><Relationship Id="rId241" Type="http://schemas.openxmlformats.org/officeDocument/2006/relationships/slide" Target="slides/slide239.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262" Type="http://schemas.openxmlformats.org/officeDocument/2006/relationships/slide" Target="slides/slide260.xml"/><Relationship Id="rId283" Type="http://schemas.openxmlformats.org/officeDocument/2006/relationships/slide" Target="slides/slide281.xml"/><Relationship Id="rId318" Type="http://schemas.openxmlformats.org/officeDocument/2006/relationships/slide" Target="slides/slide316.xml"/><Relationship Id="rId78" Type="http://schemas.openxmlformats.org/officeDocument/2006/relationships/slide" Target="slides/slide76.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64" Type="http://schemas.openxmlformats.org/officeDocument/2006/relationships/slide" Target="slides/slide162.xml"/><Relationship Id="rId185" Type="http://schemas.openxmlformats.org/officeDocument/2006/relationships/slide" Target="slides/slide183.xml"/><Relationship Id="rId9" Type="http://schemas.openxmlformats.org/officeDocument/2006/relationships/slide" Target="slides/slide7.xml"/><Relationship Id="rId210" Type="http://schemas.openxmlformats.org/officeDocument/2006/relationships/slide" Target="slides/slide208.xml"/><Relationship Id="rId26" Type="http://schemas.openxmlformats.org/officeDocument/2006/relationships/slide" Target="slides/slide24.xml"/><Relationship Id="rId231" Type="http://schemas.openxmlformats.org/officeDocument/2006/relationships/slide" Target="slides/slide229.xml"/><Relationship Id="rId252" Type="http://schemas.openxmlformats.org/officeDocument/2006/relationships/slide" Target="slides/slide250.xml"/><Relationship Id="rId273" Type="http://schemas.openxmlformats.org/officeDocument/2006/relationships/slide" Target="slides/slide271.xml"/><Relationship Id="rId294" Type="http://schemas.openxmlformats.org/officeDocument/2006/relationships/slide" Target="slides/slide292.xml"/><Relationship Id="rId308" Type="http://schemas.openxmlformats.org/officeDocument/2006/relationships/slide" Target="slides/slide306.xml"/><Relationship Id="rId329" Type="http://schemas.openxmlformats.org/officeDocument/2006/relationships/viewProps" Target="viewProps.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slide" Target="slides/slide152.xml"/><Relationship Id="rId175" Type="http://schemas.openxmlformats.org/officeDocument/2006/relationships/slide" Target="slides/slide173.xml"/><Relationship Id="rId196" Type="http://schemas.openxmlformats.org/officeDocument/2006/relationships/slide" Target="slides/slide194.xml"/><Relationship Id="rId200" Type="http://schemas.openxmlformats.org/officeDocument/2006/relationships/slide" Target="slides/slide198.xml"/><Relationship Id="rId16" Type="http://schemas.openxmlformats.org/officeDocument/2006/relationships/slide" Target="slides/slide14.xml"/><Relationship Id="rId221" Type="http://schemas.openxmlformats.org/officeDocument/2006/relationships/slide" Target="slides/slide219.xml"/><Relationship Id="rId242" Type="http://schemas.openxmlformats.org/officeDocument/2006/relationships/slide" Target="slides/slide240.xml"/><Relationship Id="rId263" Type="http://schemas.openxmlformats.org/officeDocument/2006/relationships/slide" Target="slides/slide261.xml"/><Relationship Id="rId284" Type="http://schemas.openxmlformats.org/officeDocument/2006/relationships/slide" Target="slides/slide282.xml"/><Relationship Id="rId319" Type="http://schemas.openxmlformats.org/officeDocument/2006/relationships/slide" Target="slides/slide317.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330" Type="http://schemas.openxmlformats.org/officeDocument/2006/relationships/theme" Target="theme/theme1.xml"/><Relationship Id="rId90" Type="http://schemas.openxmlformats.org/officeDocument/2006/relationships/slide" Target="slides/slide88.xml"/><Relationship Id="rId165" Type="http://schemas.openxmlformats.org/officeDocument/2006/relationships/slide" Target="slides/slide163.xml"/><Relationship Id="rId186" Type="http://schemas.openxmlformats.org/officeDocument/2006/relationships/slide" Target="slides/slide184.xml"/><Relationship Id="rId211" Type="http://schemas.openxmlformats.org/officeDocument/2006/relationships/slide" Target="slides/slide209.xml"/><Relationship Id="rId232" Type="http://schemas.openxmlformats.org/officeDocument/2006/relationships/slide" Target="slides/slide230.xml"/><Relationship Id="rId253" Type="http://schemas.openxmlformats.org/officeDocument/2006/relationships/slide" Target="slides/slide251.xml"/><Relationship Id="rId274" Type="http://schemas.openxmlformats.org/officeDocument/2006/relationships/slide" Target="slides/slide272.xml"/><Relationship Id="rId295" Type="http://schemas.openxmlformats.org/officeDocument/2006/relationships/slide" Target="slides/slide293.xml"/><Relationship Id="rId309" Type="http://schemas.openxmlformats.org/officeDocument/2006/relationships/slide" Target="slides/slide307.xml"/><Relationship Id="rId27" Type="http://schemas.openxmlformats.org/officeDocument/2006/relationships/slide" Target="slides/slide25.xml"/><Relationship Id="rId48" Type="http://schemas.openxmlformats.org/officeDocument/2006/relationships/slide" Target="slides/slide46.xml"/><Relationship Id="rId69" Type="http://schemas.openxmlformats.org/officeDocument/2006/relationships/slide" Target="slides/slide67.xml"/><Relationship Id="rId113" Type="http://schemas.openxmlformats.org/officeDocument/2006/relationships/slide" Target="slides/slide111.xml"/><Relationship Id="rId134" Type="http://schemas.openxmlformats.org/officeDocument/2006/relationships/slide" Target="slides/slide132.xml"/><Relationship Id="rId320" Type="http://schemas.openxmlformats.org/officeDocument/2006/relationships/slide" Target="slides/slide318.xml"/><Relationship Id="rId80" Type="http://schemas.openxmlformats.org/officeDocument/2006/relationships/slide" Target="slides/slide78.xml"/><Relationship Id="rId155" Type="http://schemas.openxmlformats.org/officeDocument/2006/relationships/slide" Target="slides/slide153.xml"/><Relationship Id="rId176" Type="http://schemas.openxmlformats.org/officeDocument/2006/relationships/slide" Target="slides/slide174.xml"/><Relationship Id="rId197" Type="http://schemas.openxmlformats.org/officeDocument/2006/relationships/slide" Target="slides/slide195.xml"/><Relationship Id="rId201" Type="http://schemas.openxmlformats.org/officeDocument/2006/relationships/slide" Target="slides/slide199.xml"/><Relationship Id="rId222" Type="http://schemas.openxmlformats.org/officeDocument/2006/relationships/slide" Target="slides/slide220.xml"/><Relationship Id="rId243" Type="http://schemas.openxmlformats.org/officeDocument/2006/relationships/slide" Target="slides/slide241.xml"/><Relationship Id="rId264" Type="http://schemas.openxmlformats.org/officeDocument/2006/relationships/slide" Target="slides/slide262.xml"/><Relationship Id="rId285" Type="http://schemas.openxmlformats.org/officeDocument/2006/relationships/slide" Target="slides/slide283.xml"/><Relationship Id="rId17" Type="http://schemas.openxmlformats.org/officeDocument/2006/relationships/slide" Target="slides/slide15.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24" Type="http://schemas.openxmlformats.org/officeDocument/2006/relationships/slide" Target="slides/slide122.xml"/><Relationship Id="rId310" Type="http://schemas.openxmlformats.org/officeDocument/2006/relationships/slide" Target="slides/slide308.xml"/><Relationship Id="rId70" Type="http://schemas.openxmlformats.org/officeDocument/2006/relationships/slide" Target="slides/slide68.xml"/><Relationship Id="rId91" Type="http://schemas.openxmlformats.org/officeDocument/2006/relationships/slide" Target="slides/slide89.xml"/><Relationship Id="rId145" Type="http://schemas.openxmlformats.org/officeDocument/2006/relationships/slide" Target="slides/slide143.xml"/><Relationship Id="rId166" Type="http://schemas.openxmlformats.org/officeDocument/2006/relationships/slide" Target="slides/slide164.xml"/><Relationship Id="rId187" Type="http://schemas.openxmlformats.org/officeDocument/2006/relationships/slide" Target="slides/slide185.xml"/><Relationship Id="rId331" Type="http://schemas.openxmlformats.org/officeDocument/2006/relationships/tableStyles" Target="tableStyles.xml"/><Relationship Id="rId1" Type="http://schemas.openxmlformats.org/officeDocument/2006/relationships/slideMaster" Target="slideMasters/slideMaster1.xml"/><Relationship Id="rId212" Type="http://schemas.openxmlformats.org/officeDocument/2006/relationships/slide" Target="slides/slide210.xml"/><Relationship Id="rId233" Type="http://schemas.openxmlformats.org/officeDocument/2006/relationships/slide" Target="slides/slide231.xml"/><Relationship Id="rId254" Type="http://schemas.openxmlformats.org/officeDocument/2006/relationships/slide" Target="slides/slide252.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275" Type="http://schemas.openxmlformats.org/officeDocument/2006/relationships/slide" Target="slides/slide273.xml"/><Relationship Id="rId296" Type="http://schemas.openxmlformats.org/officeDocument/2006/relationships/slide" Target="slides/slide294.xml"/><Relationship Id="rId300" Type="http://schemas.openxmlformats.org/officeDocument/2006/relationships/slide" Target="slides/slide298.xml"/><Relationship Id="rId60" Type="http://schemas.openxmlformats.org/officeDocument/2006/relationships/slide" Target="slides/slide58.xml"/><Relationship Id="rId81" Type="http://schemas.openxmlformats.org/officeDocument/2006/relationships/slide" Target="slides/slide79.xml"/><Relationship Id="rId135" Type="http://schemas.openxmlformats.org/officeDocument/2006/relationships/slide" Target="slides/slide133.xml"/><Relationship Id="rId156" Type="http://schemas.openxmlformats.org/officeDocument/2006/relationships/slide" Target="slides/slide154.xml"/><Relationship Id="rId177" Type="http://schemas.openxmlformats.org/officeDocument/2006/relationships/slide" Target="slides/slide175.xml"/><Relationship Id="rId198" Type="http://schemas.openxmlformats.org/officeDocument/2006/relationships/slide" Target="slides/slide196.xml"/><Relationship Id="rId321" Type="http://schemas.openxmlformats.org/officeDocument/2006/relationships/slide" Target="slides/slide319.xml"/><Relationship Id="rId202" Type="http://schemas.openxmlformats.org/officeDocument/2006/relationships/slide" Target="slides/slide200.xml"/><Relationship Id="rId223" Type="http://schemas.openxmlformats.org/officeDocument/2006/relationships/slide" Target="slides/slide221.xml"/><Relationship Id="rId244" Type="http://schemas.openxmlformats.org/officeDocument/2006/relationships/slide" Target="slides/slide242.xml"/><Relationship Id="rId18" Type="http://schemas.openxmlformats.org/officeDocument/2006/relationships/slide" Target="slides/slide16.xml"/><Relationship Id="rId39" Type="http://schemas.openxmlformats.org/officeDocument/2006/relationships/slide" Target="slides/slide37.xml"/><Relationship Id="rId265" Type="http://schemas.openxmlformats.org/officeDocument/2006/relationships/slide" Target="slides/slide263.xml"/><Relationship Id="rId286" Type="http://schemas.openxmlformats.org/officeDocument/2006/relationships/slide" Target="slides/slide284.xml"/><Relationship Id="rId50" Type="http://schemas.openxmlformats.org/officeDocument/2006/relationships/slide" Target="slides/slide48.xml"/><Relationship Id="rId104" Type="http://schemas.openxmlformats.org/officeDocument/2006/relationships/slide" Target="slides/slide102.xml"/><Relationship Id="rId125" Type="http://schemas.openxmlformats.org/officeDocument/2006/relationships/slide" Target="slides/slide123.xml"/><Relationship Id="rId146" Type="http://schemas.openxmlformats.org/officeDocument/2006/relationships/slide" Target="slides/slide144.xml"/><Relationship Id="rId167" Type="http://schemas.openxmlformats.org/officeDocument/2006/relationships/slide" Target="slides/slide165.xml"/><Relationship Id="rId188" Type="http://schemas.openxmlformats.org/officeDocument/2006/relationships/slide" Target="slides/slide186.xml"/><Relationship Id="rId311" Type="http://schemas.openxmlformats.org/officeDocument/2006/relationships/slide" Target="slides/slide309.xml"/><Relationship Id="rId71" Type="http://schemas.openxmlformats.org/officeDocument/2006/relationships/slide" Target="slides/slide69.xml"/><Relationship Id="rId92" Type="http://schemas.openxmlformats.org/officeDocument/2006/relationships/slide" Target="slides/slide90.xml"/><Relationship Id="rId213" Type="http://schemas.openxmlformats.org/officeDocument/2006/relationships/slide" Target="slides/slide211.xml"/><Relationship Id="rId234" Type="http://schemas.openxmlformats.org/officeDocument/2006/relationships/slide" Target="slides/slide232.xml"/><Relationship Id="rId2" Type="http://schemas.openxmlformats.org/officeDocument/2006/relationships/slideMaster" Target="slideMasters/slideMaster2.xml"/><Relationship Id="rId29" Type="http://schemas.openxmlformats.org/officeDocument/2006/relationships/slide" Target="slides/slide27.xml"/><Relationship Id="rId255" Type="http://schemas.openxmlformats.org/officeDocument/2006/relationships/slide" Target="slides/slide253.xml"/><Relationship Id="rId276" Type="http://schemas.openxmlformats.org/officeDocument/2006/relationships/slide" Target="slides/slide274.xml"/><Relationship Id="rId297" Type="http://schemas.openxmlformats.org/officeDocument/2006/relationships/slide" Target="slides/slide295.xml"/><Relationship Id="rId40" Type="http://schemas.openxmlformats.org/officeDocument/2006/relationships/slide" Target="slides/slide38.xml"/><Relationship Id="rId115" Type="http://schemas.openxmlformats.org/officeDocument/2006/relationships/slide" Target="slides/slide113.xml"/><Relationship Id="rId136" Type="http://schemas.openxmlformats.org/officeDocument/2006/relationships/slide" Target="slides/slide134.xml"/><Relationship Id="rId157" Type="http://schemas.openxmlformats.org/officeDocument/2006/relationships/slide" Target="slides/slide155.xml"/><Relationship Id="rId178" Type="http://schemas.openxmlformats.org/officeDocument/2006/relationships/slide" Target="slides/slide176.xml"/><Relationship Id="rId301" Type="http://schemas.openxmlformats.org/officeDocument/2006/relationships/slide" Target="slides/slide299.xml"/><Relationship Id="rId322" Type="http://schemas.openxmlformats.org/officeDocument/2006/relationships/slide" Target="slides/slide320.xml"/><Relationship Id="rId61" Type="http://schemas.openxmlformats.org/officeDocument/2006/relationships/slide" Target="slides/slide59.xml"/><Relationship Id="rId82" Type="http://schemas.openxmlformats.org/officeDocument/2006/relationships/slide" Target="slides/slide80.xml"/><Relationship Id="rId199" Type="http://schemas.openxmlformats.org/officeDocument/2006/relationships/slide" Target="slides/slide197.xml"/><Relationship Id="rId203" Type="http://schemas.openxmlformats.org/officeDocument/2006/relationships/slide" Target="slides/slide201.xml"/><Relationship Id="rId19" Type="http://schemas.openxmlformats.org/officeDocument/2006/relationships/slide" Target="slides/slide17.xml"/><Relationship Id="rId224" Type="http://schemas.openxmlformats.org/officeDocument/2006/relationships/slide" Target="slides/slide222.xml"/><Relationship Id="rId245" Type="http://schemas.openxmlformats.org/officeDocument/2006/relationships/slide" Target="slides/slide243.xml"/><Relationship Id="rId266" Type="http://schemas.openxmlformats.org/officeDocument/2006/relationships/slide" Target="slides/slide264.xml"/><Relationship Id="rId287" Type="http://schemas.openxmlformats.org/officeDocument/2006/relationships/slide" Target="slides/slide285.xml"/><Relationship Id="rId30" Type="http://schemas.openxmlformats.org/officeDocument/2006/relationships/slide" Target="slides/slide2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168" Type="http://schemas.openxmlformats.org/officeDocument/2006/relationships/slide" Target="slides/slide166.xml"/><Relationship Id="rId312" Type="http://schemas.openxmlformats.org/officeDocument/2006/relationships/slide" Target="slides/slide310.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189" Type="http://schemas.openxmlformats.org/officeDocument/2006/relationships/slide" Target="slides/slide187.xml"/><Relationship Id="rId3" Type="http://schemas.openxmlformats.org/officeDocument/2006/relationships/slide" Target="slides/slide1.xml"/><Relationship Id="rId214" Type="http://schemas.openxmlformats.org/officeDocument/2006/relationships/slide" Target="slides/slide212.xml"/><Relationship Id="rId235" Type="http://schemas.openxmlformats.org/officeDocument/2006/relationships/slide" Target="slides/slide233.xml"/><Relationship Id="rId256" Type="http://schemas.openxmlformats.org/officeDocument/2006/relationships/slide" Target="slides/slide254.xml"/><Relationship Id="rId277" Type="http://schemas.openxmlformats.org/officeDocument/2006/relationships/slide" Target="slides/slide275.xml"/><Relationship Id="rId298" Type="http://schemas.openxmlformats.org/officeDocument/2006/relationships/slide" Target="slides/slide296.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 Id="rId302" Type="http://schemas.openxmlformats.org/officeDocument/2006/relationships/slide" Target="slides/slide300.xml"/><Relationship Id="rId323" Type="http://schemas.openxmlformats.org/officeDocument/2006/relationships/slide" Target="slides/slide321.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179" Type="http://schemas.openxmlformats.org/officeDocument/2006/relationships/slide" Target="slides/slide177.xml"/><Relationship Id="rId190" Type="http://schemas.openxmlformats.org/officeDocument/2006/relationships/slide" Target="slides/slide188.xml"/><Relationship Id="rId204" Type="http://schemas.openxmlformats.org/officeDocument/2006/relationships/slide" Target="slides/slide202.xml"/><Relationship Id="rId225" Type="http://schemas.openxmlformats.org/officeDocument/2006/relationships/slide" Target="slides/slide223.xml"/><Relationship Id="rId246" Type="http://schemas.openxmlformats.org/officeDocument/2006/relationships/slide" Target="slides/slide244.xml"/><Relationship Id="rId267" Type="http://schemas.openxmlformats.org/officeDocument/2006/relationships/slide" Target="slides/slide265.xml"/><Relationship Id="rId288" Type="http://schemas.openxmlformats.org/officeDocument/2006/relationships/slide" Target="slides/slide286.xml"/><Relationship Id="rId106" Type="http://schemas.openxmlformats.org/officeDocument/2006/relationships/slide" Target="slides/slide104.xml"/><Relationship Id="rId127" Type="http://schemas.openxmlformats.org/officeDocument/2006/relationships/slide" Target="slides/slide125.xml"/><Relationship Id="rId313" Type="http://schemas.openxmlformats.org/officeDocument/2006/relationships/slide" Target="slides/slide311.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94" Type="http://schemas.openxmlformats.org/officeDocument/2006/relationships/slide" Target="slides/slide92.xml"/><Relationship Id="rId148" Type="http://schemas.openxmlformats.org/officeDocument/2006/relationships/slide" Target="slides/slide146.xml"/><Relationship Id="rId169" Type="http://schemas.openxmlformats.org/officeDocument/2006/relationships/slide" Target="slides/slide167.xml"/><Relationship Id="rId4" Type="http://schemas.openxmlformats.org/officeDocument/2006/relationships/slide" Target="slides/slide2.xml"/><Relationship Id="rId180" Type="http://schemas.openxmlformats.org/officeDocument/2006/relationships/slide" Target="slides/slide178.xml"/><Relationship Id="rId215" Type="http://schemas.openxmlformats.org/officeDocument/2006/relationships/slide" Target="slides/slide213.xml"/><Relationship Id="rId236" Type="http://schemas.openxmlformats.org/officeDocument/2006/relationships/slide" Target="slides/slide234.xml"/><Relationship Id="rId257" Type="http://schemas.openxmlformats.org/officeDocument/2006/relationships/slide" Target="slides/slide255.xml"/><Relationship Id="rId278" Type="http://schemas.openxmlformats.org/officeDocument/2006/relationships/slide" Target="slides/slide276.xml"/><Relationship Id="rId303" Type="http://schemas.openxmlformats.org/officeDocument/2006/relationships/slide" Target="slides/slide301.xml"/><Relationship Id="rId42" Type="http://schemas.openxmlformats.org/officeDocument/2006/relationships/slide" Target="slides/slide40.xml"/><Relationship Id="rId84" Type="http://schemas.openxmlformats.org/officeDocument/2006/relationships/slide" Target="slides/slide82.xml"/><Relationship Id="rId138" Type="http://schemas.openxmlformats.org/officeDocument/2006/relationships/slide" Target="slides/slide136.xml"/><Relationship Id="rId191" Type="http://schemas.openxmlformats.org/officeDocument/2006/relationships/slide" Target="slides/slide189.xml"/><Relationship Id="rId205" Type="http://schemas.openxmlformats.org/officeDocument/2006/relationships/slide" Target="slides/slide203.xml"/><Relationship Id="rId247" Type="http://schemas.openxmlformats.org/officeDocument/2006/relationships/slide" Target="slides/slide245.xml"/><Relationship Id="rId107" Type="http://schemas.openxmlformats.org/officeDocument/2006/relationships/slide" Target="slides/slide105.xml"/><Relationship Id="rId289" Type="http://schemas.openxmlformats.org/officeDocument/2006/relationships/slide" Target="slides/slide287.xml"/><Relationship Id="rId11" Type="http://schemas.openxmlformats.org/officeDocument/2006/relationships/slide" Target="slides/slide9.xml"/><Relationship Id="rId53" Type="http://schemas.openxmlformats.org/officeDocument/2006/relationships/slide" Target="slides/slide51.xml"/><Relationship Id="rId149" Type="http://schemas.openxmlformats.org/officeDocument/2006/relationships/slide" Target="slides/slide147.xml"/><Relationship Id="rId314" Type="http://schemas.openxmlformats.org/officeDocument/2006/relationships/slide" Target="slides/slide312.xml"/><Relationship Id="rId95" Type="http://schemas.openxmlformats.org/officeDocument/2006/relationships/slide" Target="slides/slide93.xml"/><Relationship Id="rId160" Type="http://schemas.openxmlformats.org/officeDocument/2006/relationships/slide" Target="slides/slide158.xml"/><Relationship Id="rId216" Type="http://schemas.openxmlformats.org/officeDocument/2006/relationships/slide" Target="slides/slide214.xml"/><Relationship Id="rId258" Type="http://schemas.openxmlformats.org/officeDocument/2006/relationships/slide" Target="slides/slide256.xml"/><Relationship Id="rId22" Type="http://schemas.openxmlformats.org/officeDocument/2006/relationships/slide" Target="slides/slide20.xml"/><Relationship Id="rId64" Type="http://schemas.openxmlformats.org/officeDocument/2006/relationships/slide" Target="slides/slide62.xml"/><Relationship Id="rId118" Type="http://schemas.openxmlformats.org/officeDocument/2006/relationships/slide" Target="slides/slide116.xml"/><Relationship Id="rId325" Type="http://schemas.openxmlformats.org/officeDocument/2006/relationships/slide" Target="slides/slide323.xml"/><Relationship Id="rId171" Type="http://schemas.openxmlformats.org/officeDocument/2006/relationships/slide" Target="slides/slide169.xml"/><Relationship Id="rId227" Type="http://schemas.openxmlformats.org/officeDocument/2006/relationships/slide" Target="slides/slide225.xml"/><Relationship Id="rId269" Type="http://schemas.openxmlformats.org/officeDocument/2006/relationships/slide" Target="slides/slide267.xml"/><Relationship Id="rId33" Type="http://schemas.openxmlformats.org/officeDocument/2006/relationships/slide" Target="slides/slide31.xml"/><Relationship Id="rId129" Type="http://schemas.openxmlformats.org/officeDocument/2006/relationships/slide" Target="slides/slide127.xml"/><Relationship Id="rId280" Type="http://schemas.openxmlformats.org/officeDocument/2006/relationships/slide" Target="slides/slide278.xml"/><Relationship Id="rId75" Type="http://schemas.openxmlformats.org/officeDocument/2006/relationships/slide" Target="slides/slide73.xml"/><Relationship Id="rId140" Type="http://schemas.openxmlformats.org/officeDocument/2006/relationships/slide" Target="slides/slide138.xml"/><Relationship Id="rId182" Type="http://schemas.openxmlformats.org/officeDocument/2006/relationships/slide" Target="slides/slide180.xml"/><Relationship Id="rId6" Type="http://schemas.openxmlformats.org/officeDocument/2006/relationships/slide" Target="slides/slide4.xml"/><Relationship Id="rId238" Type="http://schemas.openxmlformats.org/officeDocument/2006/relationships/slide" Target="slides/slide236.xml"/><Relationship Id="rId291" Type="http://schemas.openxmlformats.org/officeDocument/2006/relationships/slide" Target="slides/slide289.xml"/><Relationship Id="rId305" Type="http://schemas.openxmlformats.org/officeDocument/2006/relationships/slide" Target="slides/slide303.xml"/><Relationship Id="rId44" Type="http://schemas.openxmlformats.org/officeDocument/2006/relationships/slide" Target="slides/slide42.xml"/><Relationship Id="rId86" Type="http://schemas.openxmlformats.org/officeDocument/2006/relationships/slide" Target="slides/slide84.xml"/><Relationship Id="rId151" Type="http://schemas.openxmlformats.org/officeDocument/2006/relationships/slide" Target="slides/slide149.xml"/><Relationship Id="rId193" Type="http://schemas.openxmlformats.org/officeDocument/2006/relationships/slide" Target="slides/slide191.xml"/><Relationship Id="rId207" Type="http://schemas.openxmlformats.org/officeDocument/2006/relationships/slide" Target="slides/slide205.xml"/><Relationship Id="rId249" Type="http://schemas.openxmlformats.org/officeDocument/2006/relationships/slide" Target="slides/slide247.xml"/><Relationship Id="rId13" Type="http://schemas.openxmlformats.org/officeDocument/2006/relationships/slide" Target="slides/slide11.xml"/><Relationship Id="rId109" Type="http://schemas.openxmlformats.org/officeDocument/2006/relationships/slide" Target="slides/slide107.xml"/><Relationship Id="rId260" Type="http://schemas.openxmlformats.org/officeDocument/2006/relationships/slide" Target="slides/slide258.xml"/><Relationship Id="rId316" Type="http://schemas.openxmlformats.org/officeDocument/2006/relationships/slide" Target="slides/slide314.xml"/><Relationship Id="rId55" Type="http://schemas.openxmlformats.org/officeDocument/2006/relationships/slide" Target="slides/slide53.xml"/><Relationship Id="rId97" Type="http://schemas.openxmlformats.org/officeDocument/2006/relationships/slide" Target="slides/slide95.xml"/><Relationship Id="rId120" Type="http://schemas.openxmlformats.org/officeDocument/2006/relationships/slide" Target="slides/slide118.xml"/><Relationship Id="rId162" Type="http://schemas.openxmlformats.org/officeDocument/2006/relationships/slide" Target="slides/slide160.xml"/><Relationship Id="rId218" Type="http://schemas.openxmlformats.org/officeDocument/2006/relationships/slide" Target="slides/slide21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F73F54E-E155-46D9-99AF-5CD478A35BB6}" type="datetimeFigureOut">
              <a:rPr lang="pt-BR" smtClean="0"/>
              <a:t>29/09/2016</a:t>
            </a:fld>
            <a:endParaRPr lang="pt-BR"/>
          </a:p>
        </p:txBody>
      </p:sp>
      <p:sp>
        <p:nvSpPr>
          <p:cNvPr id="4" name="Espaço Reservado para Imagem de Sli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B94B35-46D2-46D0-9713-9C66B146FC8D}" type="slidenum">
              <a:rPr lang="pt-BR" smtClean="0"/>
              <a:t>‹nº›</a:t>
            </a:fld>
            <a:endParaRPr lang="pt-BR"/>
          </a:p>
        </p:txBody>
      </p:sp>
    </p:spTree>
    <p:extLst>
      <p:ext uri="{BB962C8B-B14F-4D97-AF65-F5344CB8AC3E}">
        <p14:creationId xmlns:p14="http://schemas.microsoft.com/office/powerpoint/2010/main" val="8976605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Shape 140"/>
          <p:cNvSpPr txBox="1">
            <a:spLocks noGrp="1"/>
          </p:cNvSpPr>
          <p:nvPr>
            <p:ph type="body" idx="1"/>
          </p:nvPr>
        </p:nvSpPr>
        <p:spPr>
          <a:xfrm>
            <a:off x="755950" y="5078600"/>
            <a:ext cx="6047724" cy="48113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141" name="Shape 141"/>
          <p:cNvSpPr>
            <a:spLocks noGrp="1" noRot="1" noChangeAspect="1"/>
          </p:cNvSpPr>
          <p:nvPr>
            <p:ph type="sldImg" idx="2"/>
          </p:nvPr>
        </p:nvSpPr>
        <p:spPr>
          <a:xfrm>
            <a:off x="217488" y="801688"/>
            <a:ext cx="7126287" cy="4010025"/>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203552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Shape 203"/>
          <p:cNvSpPr txBox="1">
            <a:spLocks noGrp="1"/>
          </p:cNvSpPr>
          <p:nvPr>
            <p:ph type="body" idx="1"/>
          </p:nvPr>
        </p:nvSpPr>
        <p:spPr>
          <a:xfrm>
            <a:off x="755950" y="5078600"/>
            <a:ext cx="6047724" cy="48113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204" name="Shape 204"/>
          <p:cNvSpPr>
            <a:spLocks noGrp="1" noRot="1" noChangeAspect="1"/>
          </p:cNvSpPr>
          <p:nvPr>
            <p:ph type="sldImg" idx="2"/>
          </p:nvPr>
        </p:nvSpPr>
        <p:spPr>
          <a:xfrm>
            <a:off x="217488" y="801688"/>
            <a:ext cx="7126287" cy="4010025"/>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376503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Shape 210"/>
          <p:cNvSpPr txBox="1">
            <a:spLocks noGrp="1"/>
          </p:cNvSpPr>
          <p:nvPr>
            <p:ph type="body" idx="1"/>
          </p:nvPr>
        </p:nvSpPr>
        <p:spPr>
          <a:xfrm>
            <a:off x="755950" y="5078600"/>
            <a:ext cx="6047724" cy="48113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211" name="Shape 211"/>
          <p:cNvSpPr>
            <a:spLocks noGrp="1" noRot="1" noChangeAspect="1"/>
          </p:cNvSpPr>
          <p:nvPr>
            <p:ph type="sldImg" idx="2"/>
          </p:nvPr>
        </p:nvSpPr>
        <p:spPr>
          <a:xfrm>
            <a:off x="217488" y="801688"/>
            <a:ext cx="7126287" cy="4010025"/>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553865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Shape 217"/>
          <p:cNvSpPr txBox="1">
            <a:spLocks noGrp="1"/>
          </p:cNvSpPr>
          <p:nvPr>
            <p:ph type="body" idx="1"/>
          </p:nvPr>
        </p:nvSpPr>
        <p:spPr>
          <a:xfrm>
            <a:off x="755950" y="5078600"/>
            <a:ext cx="6047724" cy="48113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218" name="Shape 218"/>
          <p:cNvSpPr>
            <a:spLocks noGrp="1" noRot="1" noChangeAspect="1"/>
          </p:cNvSpPr>
          <p:nvPr>
            <p:ph type="sldImg" idx="2"/>
          </p:nvPr>
        </p:nvSpPr>
        <p:spPr>
          <a:xfrm>
            <a:off x="217488" y="801688"/>
            <a:ext cx="7126287" cy="4010025"/>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271295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Shape 224"/>
          <p:cNvSpPr txBox="1">
            <a:spLocks noGrp="1"/>
          </p:cNvSpPr>
          <p:nvPr>
            <p:ph type="body" idx="1"/>
          </p:nvPr>
        </p:nvSpPr>
        <p:spPr>
          <a:xfrm>
            <a:off x="755950" y="5078600"/>
            <a:ext cx="6047724" cy="48113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225" name="Shape 225"/>
          <p:cNvSpPr>
            <a:spLocks noGrp="1" noRot="1" noChangeAspect="1"/>
          </p:cNvSpPr>
          <p:nvPr>
            <p:ph type="sldImg" idx="2"/>
          </p:nvPr>
        </p:nvSpPr>
        <p:spPr>
          <a:xfrm>
            <a:off x="217488" y="801688"/>
            <a:ext cx="7126287" cy="4010025"/>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018317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Shape 231"/>
          <p:cNvSpPr txBox="1">
            <a:spLocks noGrp="1"/>
          </p:cNvSpPr>
          <p:nvPr>
            <p:ph type="body" idx="1"/>
          </p:nvPr>
        </p:nvSpPr>
        <p:spPr>
          <a:xfrm>
            <a:off x="755950" y="5078600"/>
            <a:ext cx="6047724" cy="48113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232" name="Shape 232"/>
          <p:cNvSpPr>
            <a:spLocks noGrp="1" noRot="1" noChangeAspect="1"/>
          </p:cNvSpPr>
          <p:nvPr>
            <p:ph type="sldImg" idx="2"/>
          </p:nvPr>
        </p:nvSpPr>
        <p:spPr>
          <a:xfrm>
            <a:off x="217488" y="801688"/>
            <a:ext cx="7126287" cy="4010025"/>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722822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Shape 238"/>
          <p:cNvSpPr txBox="1">
            <a:spLocks noGrp="1"/>
          </p:cNvSpPr>
          <p:nvPr>
            <p:ph type="body" idx="1"/>
          </p:nvPr>
        </p:nvSpPr>
        <p:spPr>
          <a:xfrm>
            <a:off x="755950" y="5078600"/>
            <a:ext cx="6047724" cy="48113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239" name="Shape 239"/>
          <p:cNvSpPr>
            <a:spLocks noGrp="1" noRot="1" noChangeAspect="1"/>
          </p:cNvSpPr>
          <p:nvPr>
            <p:ph type="sldImg" idx="2"/>
          </p:nvPr>
        </p:nvSpPr>
        <p:spPr>
          <a:xfrm>
            <a:off x="217488" y="801688"/>
            <a:ext cx="7126287" cy="4010025"/>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196613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Shape 245"/>
          <p:cNvSpPr txBox="1">
            <a:spLocks noGrp="1"/>
          </p:cNvSpPr>
          <p:nvPr>
            <p:ph type="body" idx="1"/>
          </p:nvPr>
        </p:nvSpPr>
        <p:spPr>
          <a:xfrm>
            <a:off x="755950" y="5078600"/>
            <a:ext cx="6047724" cy="48113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246" name="Shape 246"/>
          <p:cNvSpPr>
            <a:spLocks noGrp="1" noRot="1" noChangeAspect="1"/>
          </p:cNvSpPr>
          <p:nvPr>
            <p:ph type="sldImg" idx="2"/>
          </p:nvPr>
        </p:nvSpPr>
        <p:spPr>
          <a:xfrm>
            <a:off x="217488" y="801688"/>
            <a:ext cx="7126287" cy="4010025"/>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901630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Shape 252"/>
          <p:cNvSpPr txBox="1">
            <a:spLocks noGrp="1"/>
          </p:cNvSpPr>
          <p:nvPr>
            <p:ph type="body" idx="1"/>
          </p:nvPr>
        </p:nvSpPr>
        <p:spPr>
          <a:xfrm>
            <a:off x="755950" y="5078600"/>
            <a:ext cx="6047724" cy="48113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253" name="Shape 253"/>
          <p:cNvSpPr>
            <a:spLocks noGrp="1" noRot="1" noChangeAspect="1"/>
          </p:cNvSpPr>
          <p:nvPr>
            <p:ph type="sldImg" idx="2"/>
          </p:nvPr>
        </p:nvSpPr>
        <p:spPr>
          <a:xfrm>
            <a:off x="217488" y="801688"/>
            <a:ext cx="7126287" cy="4010025"/>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303098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Shape 259"/>
          <p:cNvSpPr txBox="1">
            <a:spLocks noGrp="1"/>
          </p:cNvSpPr>
          <p:nvPr>
            <p:ph type="body" idx="1"/>
          </p:nvPr>
        </p:nvSpPr>
        <p:spPr>
          <a:xfrm>
            <a:off x="755950" y="5078600"/>
            <a:ext cx="6047724" cy="48113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260" name="Shape 260"/>
          <p:cNvSpPr>
            <a:spLocks noGrp="1" noRot="1" noChangeAspect="1"/>
          </p:cNvSpPr>
          <p:nvPr>
            <p:ph type="sldImg" idx="2"/>
          </p:nvPr>
        </p:nvSpPr>
        <p:spPr>
          <a:xfrm>
            <a:off x="217488" y="801688"/>
            <a:ext cx="7126287" cy="4010025"/>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968814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Shape 266"/>
          <p:cNvSpPr txBox="1">
            <a:spLocks noGrp="1"/>
          </p:cNvSpPr>
          <p:nvPr>
            <p:ph type="body" idx="1"/>
          </p:nvPr>
        </p:nvSpPr>
        <p:spPr>
          <a:xfrm>
            <a:off x="755950" y="5078600"/>
            <a:ext cx="6047724" cy="48113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267" name="Shape 267"/>
          <p:cNvSpPr>
            <a:spLocks noGrp="1" noRot="1" noChangeAspect="1"/>
          </p:cNvSpPr>
          <p:nvPr>
            <p:ph type="sldImg" idx="2"/>
          </p:nvPr>
        </p:nvSpPr>
        <p:spPr>
          <a:xfrm>
            <a:off x="217488" y="801688"/>
            <a:ext cx="7126287" cy="4010025"/>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896300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Shape 147"/>
          <p:cNvSpPr txBox="1">
            <a:spLocks noGrp="1"/>
          </p:cNvSpPr>
          <p:nvPr>
            <p:ph type="body" idx="1"/>
          </p:nvPr>
        </p:nvSpPr>
        <p:spPr>
          <a:xfrm>
            <a:off x="755950" y="5078600"/>
            <a:ext cx="6047724" cy="48113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148" name="Shape 148"/>
          <p:cNvSpPr>
            <a:spLocks noGrp="1" noRot="1" noChangeAspect="1"/>
          </p:cNvSpPr>
          <p:nvPr>
            <p:ph type="sldImg" idx="2"/>
          </p:nvPr>
        </p:nvSpPr>
        <p:spPr>
          <a:xfrm>
            <a:off x="217488" y="801688"/>
            <a:ext cx="7126287" cy="4010025"/>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5538523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Shape 273"/>
          <p:cNvSpPr txBox="1">
            <a:spLocks noGrp="1"/>
          </p:cNvSpPr>
          <p:nvPr>
            <p:ph type="body" idx="1"/>
          </p:nvPr>
        </p:nvSpPr>
        <p:spPr>
          <a:xfrm>
            <a:off x="755950" y="5078600"/>
            <a:ext cx="6047724" cy="48113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274" name="Shape 274"/>
          <p:cNvSpPr>
            <a:spLocks noGrp="1" noRot="1" noChangeAspect="1"/>
          </p:cNvSpPr>
          <p:nvPr>
            <p:ph type="sldImg" idx="2"/>
          </p:nvPr>
        </p:nvSpPr>
        <p:spPr>
          <a:xfrm>
            <a:off x="217488" y="801688"/>
            <a:ext cx="7126287" cy="4010025"/>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0359189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Shape 280"/>
          <p:cNvSpPr txBox="1">
            <a:spLocks noGrp="1"/>
          </p:cNvSpPr>
          <p:nvPr>
            <p:ph type="body" idx="1"/>
          </p:nvPr>
        </p:nvSpPr>
        <p:spPr>
          <a:xfrm>
            <a:off x="755950" y="5078600"/>
            <a:ext cx="6047724" cy="48113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281" name="Shape 281"/>
          <p:cNvSpPr>
            <a:spLocks noGrp="1" noRot="1" noChangeAspect="1"/>
          </p:cNvSpPr>
          <p:nvPr>
            <p:ph type="sldImg" idx="2"/>
          </p:nvPr>
        </p:nvSpPr>
        <p:spPr>
          <a:xfrm>
            <a:off x="217488" y="801688"/>
            <a:ext cx="7126287" cy="4010025"/>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3575392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Shape 287"/>
          <p:cNvSpPr txBox="1">
            <a:spLocks noGrp="1"/>
          </p:cNvSpPr>
          <p:nvPr>
            <p:ph type="body" idx="1"/>
          </p:nvPr>
        </p:nvSpPr>
        <p:spPr>
          <a:xfrm>
            <a:off x="755950" y="5078600"/>
            <a:ext cx="6047724" cy="48113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288" name="Shape 288"/>
          <p:cNvSpPr>
            <a:spLocks noGrp="1" noRot="1" noChangeAspect="1"/>
          </p:cNvSpPr>
          <p:nvPr>
            <p:ph type="sldImg" idx="2"/>
          </p:nvPr>
        </p:nvSpPr>
        <p:spPr>
          <a:xfrm>
            <a:off x="217488" y="801688"/>
            <a:ext cx="7126287" cy="4010025"/>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742857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Shape 295"/>
          <p:cNvSpPr txBox="1">
            <a:spLocks noGrp="1"/>
          </p:cNvSpPr>
          <p:nvPr>
            <p:ph type="body" idx="1"/>
          </p:nvPr>
        </p:nvSpPr>
        <p:spPr>
          <a:xfrm>
            <a:off x="755950" y="5078600"/>
            <a:ext cx="6047724" cy="48113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296" name="Shape 296"/>
          <p:cNvSpPr>
            <a:spLocks noGrp="1" noRot="1" noChangeAspect="1"/>
          </p:cNvSpPr>
          <p:nvPr>
            <p:ph type="sldImg" idx="2"/>
          </p:nvPr>
        </p:nvSpPr>
        <p:spPr>
          <a:xfrm>
            <a:off x="217488" y="801688"/>
            <a:ext cx="7126287" cy="4010025"/>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3370989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Shape 303"/>
          <p:cNvSpPr txBox="1">
            <a:spLocks noGrp="1"/>
          </p:cNvSpPr>
          <p:nvPr>
            <p:ph type="body" idx="1"/>
          </p:nvPr>
        </p:nvSpPr>
        <p:spPr>
          <a:xfrm>
            <a:off x="755950" y="5078600"/>
            <a:ext cx="6047724" cy="48113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304" name="Shape 304"/>
          <p:cNvSpPr>
            <a:spLocks noGrp="1" noRot="1" noChangeAspect="1"/>
          </p:cNvSpPr>
          <p:nvPr>
            <p:ph type="sldImg" idx="2"/>
          </p:nvPr>
        </p:nvSpPr>
        <p:spPr>
          <a:xfrm>
            <a:off x="217488" y="801688"/>
            <a:ext cx="7126287" cy="4010025"/>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6353213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Shape 311"/>
          <p:cNvSpPr txBox="1">
            <a:spLocks noGrp="1"/>
          </p:cNvSpPr>
          <p:nvPr>
            <p:ph type="body" idx="1"/>
          </p:nvPr>
        </p:nvSpPr>
        <p:spPr>
          <a:xfrm>
            <a:off x="755950" y="5078600"/>
            <a:ext cx="6047724" cy="48113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312" name="Shape 312"/>
          <p:cNvSpPr>
            <a:spLocks noGrp="1" noRot="1" noChangeAspect="1"/>
          </p:cNvSpPr>
          <p:nvPr>
            <p:ph type="sldImg" idx="2"/>
          </p:nvPr>
        </p:nvSpPr>
        <p:spPr>
          <a:xfrm>
            <a:off x="217488" y="801688"/>
            <a:ext cx="7126287" cy="4010025"/>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1664057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txBox="1">
            <a:spLocks noGrp="1"/>
          </p:cNvSpPr>
          <p:nvPr>
            <p:ph type="body" idx="1"/>
          </p:nvPr>
        </p:nvSpPr>
        <p:spPr>
          <a:xfrm>
            <a:off x="755950" y="5078600"/>
            <a:ext cx="6047724" cy="48113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320" name="Shape 320"/>
          <p:cNvSpPr>
            <a:spLocks noGrp="1" noRot="1" noChangeAspect="1"/>
          </p:cNvSpPr>
          <p:nvPr>
            <p:ph type="sldImg" idx="2"/>
          </p:nvPr>
        </p:nvSpPr>
        <p:spPr>
          <a:xfrm>
            <a:off x="217488" y="801688"/>
            <a:ext cx="7126287" cy="4010025"/>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9888445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Shape 327"/>
          <p:cNvSpPr txBox="1">
            <a:spLocks noGrp="1"/>
          </p:cNvSpPr>
          <p:nvPr>
            <p:ph type="body" idx="1"/>
          </p:nvPr>
        </p:nvSpPr>
        <p:spPr>
          <a:xfrm>
            <a:off x="755950" y="5078600"/>
            <a:ext cx="6047724" cy="48113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328" name="Shape 328"/>
          <p:cNvSpPr>
            <a:spLocks noGrp="1" noRot="1" noChangeAspect="1"/>
          </p:cNvSpPr>
          <p:nvPr>
            <p:ph type="sldImg" idx="2"/>
          </p:nvPr>
        </p:nvSpPr>
        <p:spPr>
          <a:xfrm>
            <a:off x="217488" y="801688"/>
            <a:ext cx="7126287" cy="4010025"/>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5569312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Shape 335"/>
          <p:cNvSpPr txBox="1">
            <a:spLocks noGrp="1"/>
          </p:cNvSpPr>
          <p:nvPr>
            <p:ph type="body" idx="1"/>
          </p:nvPr>
        </p:nvSpPr>
        <p:spPr>
          <a:xfrm>
            <a:off x="755950" y="5078600"/>
            <a:ext cx="6047724" cy="48113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336" name="Shape 336"/>
          <p:cNvSpPr>
            <a:spLocks noGrp="1" noRot="1" noChangeAspect="1"/>
          </p:cNvSpPr>
          <p:nvPr>
            <p:ph type="sldImg" idx="2"/>
          </p:nvPr>
        </p:nvSpPr>
        <p:spPr>
          <a:xfrm>
            <a:off x="217488" y="801688"/>
            <a:ext cx="7126287" cy="4010025"/>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8665923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Shape 343"/>
          <p:cNvSpPr txBox="1">
            <a:spLocks noGrp="1"/>
          </p:cNvSpPr>
          <p:nvPr>
            <p:ph type="body" idx="1"/>
          </p:nvPr>
        </p:nvSpPr>
        <p:spPr>
          <a:xfrm>
            <a:off x="755950" y="5078600"/>
            <a:ext cx="6047724" cy="48113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344" name="Shape 344"/>
          <p:cNvSpPr>
            <a:spLocks noGrp="1" noRot="1" noChangeAspect="1"/>
          </p:cNvSpPr>
          <p:nvPr>
            <p:ph type="sldImg" idx="2"/>
          </p:nvPr>
        </p:nvSpPr>
        <p:spPr>
          <a:xfrm>
            <a:off x="217488" y="801688"/>
            <a:ext cx="7126287" cy="4010025"/>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842055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Shape 154"/>
          <p:cNvSpPr txBox="1">
            <a:spLocks noGrp="1"/>
          </p:cNvSpPr>
          <p:nvPr>
            <p:ph type="body" idx="1"/>
          </p:nvPr>
        </p:nvSpPr>
        <p:spPr>
          <a:xfrm>
            <a:off x="755950" y="5078600"/>
            <a:ext cx="6047724" cy="48113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155" name="Shape 155"/>
          <p:cNvSpPr>
            <a:spLocks noGrp="1" noRot="1" noChangeAspect="1"/>
          </p:cNvSpPr>
          <p:nvPr>
            <p:ph type="sldImg" idx="2"/>
          </p:nvPr>
        </p:nvSpPr>
        <p:spPr>
          <a:xfrm>
            <a:off x="217488" y="801688"/>
            <a:ext cx="7126287" cy="4010025"/>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7153436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Shape 351"/>
          <p:cNvSpPr txBox="1">
            <a:spLocks noGrp="1"/>
          </p:cNvSpPr>
          <p:nvPr>
            <p:ph type="body" idx="1"/>
          </p:nvPr>
        </p:nvSpPr>
        <p:spPr>
          <a:xfrm>
            <a:off x="755950" y="5078600"/>
            <a:ext cx="6047724" cy="48113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352" name="Shape 352"/>
          <p:cNvSpPr>
            <a:spLocks noGrp="1" noRot="1" noChangeAspect="1"/>
          </p:cNvSpPr>
          <p:nvPr>
            <p:ph type="sldImg" idx="2"/>
          </p:nvPr>
        </p:nvSpPr>
        <p:spPr>
          <a:xfrm>
            <a:off x="217488" y="801688"/>
            <a:ext cx="7126287" cy="4010025"/>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1793771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Shape 359"/>
          <p:cNvSpPr txBox="1">
            <a:spLocks noGrp="1"/>
          </p:cNvSpPr>
          <p:nvPr>
            <p:ph type="body" idx="1"/>
          </p:nvPr>
        </p:nvSpPr>
        <p:spPr>
          <a:xfrm>
            <a:off x="755950" y="5078600"/>
            <a:ext cx="6047724" cy="48113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360" name="Shape 360"/>
          <p:cNvSpPr>
            <a:spLocks noGrp="1" noRot="1" noChangeAspect="1"/>
          </p:cNvSpPr>
          <p:nvPr>
            <p:ph type="sldImg" idx="2"/>
          </p:nvPr>
        </p:nvSpPr>
        <p:spPr>
          <a:xfrm>
            <a:off x="217488" y="801688"/>
            <a:ext cx="7126287" cy="4010025"/>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4264899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Shape 367"/>
          <p:cNvSpPr txBox="1">
            <a:spLocks noGrp="1"/>
          </p:cNvSpPr>
          <p:nvPr>
            <p:ph type="body" idx="1"/>
          </p:nvPr>
        </p:nvSpPr>
        <p:spPr>
          <a:xfrm>
            <a:off x="755950" y="5078600"/>
            <a:ext cx="6047724" cy="48113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368" name="Shape 368"/>
          <p:cNvSpPr>
            <a:spLocks noGrp="1" noRot="1" noChangeAspect="1"/>
          </p:cNvSpPr>
          <p:nvPr>
            <p:ph type="sldImg" idx="2"/>
          </p:nvPr>
        </p:nvSpPr>
        <p:spPr>
          <a:xfrm>
            <a:off x="217488" y="801688"/>
            <a:ext cx="7126287" cy="4010025"/>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9652257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Shape 375"/>
          <p:cNvSpPr txBox="1">
            <a:spLocks noGrp="1"/>
          </p:cNvSpPr>
          <p:nvPr>
            <p:ph type="body" idx="1"/>
          </p:nvPr>
        </p:nvSpPr>
        <p:spPr>
          <a:xfrm>
            <a:off x="755950" y="5078600"/>
            <a:ext cx="6047724" cy="48113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376" name="Shape 376"/>
          <p:cNvSpPr>
            <a:spLocks noGrp="1" noRot="1" noChangeAspect="1"/>
          </p:cNvSpPr>
          <p:nvPr>
            <p:ph type="sldImg" idx="2"/>
          </p:nvPr>
        </p:nvSpPr>
        <p:spPr>
          <a:xfrm>
            <a:off x="217488" y="801688"/>
            <a:ext cx="7126287" cy="4010025"/>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2731973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Shape 383"/>
          <p:cNvSpPr txBox="1">
            <a:spLocks noGrp="1"/>
          </p:cNvSpPr>
          <p:nvPr>
            <p:ph type="body" idx="1"/>
          </p:nvPr>
        </p:nvSpPr>
        <p:spPr>
          <a:xfrm>
            <a:off x="755950" y="5078600"/>
            <a:ext cx="6047724" cy="48113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384" name="Shape 384"/>
          <p:cNvSpPr>
            <a:spLocks noGrp="1" noRot="1" noChangeAspect="1"/>
          </p:cNvSpPr>
          <p:nvPr>
            <p:ph type="sldImg" idx="2"/>
          </p:nvPr>
        </p:nvSpPr>
        <p:spPr>
          <a:xfrm>
            <a:off x="217488" y="801688"/>
            <a:ext cx="7126287" cy="4010025"/>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566280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Shape 391"/>
          <p:cNvSpPr txBox="1">
            <a:spLocks noGrp="1"/>
          </p:cNvSpPr>
          <p:nvPr>
            <p:ph type="body" idx="1"/>
          </p:nvPr>
        </p:nvSpPr>
        <p:spPr>
          <a:xfrm>
            <a:off x="755950" y="5078600"/>
            <a:ext cx="6047724" cy="48113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392" name="Shape 392"/>
          <p:cNvSpPr>
            <a:spLocks noGrp="1" noRot="1" noChangeAspect="1"/>
          </p:cNvSpPr>
          <p:nvPr>
            <p:ph type="sldImg" idx="2"/>
          </p:nvPr>
        </p:nvSpPr>
        <p:spPr>
          <a:xfrm>
            <a:off x="217488" y="801688"/>
            <a:ext cx="7126287" cy="4010025"/>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6735547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Shape 399"/>
          <p:cNvSpPr txBox="1">
            <a:spLocks noGrp="1"/>
          </p:cNvSpPr>
          <p:nvPr>
            <p:ph type="body" idx="1"/>
          </p:nvPr>
        </p:nvSpPr>
        <p:spPr>
          <a:xfrm>
            <a:off x="755950" y="5078600"/>
            <a:ext cx="6047724" cy="48113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400" name="Shape 400"/>
          <p:cNvSpPr>
            <a:spLocks noGrp="1" noRot="1" noChangeAspect="1"/>
          </p:cNvSpPr>
          <p:nvPr>
            <p:ph type="sldImg" idx="2"/>
          </p:nvPr>
        </p:nvSpPr>
        <p:spPr>
          <a:xfrm>
            <a:off x="217488" y="801688"/>
            <a:ext cx="7126287" cy="4010025"/>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5142005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Shape 407"/>
          <p:cNvSpPr txBox="1">
            <a:spLocks noGrp="1"/>
          </p:cNvSpPr>
          <p:nvPr>
            <p:ph type="body" idx="1"/>
          </p:nvPr>
        </p:nvSpPr>
        <p:spPr>
          <a:xfrm>
            <a:off x="755950" y="5078600"/>
            <a:ext cx="6047724" cy="48113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408" name="Shape 408"/>
          <p:cNvSpPr>
            <a:spLocks noGrp="1" noRot="1" noChangeAspect="1"/>
          </p:cNvSpPr>
          <p:nvPr>
            <p:ph type="sldImg" idx="2"/>
          </p:nvPr>
        </p:nvSpPr>
        <p:spPr>
          <a:xfrm>
            <a:off x="217488" y="801688"/>
            <a:ext cx="7126287" cy="4010025"/>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5283148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Shape 415"/>
          <p:cNvSpPr txBox="1">
            <a:spLocks noGrp="1"/>
          </p:cNvSpPr>
          <p:nvPr>
            <p:ph type="body" idx="1"/>
          </p:nvPr>
        </p:nvSpPr>
        <p:spPr>
          <a:xfrm>
            <a:off x="755950" y="5078600"/>
            <a:ext cx="6047724" cy="48113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416" name="Shape 416"/>
          <p:cNvSpPr>
            <a:spLocks noGrp="1" noRot="1" noChangeAspect="1"/>
          </p:cNvSpPr>
          <p:nvPr>
            <p:ph type="sldImg" idx="2"/>
          </p:nvPr>
        </p:nvSpPr>
        <p:spPr>
          <a:xfrm>
            <a:off x="217488" y="801688"/>
            <a:ext cx="7126287" cy="4010025"/>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0879874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Shape 423"/>
          <p:cNvSpPr txBox="1">
            <a:spLocks noGrp="1"/>
          </p:cNvSpPr>
          <p:nvPr>
            <p:ph type="body" idx="1"/>
          </p:nvPr>
        </p:nvSpPr>
        <p:spPr>
          <a:xfrm>
            <a:off x="755950" y="5078600"/>
            <a:ext cx="6047724" cy="48113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424" name="Shape 424"/>
          <p:cNvSpPr>
            <a:spLocks noGrp="1" noRot="1" noChangeAspect="1"/>
          </p:cNvSpPr>
          <p:nvPr>
            <p:ph type="sldImg" idx="2"/>
          </p:nvPr>
        </p:nvSpPr>
        <p:spPr>
          <a:xfrm>
            <a:off x="217488" y="801688"/>
            <a:ext cx="7126287" cy="4010025"/>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196594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Shape 161"/>
          <p:cNvSpPr txBox="1">
            <a:spLocks noGrp="1"/>
          </p:cNvSpPr>
          <p:nvPr>
            <p:ph type="body" idx="1"/>
          </p:nvPr>
        </p:nvSpPr>
        <p:spPr>
          <a:xfrm>
            <a:off x="755950" y="5078600"/>
            <a:ext cx="6047724" cy="48113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162" name="Shape 162"/>
          <p:cNvSpPr>
            <a:spLocks noGrp="1" noRot="1" noChangeAspect="1"/>
          </p:cNvSpPr>
          <p:nvPr>
            <p:ph type="sldImg" idx="2"/>
          </p:nvPr>
        </p:nvSpPr>
        <p:spPr>
          <a:xfrm>
            <a:off x="217488" y="801688"/>
            <a:ext cx="7126287" cy="4010025"/>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3917267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Shape 431"/>
          <p:cNvSpPr txBox="1">
            <a:spLocks noGrp="1"/>
          </p:cNvSpPr>
          <p:nvPr>
            <p:ph type="body" idx="1"/>
          </p:nvPr>
        </p:nvSpPr>
        <p:spPr>
          <a:xfrm>
            <a:off x="755950" y="5078600"/>
            <a:ext cx="6047724" cy="48113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432" name="Shape 432"/>
          <p:cNvSpPr>
            <a:spLocks noGrp="1" noRot="1" noChangeAspect="1"/>
          </p:cNvSpPr>
          <p:nvPr>
            <p:ph type="sldImg" idx="2"/>
          </p:nvPr>
        </p:nvSpPr>
        <p:spPr>
          <a:xfrm>
            <a:off x="217488" y="801688"/>
            <a:ext cx="7126287" cy="4010025"/>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9236572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Shape 439"/>
          <p:cNvSpPr txBox="1">
            <a:spLocks noGrp="1"/>
          </p:cNvSpPr>
          <p:nvPr>
            <p:ph type="body" idx="1"/>
          </p:nvPr>
        </p:nvSpPr>
        <p:spPr>
          <a:xfrm>
            <a:off x="755950" y="5078600"/>
            <a:ext cx="6047700" cy="4811400"/>
          </a:xfrm>
          <a:prstGeom prst="rect">
            <a:avLst/>
          </a:prstGeom>
          <a:noFill/>
          <a:ln>
            <a:noFill/>
          </a:ln>
        </p:spPr>
        <p:txBody>
          <a:bodyPr lIns="91425" tIns="91425" rIns="91425" bIns="91425" anchor="ctr" anchorCtr="0">
            <a:noAutofit/>
          </a:bodyPr>
          <a:lstStyle/>
          <a:p>
            <a:pPr lvl="0" rtl="0">
              <a:spcBef>
                <a:spcPts val="0"/>
              </a:spcBef>
              <a:buNone/>
            </a:pPr>
            <a:endParaRPr/>
          </a:p>
        </p:txBody>
      </p:sp>
      <p:sp>
        <p:nvSpPr>
          <p:cNvPr id="440" name="Shape 440"/>
          <p:cNvSpPr>
            <a:spLocks noGrp="1" noRot="1" noChangeAspect="1"/>
          </p:cNvSpPr>
          <p:nvPr>
            <p:ph type="sldImg" idx="2"/>
          </p:nvPr>
        </p:nvSpPr>
        <p:spPr>
          <a:xfrm>
            <a:off x="217488" y="801688"/>
            <a:ext cx="7126287" cy="4010025"/>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2093986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Shape 447"/>
          <p:cNvSpPr txBox="1">
            <a:spLocks noGrp="1"/>
          </p:cNvSpPr>
          <p:nvPr>
            <p:ph type="body" idx="1"/>
          </p:nvPr>
        </p:nvSpPr>
        <p:spPr>
          <a:xfrm>
            <a:off x="755950" y="5078600"/>
            <a:ext cx="6047700" cy="4811400"/>
          </a:xfrm>
          <a:prstGeom prst="rect">
            <a:avLst/>
          </a:prstGeom>
          <a:noFill/>
          <a:ln>
            <a:noFill/>
          </a:ln>
        </p:spPr>
        <p:txBody>
          <a:bodyPr lIns="91425" tIns="91425" rIns="91425" bIns="91425" anchor="ctr" anchorCtr="0">
            <a:noAutofit/>
          </a:bodyPr>
          <a:lstStyle/>
          <a:p>
            <a:pPr lvl="0" rtl="0">
              <a:spcBef>
                <a:spcPts val="0"/>
              </a:spcBef>
              <a:buNone/>
            </a:pPr>
            <a:endParaRPr/>
          </a:p>
        </p:txBody>
      </p:sp>
      <p:sp>
        <p:nvSpPr>
          <p:cNvPr id="448" name="Shape 448"/>
          <p:cNvSpPr>
            <a:spLocks noGrp="1" noRot="1" noChangeAspect="1"/>
          </p:cNvSpPr>
          <p:nvPr>
            <p:ph type="sldImg" idx="2"/>
          </p:nvPr>
        </p:nvSpPr>
        <p:spPr>
          <a:xfrm>
            <a:off x="217488" y="801688"/>
            <a:ext cx="7126287" cy="4010025"/>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7718511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Shape 455"/>
          <p:cNvSpPr txBox="1">
            <a:spLocks noGrp="1"/>
          </p:cNvSpPr>
          <p:nvPr>
            <p:ph type="body" idx="1"/>
          </p:nvPr>
        </p:nvSpPr>
        <p:spPr>
          <a:xfrm>
            <a:off x="755950" y="5078600"/>
            <a:ext cx="6047700" cy="4811400"/>
          </a:xfrm>
          <a:prstGeom prst="rect">
            <a:avLst/>
          </a:prstGeom>
          <a:noFill/>
          <a:ln>
            <a:noFill/>
          </a:ln>
        </p:spPr>
        <p:txBody>
          <a:bodyPr lIns="91425" tIns="91425" rIns="91425" bIns="91425" anchor="ctr" anchorCtr="0">
            <a:noAutofit/>
          </a:bodyPr>
          <a:lstStyle/>
          <a:p>
            <a:pPr lvl="0" rtl="0">
              <a:spcBef>
                <a:spcPts val="0"/>
              </a:spcBef>
              <a:buNone/>
            </a:pPr>
            <a:endParaRPr/>
          </a:p>
        </p:txBody>
      </p:sp>
      <p:sp>
        <p:nvSpPr>
          <p:cNvPr id="456" name="Shape 456"/>
          <p:cNvSpPr>
            <a:spLocks noGrp="1" noRot="1" noChangeAspect="1"/>
          </p:cNvSpPr>
          <p:nvPr>
            <p:ph type="sldImg" idx="2"/>
          </p:nvPr>
        </p:nvSpPr>
        <p:spPr>
          <a:xfrm>
            <a:off x="217488" y="801688"/>
            <a:ext cx="7126287" cy="4010025"/>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2123610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Shape 463"/>
          <p:cNvSpPr txBox="1">
            <a:spLocks noGrp="1"/>
          </p:cNvSpPr>
          <p:nvPr>
            <p:ph type="body" idx="1"/>
          </p:nvPr>
        </p:nvSpPr>
        <p:spPr>
          <a:xfrm>
            <a:off x="755950" y="5078600"/>
            <a:ext cx="6047724" cy="48113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464" name="Shape 464"/>
          <p:cNvSpPr>
            <a:spLocks noGrp="1" noRot="1" noChangeAspect="1"/>
          </p:cNvSpPr>
          <p:nvPr>
            <p:ph type="sldImg" idx="2"/>
          </p:nvPr>
        </p:nvSpPr>
        <p:spPr>
          <a:xfrm>
            <a:off x="217488" y="801688"/>
            <a:ext cx="7126287" cy="4010025"/>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3461863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Shape 470"/>
          <p:cNvSpPr txBox="1">
            <a:spLocks noGrp="1"/>
          </p:cNvSpPr>
          <p:nvPr>
            <p:ph type="body" idx="1"/>
          </p:nvPr>
        </p:nvSpPr>
        <p:spPr>
          <a:xfrm>
            <a:off x="755950" y="5078600"/>
            <a:ext cx="6047700" cy="4811400"/>
          </a:xfrm>
          <a:prstGeom prst="rect">
            <a:avLst/>
          </a:prstGeom>
          <a:noFill/>
          <a:ln>
            <a:noFill/>
          </a:ln>
        </p:spPr>
        <p:txBody>
          <a:bodyPr lIns="91425" tIns="91425" rIns="91425" bIns="91425" anchor="ctr" anchorCtr="0">
            <a:noAutofit/>
          </a:bodyPr>
          <a:lstStyle/>
          <a:p>
            <a:pPr lvl="0" rtl="0">
              <a:spcBef>
                <a:spcPts val="0"/>
              </a:spcBef>
              <a:buNone/>
            </a:pPr>
            <a:endParaRPr/>
          </a:p>
        </p:txBody>
      </p:sp>
      <p:sp>
        <p:nvSpPr>
          <p:cNvPr id="471" name="Shape 471"/>
          <p:cNvSpPr>
            <a:spLocks noGrp="1" noRot="1" noChangeAspect="1"/>
          </p:cNvSpPr>
          <p:nvPr>
            <p:ph type="sldImg" idx="2"/>
          </p:nvPr>
        </p:nvSpPr>
        <p:spPr>
          <a:xfrm>
            <a:off x="217488" y="801688"/>
            <a:ext cx="7126287" cy="4010025"/>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9034650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Shape 477"/>
          <p:cNvSpPr txBox="1">
            <a:spLocks noGrp="1"/>
          </p:cNvSpPr>
          <p:nvPr>
            <p:ph type="body" idx="1"/>
          </p:nvPr>
        </p:nvSpPr>
        <p:spPr>
          <a:xfrm>
            <a:off x="755950" y="5078600"/>
            <a:ext cx="6047724" cy="48113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478" name="Shape 478"/>
          <p:cNvSpPr>
            <a:spLocks noGrp="1" noRot="1" noChangeAspect="1"/>
          </p:cNvSpPr>
          <p:nvPr>
            <p:ph type="sldImg" idx="2"/>
          </p:nvPr>
        </p:nvSpPr>
        <p:spPr>
          <a:xfrm>
            <a:off x="217488" y="801688"/>
            <a:ext cx="7126287" cy="4010025"/>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6721642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3"/>
        <p:cNvGrpSpPr/>
        <p:nvPr/>
      </p:nvGrpSpPr>
      <p:grpSpPr>
        <a:xfrm>
          <a:off x="0" y="0"/>
          <a:ext cx="0" cy="0"/>
          <a:chOff x="0" y="0"/>
          <a:chExt cx="0" cy="0"/>
        </a:xfrm>
      </p:grpSpPr>
      <p:sp>
        <p:nvSpPr>
          <p:cNvPr id="484" name="Shape 484"/>
          <p:cNvSpPr txBox="1">
            <a:spLocks noGrp="1"/>
          </p:cNvSpPr>
          <p:nvPr>
            <p:ph type="body" idx="1"/>
          </p:nvPr>
        </p:nvSpPr>
        <p:spPr>
          <a:xfrm>
            <a:off x="755950" y="5078600"/>
            <a:ext cx="6047724" cy="48113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485" name="Shape 485"/>
          <p:cNvSpPr>
            <a:spLocks noGrp="1" noRot="1" noChangeAspect="1"/>
          </p:cNvSpPr>
          <p:nvPr>
            <p:ph type="sldImg" idx="2"/>
          </p:nvPr>
        </p:nvSpPr>
        <p:spPr>
          <a:xfrm>
            <a:off x="217488" y="801688"/>
            <a:ext cx="7126287" cy="4010025"/>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9828632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Shape 491"/>
          <p:cNvSpPr txBox="1">
            <a:spLocks noGrp="1"/>
          </p:cNvSpPr>
          <p:nvPr>
            <p:ph type="body" idx="1"/>
          </p:nvPr>
        </p:nvSpPr>
        <p:spPr>
          <a:xfrm>
            <a:off x="755950" y="5078600"/>
            <a:ext cx="6047724" cy="48113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492" name="Shape 492"/>
          <p:cNvSpPr>
            <a:spLocks noGrp="1" noRot="1" noChangeAspect="1"/>
          </p:cNvSpPr>
          <p:nvPr>
            <p:ph type="sldImg" idx="2"/>
          </p:nvPr>
        </p:nvSpPr>
        <p:spPr>
          <a:xfrm>
            <a:off x="217488" y="801688"/>
            <a:ext cx="7126287" cy="4010025"/>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3271638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
        <p:cNvGrpSpPr/>
        <p:nvPr/>
      </p:nvGrpSpPr>
      <p:grpSpPr>
        <a:xfrm>
          <a:off x="0" y="0"/>
          <a:ext cx="0" cy="0"/>
          <a:chOff x="0" y="0"/>
          <a:chExt cx="0" cy="0"/>
        </a:xfrm>
      </p:grpSpPr>
      <p:sp>
        <p:nvSpPr>
          <p:cNvPr id="498" name="Shape 498"/>
          <p:cNvSpPr txBox="1">
            <a:spLocks noGrp="1"/>
          </p:cNvSpPr>
          <p:nvPr>
            <p:ph type="body" idx="1"/>
          </p:nvPr>
        </p:nvSpPr>
        <p:spPr>
          <a:xfrm>
            <a:off x="755950" y="5078600"/>
            <a:ext cx="6047724" cy="48113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499" name="Shape 499"/>
          <p:cNvSpPr>
            <a:spLocks noGrp="1" noRot="1" noChangeAspect="1"/>
          </p:cNvSpPr>
          <p:nvPr>
            <p:ph type="sldImg" idx="2"/>
          </p:nvPr>
        </p:nvSpPr>
        <p:spPr>
          <a:xfrm>
            <a:off x="217488" y="801688"/>
            <a:ext cx="7126287" cy="4010025"/>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884261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Shape 168"/>
          <p:cNvSpPr txBox="1">
            <a:spLocks noGrp="1"/>
          </p:cNvSpPr>
          <p:nvPr>
            <p:ph type="body" idx="1"/>
          </p:nvPr>
        </p:nvSpPr>
        <p:spPr>
          <a:xfrm>
            <a:off x="755950" y="5078600"/>
            <a:ext cx="6047724" cy="48113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169" name="Shape 169"/>
          <p:cNvSpPr>
            <a:spLocks noGrp="1" noRot="1" noChangeAspect="1"/>
          </p:cNvSpPr>
          <p:nvPr>
            <p:ph type="sldImg" idx="2"/>
          </p:nvPr>
        </p:nvSpPr>
        <p:spPr>
          <a:xfrm>
            <a:off x="217488" y="801688"/>
            <a:ext cx="7126287" cy="4010025"/>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4663843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Shape 505"/>
          <p:cNvSpPr txBox="1">
            <a:spLocks noGrp="1"/>
          </p:cNvSpPr>
          <p:nvPr>
            <p:ph type="body" idx="1"/>
          </p:nvPr>
        </p:nvSpPr>
        <p:spPr>
          <a:xfrm>
            <a:off x="755950" y="5078600"/>
            <a:ext cx="6047724" cy="48113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506" name="Shape 506"/>
          <p:cNvSpPr>
            <a:spLocks noGrp="1" noRot="1" noChangeAspect="1"/>
          </p:cNvSpPr>
          <p:nvPr>
            <p:ph type="sldImg" idx="2"/>
          </p:nvPr>
        </p:nvSpPr>
        <p:spPr>
          <a:xfrm>
            <a:off x="217488" y="801688"/>
            <a:ext cx="7126287" cy="4010025"/>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597349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
        <p:cNvGrpSpPr/>
        <p:nvPr/>
      </p:nvGrpSpPr>
      <p:grpSpPr>
        <a:xfrm>
          <a:off x="0" y="0"/>
          <a:ext cx="0" cy="0"/>
          <a:chOff x="0" y="0"/>
          <a:chExt cx="0" cy="0"/>
        </a:xfrm>
      </p:grpSpPr>
      <p:sp>
        <p:nvSpPr>
          <p:cNvPr id="512" name="Shape 512"/>
          <p:cNvSpPr txBox="1">
            <a:spLocks noGrp="1"/>
          </p:cNvSpPr>
          <p:nvPr>
            <p:ph type="body" idx="1"/>
          </p:nvPr>
        </p:nvSpPr>
        <p:spPr>
          <a:xfrm>
            <a:off x="755950" y="5078600"/>
            <a:ext cx="6047700" cy="4811400"/>
          </a:xfrm>
          <a:prstGeom prst="rect">
            <a:avLst/>
          </a:prstGeom>
          <a:noFill/>
          <a:ln>
            <a:noFill/>
          </a:ln>
        </p:spPr>
        <p:txBody>
          <a:bodyPr lIns="91425" tIns="91425" rIns="91425" bIns="91425" anchor="ctr" anchorCtr="0">
            <a:noAutofit/>
          </a:bodyPr>
          <a:lstStyle/>
          <a:p>
            <a:pPr lvl="0" rtl="0">
              <a:spcBef>
                <a:spcPts val="0"/>
              </a:spcBef>
              <a:buNone/>
            </a:pPr>
            <a:endParaRPr/>
          </a:p>
        </p:txBody>
      </p:sp>
      <p:sp>
        <p:nvSpPr>
          <p:cNvPr id="513" name="Shape 513"/>
          <p:cNvSpPr>
            <a:spLocks noGrp="1" noRot="1" noChangeAspect="1"/>
          </p:cNvSpPr>
          <p:nvPr>
            <p:ph type="sldImg" idx="2"/>
          </p:nvPr>
        </p:nvSpPr>
        <p:spPr>
          <a:xfrm>
            <a:off x="217488" y="801688"/>
            <a:ext cx="7126287" cy="4010025"/>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5252377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p:cNvGrpSpPr/>
        <p:nvPr/>
      </p:nvGrpSpPr>
      <p:grpSpPr>
        <a:xfrm>
          <a:off x="0" y="0"/>
          <a:ext cx="0" cy="0"/>
          <a:chOff x="0" y="0"/>
          <a:chExt cx="0" cy="0"/>
        </a:xfrm>
      </p:grpSpPr>
      <p:sp>
        <p:nvSpPr>
          <p:cNvPr id="519" name="Shape 519"/>
          <p:cNvSpPr txBox="1">
            <a:spLocks noGrp="1"/>
          </p:cNvSpPr>
          <p:nvPr>
            <p:ph type="body" idx="1"/>
          </p:nvPr>
        </p:nvSpPr>
        <p:spPr>
          <a:xfrm>
            <a:off x="755950" y="5078600"/>
            <a:ext cx="6047724" cy="48113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520" name="Shape 520"/>
          <p:cNvSpPr>
            <a:spLocks noGrp="1" noRot="1" noChangeAspect="1"/>
          </p:cNvSpPr>
          <p:nvPr>
            <p:ph type="sldImg" idx="2"/>
          </p:nvPr>
        </p:nvSpPr>
        <p:spPr>
          <a:xfrm>
            <a:off x="217488" y="801688"/>
            <a:ext cx="7126287" cy="4010025"/>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5745589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5"/>
        <p:cNvGrpSpPr/>
        <p:nvPr/>
      </p:nvGrpSpPr>
      <p:grpSpPr>
        <a:xfrm>
          <a:off x="0" y="0"/>
          <a:ext cx="0" cy="0"/>
          <a:chOff x="0" y="0"/>
          <a:chExt cx="0" cy="0"/>
        </a:xfrm>
      </p:grpSpPr>
      <p:sp>
        <p:nvSpPr>
          <p:cNvPr id="526" name="Shape 526"/>
          <p:cNvSpPr txBox="1">
            <a:spLocks noGrp="1"/>
          </p:cNvSpPr>
          <p:nvPr>
            <p:ph type="body" idx="1"/>
          </p:nvPr>
        </p:nvSpPr>
        <p:spPr>
          <a:xfrm>
            <a:off x="755950" y="5078600"/>
            <a:ext cx="6047724" cy="48113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527" name="Shape 527"/>
          <p:cNvSpPr>
            <a:spLocks noGrp="1" noRot="1" noChangeAspect="1"/>
          </p:cNvSpPr>
          <p:nvPr>
            <p:ph type="sldImg" idx="2"/>
          </p:nvPr>
        </p:nvSpPr>
        <p:spPr>
          <a:xfrm>
            <a:off x="217488" y="801688"/>
            <a:ext cx="7126287" cy="4010025"/>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895311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Shape 175"/>
          <p:cNvSpPr txBox="1">
            <a:spLocks noGrp="1"/>
          </p:cNvSpPr>
          <p:nvPr>
            <p:ph type="body" idx="1"/>
          </p:nvPr>
        </p:nvSpPr>
        <p:spPr>
          <a:xfrm>
            <a:off x="755950" y="5078600"/>
            <a:ext cx="6047724" cy="48113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176" name="Shape 176"/>
          <p:cNvSpPr>
            <a:spLocks noGrp="1" noRot="1" noChangeAspect="1"/>
          </p:cNvSpPr>
          <p:nvPr>
            <p:ph type="sldImg" idx="2"/>
          </p:nvPr>
        </p:nvSpPr>
        <p:spPr>
          <a:xfrm>
            <a:off x="217488" y="801688"/>
            <a:ext cx="7126287" cy="4010025"/>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864163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Shape 182"/>
          <p:cNvSpPr txBox="1">
            <a:spLocks noGrp="1"/>
          </p:cNvSpPr>
          <p:nvPr>
            <p:ph type="body" idx="1"/>
          </p:nvPr>
        </p:nvSpPr>
        <p:spPr>
          <a:xfrm>
            <a:off x="755950" y="5078600"/>
            <a:ext cx="6047724" cy="48113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183" name="Shape 183"/>
          <p:cNvSpPr>
            <a:spLocks noGrp="1" noRot="1" noChangeAspect="1"/>
          </p:cNvSpPr>
          <p:nvPr>
            <p:ph type="sldImg" idx="2"/>
          </p:nvPr>
        </p:nvSpPr>
        <p:spPr>
          <a:xfrm>
            <a:off x="217488" y="801688"/>
            <a:ext cx="7126287" cy="4010025"/>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144161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Shape 189"/>
          <p:cNvSpPr txBox="1">
            <a:spLocks noGrp="1"/>
          </p:cNvSpPr>
          <p:nvPr>
            <p:ph type="body" idx="1"/>
          </p:nvPr>
        </p:nvSpPr>
        <p:spPr>
          <a:xfrm>
            <a:off x="755950" y="5078600"/>
            <a:ext cx="6047724" cy="48113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190" name="Shape 190"/>
          <p:cNvSpPr>
            <a:spLocks noGrp="1" noRot="1" noChangeAspect="1"/>
          </p:cNvSpPr>
          <p:nvPr>
            <p:ph type="sldImg" idx="2"/>
          </p:nvPr>
        </p:nvSpPr>
        <p:spPr>
          <a:xfrm>
            <a:off x="217488" y="801688"/>
            <a:ext cx="7126287" cy="4010025"/>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891041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Shape 196"/>
          <p:cNvSpPr txBox="1">
            <a:spLocks noGrp="1"/>
          </p:cNvSpPr>
          <p:nvPr>
            <p:ph type="body" idx="1"/>
          </p:nvPr>
        </p:nvSpPr>
        <p:spPr>
          <a:xfrm>
            <a:off x="755950" y="5078600"/>
            <a:ext cx="6047724" cy="48113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197" name="Shape 197"/>
          <p:cNvSpPr>
            <a:spLocks noGrp="1" noRot="1" noChangeAspect="1"/>
          </p:cNvSpPr>
          <p:nvPr>
            <p:ph type="sldImg" idx="2"/>
          </p:nvPr>
        </p:nvSpPr>
        <p:spPr>
          <a:xfrm>
            <a:off x="217488" y="801688"/>
            <a:ext cx="7126287" cy="4010025"/>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175532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o de Título">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7200" baseline="0">
                <a:solidFill>
                  <a:schemeClr val="tx1"/>
                </a:solidFill>
              </a:defRPr>
            </a:lvl1pPr>
          </a:lstStyle>
          <a:p>
            <a:r>
              <a:rPr lang="pt-PT"/>
              <a:t>Clique para editar o estilo</a:t>
            </a:r>
            <a:endParaRPr lang="en-US" dirty="0"/>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2200" baseline="0">
                <a:solidFill>
                  <a:schemeClr val="tx1">
                    <a:lumMod val="75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pt-PT"/>
              <a:t>Clique para editar o estilo do subtítulo do Modelo Global</a:t>
            </a:r>
            <a:endParaRPr lang="en-US" dirty="0"/>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E7D606B4-F302-489B-9B7C-76F0DDE5C2AE}" type="datetimeFigureOut">
              <a:rPr lang="pt-BR" smtClean="0"/>
              <a:t>29/09/2016</a:t>
            </a:fld>
            <a:endParaRPr lang="pt-BR"/>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pt-BR"/>
          </a:p>
        </p:txBody>
      </p:sp>
      <p:sp>
        <p:nvSpPr>
          <p:cNvPr id="6" name="Slide Number Placeholder 5"/>
          <p:cNvSpPr>
            <a:spLocks noGrp="1"/>
          </p:cNvSpPr>
          <p:nvPr>
            <p:ph type="sldNum" sz="quarter" idx="12"/>
          </p:nvPr>
        </p:nvSpPr>
        <p:spPr/>
        <p:txBody>
          <a:bodyPr/>
          <a:lstStyle>
            <a:lvl1pPr>
              <a:defRPr>
                <a:solidFill>
                  <a:schemeClr val="tx1">
                    <a:lumMod val="65000"/>
                  </a:schemeClr>
                </a:solidFill>
              </a:defRPr>
            </a:lvl1pPr>
          </a:lstStyle>
          <a:p>
            <a:fld id="{A29CBC39-B32F-44D1-8D6F-22F01FCF05A6}" type="slidenum">
              <a:rPr lang="pt-BR" smtClean="0"/>
              <a:t>‹nº›</a:t>
            </a:fld>
            <a:endParaRPr lang="pt-BR"/>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52297968"/>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PT"/>
              <a:t>Clique para editar o estilo</a:t>
            </a:r>
            <a:endParaRPr lang="en-US" dirty="0"/>
          </a:p>
        </p:txBody>
      </p:sp>
      <p:sp>
        <p:nvSpPr>
          <p:cNvPr id="3" name="Vertical Text Placeholder 2"/>
          <p:cNvSpPr>
            <a:spLocks noGrp="1"/>
          </p:cNvSpPr>
          <p:nvPr>
            <p:ph type="body" orient="vert" idx="1"/>
          </p:nvPr>
        </p:nvSpPr>
        <p:spPr/>
        <p:txBody>
          <a:bodyPr vert="eaVert"/>
          <a:lstStyle/>
          <a:p>
            <a:pPr lvl="0"/>
            <a:r>
              <a:rPr lang="pt-PT"/>
              <a:t>Editar os estilos de texto do Modelo Global</a:t>
            </a:r>
          </a:p>
          <a:p>
            <a:pPr lvl="1"/>
            <a:r>
              <a:rPr lang="pt-PT"/>
              <a:t>Segundo nível</a:t>
            </a:r>
          </a:p>
          <a:p>
            <a:pPr lvl="2"/>
            <a:r>
              <a:rPr lang="pt-PT"/>
              <a:t>Terceiro nível</a:t>
            </a:r>
          </a:p>
          <a:p>
            <a:pPr lvl="3"/>
            <a:r>
              <a:rPr lang="pt-PT"/>
              <a:t>Quarto nível</a:t>
            </a:r>
          </a:p>
          <a:p>
            <a:pPr lvl="4"/>
            <a:r>
              <a:rPr lang="pt-PT"/>
              <a:t>Quinto nível</a:t>
            </a:r>
            <a:endParaRPr lang="en-US" dirty="0"/>
          </a:p>
        </p:txBody>
      </p:sp>
      <p:sp>
        <p:nvSpPr>
          <p:cNvPr id="4" name="Date Placeholder 3"/>
          <p:cNvSpPr>
            <a:spLocks noGrp="1"/>
          </p:cNvSpPr>
          <p:nvPr>
            <p:ph type="dt" sz="half" idx="10"/>
          </p:nvPr>
        </p:nvSpPr>
        <p:spPr/>
        <p:txBody>
          <a:bodyPr/>
          <a:lstStyle/>
          <a:p>
            <a:fld id="{E7D606B4-F302-489B-9B7C-76F0DDE5C2AE}" type="datetimeFigureOut">
              <a:rPr lang="pt-BR" smtClean="0"/>
              <a:t>29/09/2016</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A29CBC39-B32F-44D1-8D6F-22F01FCF05A6}" type="slidenum">
              <a:rPr lang="pt-BR" smtClean="0"/>
              <a:t>‹nº›</a:t>
            </a:fld>
            <a:endParaRPr lang="pt-BR"/>
          </a:p>
        </p:txBody>
      </p:sp>
    </p:spTree>
    <p:extLst>
      <p:ext uri="{BB962C8B-B14F-4D97-AF65-F5344CB8AC3E}">
        <p14:creationId xmlns:p14="http://schemas.microsoft.com/office/powerpoint/2010/main" val="41949596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e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8700" y="381000"/>
            <a:ext cx="2476500" cy="5897562"/>
          </a:xfrm>
        </p:spPr>
        <p:txBody>
          <a:bodyPr vert="eaVert"/>
          <a:lstStyle/>
          <a:p>
            <a:r>
              <a:rPr lang="pt-PT"/>
              <a:t>Clique para editar o estilo</a:t>
            </a:r>
            <a:endParaRPr lang="en-US" dirty="0"/>
          </a:p>
        </p:txBody>
      </p:sp>
      <p:sp>
        <p:nvSpPr>
          <p:cNvPr id="3" name="Vertical Text Placeholder 2"/>
          <p:cNvSpPr>
            <a:spLocks noGrp="1"/>
          </p:cNvSpPr>
          <p:nvPr>
            <p:ph type="body" orient="vert" idx="1"/>
          </p:nvPr>
        </p:nvSpPr>
        <p:spPr>
          <a:xfrm>
            <a:off x="762000" y="381000"/>
            <a:ext cx="7734300" cy="5897562"/>
          </a:xfrm>
        </p:spPr>
        <p:txBody>
          <a:bodyPr vert="eaVert"/>
          <a:lstStyle/>
          <a:p>
            <a:pPr lvl="0"/>
            <a:r>
              <a:rPr lang="pt-PT"/>
              <a:t>Editar os estilos de texto do Modelo Global</a:t>
            </a:r>
          </a:p>
          <a:p>
            <a:pPr lvl="1"/>
            <a:r>
              <a:rPr lang="pt-PT"/>
              <a:t>Segundo nível</a:t>
            </a:r>
          </a:p>
          <a:p>
            <a:pPr lvl="2"/>
            <a:r>
              <a:rPr lang="pt-PT"/>
              <a:t>Terceiro nível</a:t>
            </a:r>
          </a:p>
          <a:p>
            <a:pPr lvl="3"/>
            <a:r>
              <a:rPr lang="pt-PT"/>
              <a:t>Quarto nível</a:t>
            </a:r>
          </a:p>
          <a:p>
            <a:pPr lvl="4"/>
            <a:r>
              <a:rPr lang="pt-PT"/>
              <a:t>Quinto nível</a:t>
            </a:r>
            <a:endParaRPr lang="en-US" dirty="0"/>
          </a:p>
        </p:txBody>
      </p:sp>
      <p:sp>
        <p:nvSpPr>
          <p:cNvPr id="4" name="Date Placeholder 3"/>
          <p:cNvSpPr>
            <a:spLocks noGrp="1"/>
          </p:cNvSpPr>
          <p:nvPr>
            <p:ph type="dt" sz="half" idx="10"/>
          </p:nvPr>
        </p:nvSpPr>
        <p:spPr/>
        <p:txBody>
          <a:bodyPr/>
          <a:lstStyle/>
          <a:p>
            <a:fld id="{E7D606B4-F302-489B-9B7C-76F0DDE5C2AE}" type="datetimeFigureOut">
              <a:rPr lang="pt-BR" smtClean="0"/>
              <a:t>29/09/2016</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A29CBC39-B32F-44D1-8D6F-22F01FCF05A6}" type="slidenum">
              <a:rPr lang="pt-BR" smtClean="0"/>
              <a:t>‹nº›</a:t>
            </a:fld>
            <a:endParaRPr lang="pt-BR"/>
          </a:p>
        </p:txBody>
      </p:sp>
    </p:spTree>
    <p:extLst>
      <p:ext uri="{BB962C8B-B14F-4D97-AF65-F5344CB8AC3E}">
        <p14:creationId xmlns:p14="http://schemas.microsoft.com/office/powerpoint/2010/main" val="37377838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Slide">
    <p:spTree>
      <p:nvGrpSpPr>
        <p:cNvPr id="1" name=""/>
        <p:cNvGrpSpPr/>
        <p:nvPr/>
      </p:nvGrpSpPr>
      <p:grpSpPr>
        <a:xfrm>
          <a:off x="0" y="0"/>
          <a:ext cx="0" cy="0"/>
          <a:chOff x="0" y="0"/>
          <a:chExt cx="0" cy="0"/>
        </a:xfrm>
      </p:grpSpPr>
      <p:sp>
        <p:nvSpPr>
          <p:cNvPr id="7" name="PlaceHolder 1"/>
          <p:cNvSpPr>
            <a:spLocks noGrp="1"/>
          </p:cNvSpPr>
          <p:nvPr>
            <p:ph type="title"/>
          </p:nvPr>
        </p:nvSpPr>
        <p:spPr>
          <a:xfrm>
            <a:off x="1261800" y="365760"/>
            <a:ext cx="9692280" cy="1325160"/>
          </a:xfrm>
          <a:prstGeom prst="rect">
            <a:avLst/>
          </a:prstGeom>
        </p:spPr>
        <p:txBody>
          <a:bodyPr lIns="0" tIns="0" rIns="0" bIns="0" anchor="ctr"/>
          <a:lstStyle/>
          <a:p>
            <a:endParaRPr lang="en-US" sz="1800" strike="noStrike" spc="-1">
              <a:solidFill>
                <a:srgbClr val="000000"/>
              </a:solidFill>
              <a:uFill>
                <a:solidFill>
                  <a:srgbClr val="FFFFFF"/>
                </a:solidFill>
              </a:uFill>
              <a:latin typeface="Century Schoolbook"/>
            </a:endParaRPr>
          </a:p>
        </p:txBody>
      </p:sp>
      <p:sp>
        <p:nvSpPr>
          <p:cNvPr id="8" name="PlaceHolder 2"/>
          <p:cNvSpPr>
            <a:spLocks noGrp="1"/>
          </p:cNvSpPr>
          <p:nvPr>
            <p:ph type="subTitle"/>
          </p:nvPr>
        </p:nvSpPr>
        <p:spPr>
          <a:xfrm>
            <a:off x="1261800" y="1828800"/>
            <a:ext cx="8595000" cy="4350960"/>
          </a:xfrm>
          <a:prstGeom prst="rect">
            <a:avLst/>
          </a:prstGeom>
        </p:spPr>
        <p:txBody>
          <a:bodyPr lIns="0" tIns="0" rIns="0" bIns="0" anchor="ctr"/>
          <a:lstStyle/>
          <a:p>
            <a:pPr algn="ctr"/>
            <a:endParaRPr lang="pt-BR" sz="3200" strike="noStrike" spc="-1">
              <a:solidFill>
                <a:srgbClr val="FFFFFF"/>
              </a:solidFill>
              <a:uFill>
                <a:solidFill>
                  <a:srgbClr val="FFFFFF"/>
                </a:solidFill>
              </a:uFill>
              <a:latin typeface="Arial"/>
            </a:endParaRPr>
          </a:p>
        </p:txBody>
      </p:sp>
    </p:spTree>
    <p:extLst>
      <p:ext uri="{BB962C8B-B14F-4D97-AF65-F5344CB8AC3E}">
        <p14:creationId xmlns:p14="http://schemas.microsoft.com/office/powerpoint/2010/main" val="11396653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a">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841061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755839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Obje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PT"/>
              <a:t>Clique para editar o estilo</a:t>
            </a:r>
            <a:endParaRPr lang="en-US" dirty="0"/>
          </a:p>
        </p:txBody>
      </p:sp>
      <p:sp>
        <p:nvSpPr>
          <p:cNvPr id="3" name="Content Placeholder 2"/>
          <p:cNvSpPr>
            <a:spLocks noGrp="1"/>
          </p:cNvSpPr>
          <p:nvPr>
            <p:ph idx="1"/>
          </p:nvPr>
        </p:nvSpPr>
        <p:spPr/>
        <p:txBody>
          <a:bodyPr/>
          <a:lstStyle/>
          <a:p>
            <a:pPr lvl="0"/>
            <a:r>
              <a:rPr lang="pt-PT"/>
              <a:t>Editar os estilos de texto do Modelo Global</a:t>
            </a:r>
          </a:p>
          <a:p>
            <a:pPr lvl="1"/>
            <a:r>
              <a:rPr lang="pt-PT"/>
              <a:t>Segundo nível</a:t>
            </a:r>
          </a:p>
          <a:p>
            <a:pPr lvl="2"/>
            <a:r>
              <a:rPr lang="pt-PT"/>
              <a:t>Terceiro nível</a:t>
            </a:r>
          </a:p>
          <a:p>
            <a:pPr lvl="3"/>
            <a:r>
              <a:rPr lang="pt-PT"/>
              <a:t>Quarto nível</a:t>
            </a:r>
          </a:p>
          <a:p>
            <a:pPr lvl="4"/>
            <a:r>
              <a:rPr lang="pt-PT"/>
              <a:t>Quinto nível</a:t>
            </a:r>
            <a:endParaRPr lang="en-US" dirty="0"/>
          </a:p>
        </p:txBody>
      </p:sp>
      <p:sp>
        <p:nvSpPr>
          <p:cNvPr id="4" name="Date Placeholder 3"/>
          <p:cNvSpPr>
            <a:spLocks noGrp="1"/>
          </p:cNvSpPr>
          <p:nvPr>
            <p:ph type="dt" sz="half" idx="10"/>
          </p:nvPr>
        </p:nvSpPr>
        <p:spPr/>
        <p:txBody>
          <a:bodyPr/>
          <a:lstStyle/>
          <a:p>
            <a:fld id="{E7D606B4-F302-489B-9B7C-76F0DDE5C2AE}" type="datetimeFigureOut">
              <a:rPr lang="pt-BR" smtClean="0"/>
              <a:t>29/09/2016</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A29CBC39-B32F-44D1-8D6F-22F01FCF05A6}" type="slidenum">
              <a:rPr lang="pt-BR" smtClean="0"/>
              <a:t>‹nº›</a:t>
            </a:fld>
            <a:endParaRPr lang="pt-BR"/>
          </a:p>
        </p:txBody>
      </p:sp>
    </p:spTree>
    <p:extLst>
      <p:ext uri="{BB962C8B-B14F-4D97-AF65-F5344CB8AC3E}">
        <p14:creationId xmlns:p14="http://schemas.microsoft.com/office/powerpoint/2010/main" val="37943142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cção">
    <p:spTree>
      <p:nvGrpSpPr>
        <p:cNvPr id="1" name=""/>
        <p:cNvGrpSpPr/>
        <p:nvPr/>
      </p:nvGrpSpPr>
      <p:grpSpPr>
        <a:xfrm>
          <a:off x="0" y="0"/>
          <a:ext cx="0" cy="0"/>
          <a:chOff x="0" y="0"/>
          <a:chExt cx="0" cy="0"/>
        </a:xfrm>
      </p:grpSpPr>
      <p:sp>
        <p:nvSpPr>
          <p:cNvPr id="2" name="Title 1"/>
          <p:cNvSpPr>
            <a:spLocks noGrp="1"/>
          </p:cNvSpPr>
          <p:nvPr>
            <p:ph type="title"/>
          </p:nvPr>
        </p:nvSpPr>
        <p:spPr>
          <a:xfrm>
            <a:off x="1261872" y="758952"/>
            <a:ext cx="9418320" cy="4041648"/>
          </a:xfrm>
        </p:spPr>
        <p:txBody>
          <a:bodyPr anchor="b">
            <a:normAutofit/>
          </a:bodyPr>
          <a:lstStyle>
            <a:lvl1pPr>
              <a:lnSpc>
                <a:spcPct val="85000"/>
              </a:lnSpc>
              <a:defRPr sz="7200" b="0"/>
            </a:lvl1pPr>
          </a:lstStyle>
          <a:p>
            <a:r>
              <a:rPr lang="pt-PT"/>
              <a:t>Clique para editar o estilo</a:t>
            </a:r>
            <a:endParaRPr lang="en-US" dirty="0"/>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22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PT"/>
              <a:t>Editar os estilos de texto do Modelo Global</a:t>
            </a:r>
          </a:p>
        </p:txBody>
      </p:sp>
      <p:sp>
        <p:nvSpPr>
          <p:cNvPr id="4" name="Date Placeholder 3"/>
          <p:cNvSpPr>
            <a:spLocks noGrp="1"/>
          </p:cNvSpPr>
          <p:nvPr>
            <p:ph type="dt" sz="half" idx="10"/>
          </p:nvPr>
        </p:nvSpPr>
        <p:spPr/>
        <p:txBody>
          <a:bodyPr/>
          <a:lstStyle/>
          <a:p>
            <a:fld id="{E7D606B4-F302-489B-9B7C-76F0DDE5C2AE}" type="datetimeFigureOut">
              <a:rPr lang="pt-BR" smtClean="0"/>
              <a:t>29/09/2016</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A29CBC39-B32F-44D1-8D6F-22F01FCF05A6}" type="slidenum">
              <a:rPr lang="pt-BR" smtClean="0"/>
              <a:t>‹nº›</a:t>
            </a:fld>
            <a:endParaRPr lang="pt-BR"/>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9278436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Conteúdo Dup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PT"/>
              <a:t>Clique para editar o estilo</a:t>
            </a:r>
            <a:endParaRPr lang="en-US" dirty="0"/>
          </a:p>
        </p:txBody>
      </p:sp>
      <p:sp>
        <p:nvSpPr>
          <p:cNvPr id="3" name="Content Placeholder 2"/>
          <p:cNvSpPr>
            <a:spLocks noGrp="1"/>
          </p:cNvSpPr>
          <p:nvPr>
            <p:ph sz="half" idx="1"/>
          </p:nvPr>
        </p:nvSpPr>
        <p:spPr>
          <a:xfrm>
            <a:off x="1261872"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pt-PT"/>
              <a:t>Editar os estilos de texto do Modelo Global</a:t>
            </a:r>
          </a:p>
          <a:p>
            <a:pPr lvl="1"/>
            <a:r>
              <a:rPr lang="pt-PT"/>
              <a:t>Segundo nível</a:t>
            </a:r>
          </a:p>
          <a:p>
            <a:pPr lvl="2"/>
            <a:r>
              <a:rPr lang="pt-PT"/>
              <a:t>Terceiro nível</a:t>
            </a:r>
          </a:p>
          <a:p>
            <a:pPr lvl="3"/>
            <a:r>
              <a:rPr lang="pt-PT"/>
              <a:t>Quarto nível</a:t>
            </a:r>
          </a:p>
          <a:p>
            <a:pPr lvl="4"/>
            <a:r>
              <a:rPr lang="pt-PT"/>
              <a:t>Quinto nível</a:t>
            </a:r>
            <a:endParaRPr lang="en-US" dirty="0"/>
          </a:p>
        </p:txBody>
      </p:sp>
      <p:sp>
        <p:nvSpPr>
          <p:cNvPr id="4" name="Content Placeholder 3"/>
          <p:cNvSpPr>
            <a:spLocks noGrp="1"/>
          </p:cNvSpPr>
          <p:nvPr>
            <p:ph sz="half" idx="2"/>
          </p:nvPr>
        </p:nvSpPr>
        <p:spPr>
          <a:xfrm>
            <a:off x="6126480"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pt-PT"/>
              <a:t>Editar os estilos de texto do Modelo Global</a:t>
            </a:r>
          </a:p>
          <a:p>
            <a:pPr lvl="1"/>
            <a:r>
              <a:rPr lang="pt-PT"/>
              <a:t>Segundo nível</a:t>
            </a:r>
          </a:p>
          <a:p>
            <a:pPr lvl="2"/>
            <a:r>
              <a:rPr lang="pt-PT"/>
              <a:t>Terceiro nível</a:t>
            </a:r>
          </a:p>
          <a:p>
            <a:pPr lvl="3"/>
            <a:r>
              <a:rPr lang="pt-PT"/>
              <a:t>Quarto nível</a:t>
            </a:r>
          </a:p>
          <a:p>
            <a:pPr lvl="4"/>
            <a:r>
              <a:rPr lang="pt-PT"/>
              <a:t>Quinto nível</a:t>
            </a:r>
            <a:endParaRPr lang="en-US" dirty="0"/>
          </a:p>
        </p:txBody>
      </p:sp>
      <p:sp>
        <p:nvSpPr>
          <p:cNvPr id="5" name="Date Placeholder 4"/>
          <p:cNvSpPr>
            <a:spLocks noGrp="1"/>
          </p:cNvSpPr>
          <p:nvPr>
            <p:ph type="dt" sz="half" idx="10"/>
          </p:nvPr>
        </p:nvSpPr>
        <p:spPr/>
        <p:txBody>
          <a:bodyPr/>
          <a:lstStyle/>
          <a:p>
            <a:fld id="{E7D606B4-F302-489B-9B7C-76F0DDE5C2AE}" type="datetimeFigureOut">
              <a:rPr lang="pt-BR" smtClean="0"/>
              <a:t>29/09/2016</a:t>
            </a:fld>
            <a:endParaRPr lang="pt-BR"/>
          </a:p>
        </p:txBody>
      </p:sp>
      <p:sp>
        <p:nvSpPr>
          <p:cNvPr id="6" name="Footer Placeholder 5"/>
          <p:cNvSpPr>
            <a:spLocks noGrp="1"/>
          </p:cNvSpPr>
          <p:nvPr>
            <p:ph type="ftr" sz="quarter" idx="11"/>
          </p:nvPr>
        </p:nvSpPr>
        <p:spPr/>
        <p:txBody>
          <a:bodyPr/>
          <a:lstStyle/>
          <a:p>
            <a:endParaRPr lang="pt-BR"/>
          </a:p>
        </p:txBody>
      </p:sp>
      <p:sp>
        <p:nvSpPr>
          <p:cNvPr id="7" name="Slide Number Placeholder 6"/>
          <p:cNvSpPr>
            <a:spLocks noGrp="1"/>
          </p:cNvSpPr>
          <p:nvPr>
            <p:ph type="sldNum" sz="quarter" idx="12"/>
          </p:nvPr>
        </p:nvSpPr>
        <p:spPr/>
        <p:txBody>
          <a:bodyPr/>
          <a:lstStyle/>
          <a:p>
            <a:fld id="{A29CBC39-B32F-44D1-8D6F-22F01FCF05A6}" type="slidenum">
              <a:rPr lang="pt-BR" smtClean="0"/>
              <a:t>‹nº›</a:t>
            </a:fld>
            <a:endParaRPr lang="pt-BR"/>
          </a:p>
        </p:txBody>
      </p:sp>
    </p:spTree>
    <p:extLst>
      <p:ext uri="{BB962C8B-B14F-4D97-AF65-F5344CB8AC3E}">
        <p14:creationId xmlns:p14="http://schemas.microsoft.com/office/powerpoint/2010/main" val="224521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pt-PT"/>
              <a:t>Clique para editar o estilo</a:t>
            </a:r>
            <a:endParaRPr lang="en-US" dirty="0"/>
          </a:p>
        </p:txBody>
      </p:sp>
      <p:sp>
        <p:nvSpPr>
          <p:cNvPr id="3" name="Text Placeholder 2"/>
          <p:cNvSpPr>
            <a:spLocks noGrp="1"/>
          </p:cNvSpPr>
          <p:nvPr>
            <p:ph type="body" idx="1"/>
          </p:nvPr>
        </p:nvSpPr>
        <p:spPr>
          <a:xfrm>
            <a:off x="1261872" y="1713655"/>
            <a:ext cx="4480560" cy="731520"/>
          </a:xfrm>
        </p:spPr>
        <p:txBody>
          <a:bodyPr anchor="b">
            <a:normAutofit/>
          </a:bodyPr>
          <a:lstStyle>
            <a:lvl1pPr marL="0" indent="0">
              <a:spcBef>
                <a:spcPts val="0"/>
              </a:spcBef>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PT"/>
              <a:t>Editar os estilos de texto do Modelo Global</a:t>
            </a:r>
          </a:p>
        </p:txBody>
      </p:sp>
      <p:sp>
        <p:nvSpPr>
          <p:cNvPr id="4" name="Content Placeholder 3"/>
          <p:cNvSpPr>
            <a:spLocks noGrp="1"/>
          </p:cNvSpPr>
          <p:nvPr>
            <p:ph sz="half" idx="2"/>
          </p:nvPr>
        </p:nvSpPr>
        <p:spPr>
          <a:xfrm>
            <a:off x="1261872"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pt-PT"/>
              <a:t>Editar os estilos de texto do Modelo Global</a:t>
            </a:r>
          </a:p>
          <a:p>
            <a:pPr lvl="1"/>
            <a:r>
              <a:rPr lang="pt-PT"/>
              <a:t>Segundo nível</a:t>
            </a:r>
          </a:p>
          <a:p>
            <a:pPr lvl="2"/>
            <a:r>
              <a:rPr lang="pt-PT"/>
              <a:t>Terceiro nível</a:t>
            </a:r>
          </a:p>
          <a:p>
            <a:pPr lvl="3"/>
            <a:r>
              <a:rPr lang="pt-PT"/>
              <a:t>Quarto nível</a:t>
            </a:r>
          </a:p>
          <a:p>
            <a:pPr lvl="4"/>
            <a:r>
              <a:rPr lang="pt-PT"/>
              <a:t>Quinto nível</a:t>
            </a:r>
            <a:endParaRPr lang="en-US" dirty="0"/>
          </a:p>
        </p:txBody>
      </p:sp>
      <p:sp>
        <p:nvSpPr>
          <p:cNvPr id="5" name="Text Placeholder 4"/>
          <p:cNvSpPr>
            <a:spLocks noGrp="1"/>
          </p:cNvSpPr>
          <p:nvPr>
            <p:ph type="body" sz="quarter" idx="3"/>
          </p:nvPr>
        </p:nvSpPr>
        <p:spPr>
          <a:xfrm>
            <a:off x="6126480" y="1713655"/>
            <a:ext cx="4480560" cy="731520"/>
          </a:xfrm>
        </p:spPr>
        <p:txBody>
          <a:bodyPr anchor="b">
            <a:normAutofit/>
          </a:bodyPr>
          <a:lstStyle>
            <a:lvl1pPr marL="0" indent="0">
              <a:lnSpc>
                <a:spcPct val="95000"/>
              </a:lnSpc>
              <a:spcBef>
                <a:spcPts val="0"/>
              </a:spcBef>
              <a:buNone/>
              <a:defRPr lang="en-US" sz="2000" b="0" kern="1200" dirty="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2000"/>
              </a:spcBef>
              <a:buFontTx/>
              <a:buNone/>
            </a:pPr>
            <a:r>
              <a:rPr lang="pt-PT"/>
              <a:t>Editar os estilos de texto do Modelo Global</a:t>
            </a:r>
          </a:p>
        </p:txBody>
      </p:sp>
      <p:sp>
        <p:nvSpPr>
          <p:cNvPr id="6" name="Content Placeholder 5"/>
          <p:cNvSpPr>
            <a:spLocks noGrp="1"/>
          </p:cNvSpPr>
          <p:nvPr>
            <p:ph sz="quarter" idx="4"/>
          </p:nvPr>
        </p:nvSpPr>
        <p:spPr>
          <a:xfrm>
            <a:off x="6126480"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pt-PT"/>
              <a:t>Editar os estilos de texto do Modelo Global</a:t>
            </a:r>
          </a:p>
          <a:p>
            <a:pPr lvl="1"/>
            <a:r>
              <a:rPr lang="pt-PT"/>
              <a:t>Segundo nível</a:t>
            </a:r>
          </a:p>
          <a:p>
            <a:pPr lvl="2"/>
            <a:r>
              <a:rPr lang="pt-PT"/>
              <a:t>Terceiro nível</a:t>
            </a:r>
          </a:p>
          <a:p>
            <a:pPr lvl="3"/>
            <a:r>
              <a:rPr lang="pt-PT"/>
              <a:t>Quarto nível</a:t>
            </a:r>
          </a:p>
          <a:p>
            <a:pPr lvl="4"/>
            <a:r>
              <a:rPr lang="pt-PT"/>
              <a:t>Quinto nível</a:t>
            </a:r>
            <a:endParaRPr lang="en-US" dirty="0"/>
          </a:p>
        </p:txBody>
      </p:sp>
      <p:sp>
        <p:nvSpPr>
          <p:cNvPr id="7" name="Date Placeholder 6"/>
          <p:cNvSpPr>
            <a:spLocks noGrp="1"/>
          </p:cNvSpPr>
          <p:nvPr>
            <p:ph type="dt" sz="half" idx="10"/>
          </p:nvPr>
        </p:nvSpPr>
        <p:spPr/>
        <p:txBody>
          <a:bodyPr/>
          <a:lstStyle/>
          <a:p>
            <a:fld id="{E7D606B4-F302-489B-9B7C-76F0DDE5C2AE}" type="datetimeFigureOut">
              <a:rPr lang="pt-BR" smtClean="0"/>
              <a:t>29/09/2016</a:t>
            </a:fld>
            <a:endParaRPr lang="pt-BR"/>
          </a:p>
        </p:txBody>
      </p:sp>
      <p:sp>
        <p:nvSpPr>
          <p:cNvPr id="8" name="Footer Placeholder 7"/>
          <p:cNvSpPr>
            <a:spLocks noGrp="1"/>
          </p:cNvSpPr>
          <p:nvPr>
            <p:ph type="ftr" sz="quarter" idx="11"/>
          </p:nvPr>
        </p:nvSpPr>
        <p:spPr/>
        <p:txBody>
          <a:bodyPr/>
          <a:lstStyle/>
          <a:p>
            <a:endParaRPr lang="pt-BR"/>
          </a:p>
        </p:txBody>
      </p:sp>
      <p:sp>
        <p:nvSpPr>
          <p:cNvPr id="9" name="Slide Number Placeholder 8"/>
          <p:cNvSpPr>
            <a:spLocks noGrp="1"/>
          </p:cNvSpPr>
          <p:nvPr>
            <p:ph type="sldNum" sz="quarter" idx="12"/>
          </p:nvPr>
        </p:nvSpPr>
        <p:spPr/>
        <p:txBody>
          <a:bodyPr/>
          <a:lstStyle/>
          <a:p>
            <a:fld id="{A29CBC39-B32F-44D1-8D6F-22F01FCF05A6}" type="slidenum">
              <a:rPr lang="pt-BR" smtClean="0"/>
              <a:t>‹nº›</a:t>
            </a:fld>
            <a:endParaRPr lang="pt-BR"/>
          </a:p>
        </p:txBody>
      </p:sp>
    </p:spTree>
    <p:extLst>
      <p:ext uri="{BB962C8B-B14F-4D97-AF65-F5344CB8AC3E}">
        <p14:creationId xmlns:p14="http://schemas.microsoft.com/office/powerpoint/2010/main" val="2823636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 Título">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pt-PT"/>
              <a:t>Clique para editar o estilo</a:t>
            </a:r>
            <a:endParaRPr lang="en-US" dirty="0"/>
          </a:p>
        </p:txBody>
      </p:sp>
      <p:sp>
        <p:nvSpPr>
          <p:cNvPr id="3" name="Date Placeholder 2"/>
          <p:cNvSpPr>
            <a:spLocks noGrp="1"/>
          </p:cNvSpPr>
          <p:nvPr>
            <p:ph type="dt" sz="half" idx="10"/>
          </p:nvPr>
        </p:nvSpPr>
        <p:spPr/>
        <p:txBody>
          <a:bodyPr/>
          <a:lstStyle/>
          <a:p>
            <a:fld id="{E7D606B4-F302-489B-9B7C-76F0DDE5C2AE}" type="datetimeFigureOut">
              <a:rPr lang="pt-BR" smtClean="0"/>
              <a:t>29/09/2016</a:t>
            </a:fld>
            <a:endParaRPr lang="pt-BR"/>
          </a:p>
        </p:txBody>
      </p:sp>
      <p:sp>
        <p:nvSpPr>
          <p:cNvPr id="4" name="Footer Placeholder 3"/>
          <p:cNvSpPr>
            <a:spLocks noGrp="1"/>
          </p:cNvSpPr>
          <p:nvPr>
            <p:ph type="ftr" sz="quarter" idx="11"/>
          </p:nvPr>
        </p:nvSpPr>
        <p:spPr/>
        <p:txBody>
          <a:bodyPr/>
          <a:lstStyle/>
          <a:p>
            <a:endParaRPr lang="pt-BR"/>
          </a:p>
        </p:txBody>
      </p:sp>
      <p:sp>
        <p:nvSpPr>
          <p:cNvPr id="5" name="Slide Number Placeholder 4"/>
          <p:cNvSpPr>
            <a:spLocks noGrp="1"/>
          </p:cNvSpPr>
          <p:nvPr>
            <p:ph type="sldNum" sz="quarter" idx="12"/>
          </p:nvPr>
        </p:nvSpPr>
        <p:spPr/>
        <p:txBody>
          <a:bodyPr/>
          <a:lstStyle/>
          <a:p>
            <a:fld id="{A29CBC39-B32F-44D1-8D6F-22F01FCF05A6}" type="slidenum">
              <a:rPr lang="pt-BR" smtClean="0"/>
              <a:t>‹nº›</a:t>
            </a:fld>
            <a:endParaRPr lang="pt-BR"/>
          </a:p>
        </p:txBody>
      </p:sp>
    </p:spTree>
    <p:extLst>
      <p:ext uri="{BB962C8B-B14F-4D97-AF65-F5344CB8AC3E}">
        <p14:creationId xmlns:p14="http://schemas.microsoft.com/office/powerpoint/2010/main" val="22361486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7D606B4-F302-489B-9B7C-76F0DDE5C2AE}" type="datetimeFigureOut">
              <a:rPr lang="pt-BR" smtClean="0"/>
              <a:t>29/09/2016</a:t>
            </a:fld>
            <a:endParaRPr lang="pt-BR"/>
          </a:p>
        </p:txBody>
      </p:sp>
      <p:sp>
        <p:nvSpPr>
          <p:cNvPr id="3" name="Footer Placeholder 2"/>
          <p:cNvSpPr>
            <a:spLocks noGrp="1"/>
          </p:cNvSpPr>
          <p:nvPr>
            <p:ph type="ftr" sz="quarter" idx="11"/>
          </p:nvPr>
        </p:nvSpPr>
        <p:spPr/>
        <p:txBody>
          <a:bodyPr/>
          <a:lstStyle/>
          <a:p>
            <a:endParaRPr lang="pt-BR"/>
          </a:p>
        </p:txBody>
      </p:sp>
      <p:sp>
        <p:nvSpPr>
          <p:cNvPr id="4" name="Slide Number Placeholder 3"/>
          <p:cNvSpPr>
            <a:spLocks noGrp="1"/>
          </p:cNvSpPr>
          <p:nvPr>
            <p:ph type="sldNum" sz="quarter" idx="12"/>
          </p:nvPr>
        </p:nvSpPr>
        <p:spPr/>
        <p:txBody>
          <a:bodyPr/>
          <a:lstStyle/>
          <a:p>
            <a:fld id="{A29CBC39-B32F-44D1-8D6F-22F01FCF05A6}" type="slidenum">
              <a:rPr lang="pt-BR" smtClean="0"/>
              <a:t>‹nº›</a:t>
            </a:fld>
            <a:endParaRPr lang="pt-BR"/>
          </a:p>
        </p:txBody>
      </p:sp>
    </p:spTree>
    <p:extLst>
      <p:ext uri="{BB962C8B-B14F-4D97-AF65-F5344CB8AC3E}">
        <p14:creationId xmlns:p14="http://schemas.microsoft.com/office/powerpoint/2010/main" val="18139929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200400" cy="1600197"/>
          </a:xfrm>
        </p:spPr>
        <p:txBody>
          <a:bodyPr anchor="b">
            <a:normAutofit/>
          </a:bodyPr>
          <a:lstStyle>
            <a:lvl1pPr>
              <a:defRPr sz="3200" b="0" baseline="0"/>
            </a:lvl1pPr>
          </a:lstStyle>
          <a:p>
            <a:r>
              <a:rPr lang="pt-PT"/>
              <a:t>Clique para editar o estilo</a:t>
            </a:r>
            <a:endParaRPr lang="en-US" dirty="0"/>
          </a:p>
        </p:txBody>
      </p:sp>
      <p:sp>
        <p:nvSpPr>
          <p:cNvPr id="3" name="Content Placeholder 2"/>
          <p:cNvSpPr>
            <a:spLocks noGrp="1"/>
          </p:cNvSpPr>
          <p:nvPr>
            <p:ph idx="1"/>
          </p:nvPr>
        </p:nvSpPr>
        <p:spPr>
          <a:xfrm>
            <a:off x="4504267" y="685800"/>
            <a:ext cx="6079066" cy="548640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pt-PT"/>
              <a:t>Editar os estilos de texto do Modelo Global</a:t>
            </a:r>
          </a:p>
          <a:p>
            <a:pPr lvl="1"/>
            <a:r>
              <a:rPr lang="pt-PT"/>
              <a:t>Segundo nível</a:t>
            </a:r>
          </a:p>
          <a:p>
            <a:pPr lvl="2"/>
            <a:r>
              <a:rPr lang="pt-PT"/>
              <a:t>Terceiro nível</a:t>
            </a:r>
          </a:p>
          <a:p>
            <a:pPr lvl="3"/>
            <a:r>
              <a:rPr lang="pt-PT"/>
              <a:t>Quarto nível</a:t>
            </a:r>
          </a:p>
          <a:p>
            <a:pPr lvl="4"/>
            <a:r>
              <a:rPr lang="pt-PT"/>
              <a:t>Quinto nível</a:t>
            </a:r>
            <a:endParaRPr lang="en-US" dirty="0"/>
          </a:p>
        </p:txBody>
      </p:sp>
      <p:sp>
        <p:nvSpPr>
          <p:cNvPr id="4" name="Text Placeholder 3"/>
          <p:cNvSpPr>
            <a:spLocks noGrp="1"/>
          </p:cNvSpPr>
          <p:nvPr>
            <p:ph type="body" sz="half" idx="2"/>
          </p:nvPr>
        </p:nvSpPr>
        <p:spPr>
          <a:xfrm>
            <a:off x="841248" y="2099734"/>
            <a:ext cx="32004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PT"/>
              <a:t>Editar os estilos de texto do Modelo Global</a:t>
            </a:r>
          </a:p>
        </p:txBody>
      </p:sp>
      <p:sp>
        <p:nvSpPr>
          <p:cNvPr id="5" name="Date Placeholder 4"/>
          <p:cNvSpPr>
            <a:spLocks noGrp="1"/>
          </p:cNvSpPr>
          <p:nvPr>
            <p:ph type="dt" sz="half" idx="10"/>
          </p:nvPr>
        </p:nvSpPr>
        <p:spPr/>
        <p:txBody>
          <a:bodyPr/>
          <a:lstStyle/>
          <a:p>
            <a:fld id="{E7D606B4-F302-489B-9B7C-76F0DDE5C2AE}" type="datetimeFigureOut">
              <a:rPr lang="pt-BR" smtClean="0"/>
              <a:t>29/09/2016</a:t>
            </a:fld>
            <a:endParaRPr lang="pt-BR"/>
          </a:p>
        </p:txBody>
      </p:sp>
      <p:sp>
        <p:nvSpPr>
          <p:cNvPr id="6" name="Footer Placeholder 5"/>
          <p:cNvSpPr>
            <a:spLocks noGrp="1"/>
          </p:cNvSpPr>
          <p:nvPr>
            <p:ph type="ftr" sz="quarter" idx="11"/>
          </p:nvPr>
        </p:nvSpPr>
        <p:spPr/>
        <p:txBody>
          <a:bodyPr/>
          <a:lstStyle/>
          <a:p>
            <a:endParaRPr lang="pt-BR"/>
          </a:p>
        </p:txBody>
      </p:sp>
      <p:sp>
        <p:nvSpPr>
          <p:cNvPr id="7" name="Slide Number Placeholder 6"/>
          <p:cNvSpPr>
            <a:spLocks noGrp="1"/>
          </p:cNvSpPr>
          <p:nvPr>
            <p:ph type="sldNum" sz="quarter" idx="12"/>
          </p:nvPr>
        </p:nvSpPr>
        <p:spPr/>
        <p:txBody>
          <a:bodyPr/>
          <a:lstStyle/>
          <a:p>
            <a:fld id="{A29CBC39-B32F-44D1-8D6F-22F01FCF05A6}" type="slidenum">
              <a:rPr lang="pt-BR" smtClean="0"/>
              <a:t>‹nº›</a:t>
            </a:fld>
            <a:endParaRPr lang="pt-BR"/>
          </a:p>
        </p:txBody>
      </p:sp>
    </p:spTree>
    <p:extLst>
      <p:ext uri="{BB962C8B-B14F-4D97-AF65-F5344CB8AC3E}">
        <p14:creationId xmlns:p14="http://schemas.microsoft.com/office/powerpoint/2010/main" val="12075665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8" name="Rectangle 7"/>
          <p:cNvSpPr/>
          <p:nvPr/>
        </p:nvSpPr>
        <p:spPr>
          <a:xfrm>
            <a:off x="0" y="5105400"/>
            <a:ext cx="1129284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14400" y="5257800"/>
            <a:ext cx="9982200" cy="914400"/>
          </a:xfrm>
        </p:spPr>
        <p:txBody>
          <a:bodyPr anchor="b">
            <a:normAutofit/>
          </a:bodyPr>
          <a:lstStyle>
            <a:lvl1pPr>
              <a:defRPr sz="2800" b="0">
                <a:solidFill>
                  <a:schemeClr val="bg1"/>
                </a:solidFill>
              </a:defRPr>
            </a:lvl1pPr>
          </a:lstStyle>
          <a:p>
            <a:r>
              <a:rPr lang="pt-PT"/>
              <a:t>Clique para editar o estilo</a:t>
            </a:r>
            <a:endParaRPr lang="en-US" dirty="0"/>
          </a:p>
        </p:txBody>
      </p:sp>
      <p:sp>
        <p:nvSpPr>
          <p:cNvPr id="3" name="Picture Placeholder 2"/>
          <p:cNvSpPr>
            <a:spLocks noGrp="1" noChangeAspect="1"/>
          </p:cNvSpPr>
          <p:nvPr>
            <p:ph type="pic" idx="1"/>
          </p:nvPr>
        </p:nvSpPr>
        <p:spPr>
          <a:xfrm>
            <a:off x="0" y="0"/>
            <a:ext cx="11292840" cy="5128923"/>
          </a:xfrm>
          <a:blipFill>
            <a:blip r:embed="rId2"/>
            <a:stretch>
              <a:fillRect/>
            </a:stretch>
          </a:blipFill>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pt-PT"/>
              <a:t>Clique no ícone para adicionar uma imagem</a:t>
            </a:r>
            <a:endParaRPr lang="en-US" dirty="0"/>
          </a:p>
        </p:txBody>
      </p:sp>
      <p:sp>
        <p:nvSpPr>
          <p:cNvPr id="4" name="Text Placeholder 3"/>
          <p:cNvSpPr>
            <a:spLocks noGrp="1"/>
          </p:cNvSpPr>
          <p:nvPr>
            <p:ph type="body" sz="half" idx="2"/>
          </p:nvPr>
        </p:nvSpPr>
        <p:spPr>
          <a:xfrm>
            <a:off x="914400" y="6108589"/>
            <a:ext cx="998220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PT"/>
              <a:t>Editar os estilos de texto do Modelo Global</a:t>
            </a:r>
          </a:p>
        </p:txBody>
      </p:sp>
      <p:sp>
        <p:nvSpPr>
          <p:cNvPr id="5" name="Date Placeholder 4"/>
          <p:cNvSpPr>
            <a:spLocks noGrp="1"/>
          </p:cNvSpPr>
          <p:nvPr>
            <p:ph type="dt" sz="half" idx="10"/>
          </p:nvPr>
        </p:nvSpPr>
        <p:spPr/>
        <p:txBody>
          <a:bodyPr/>
          <a:lstStyle/>
          <a:p>
            <a:fld id="{E7D606B4-F302-489B-9B7C-76F0DDE5C2AE}" type="datetimeFigureOut">
              <a:rPr lang="pt-BR" smtClean="0"/>
              <a:t>29/09/2016</a:t>
            </a:fld>
            <a:endParaRPr lang="pt-BR"/>
          </a:p>
        </p:txBody>
      </p:sp>
      <p:sp>
        <p:nvSpPr>
          <p:cNvPr id="6" name="Footer Placeholder 5"/>
          <p:cNvSpPr>
            <a:spLocks noGrp="1"/>
          </p:cNvSpPr>
          <p:nvPr>
            <p:ph type="ftr" sz="quarter" idx="11"/>
          </p:nvPr>
        </p:nvSpPr>
        <p:spPr/>
        <p:txBody>
          <a:bodyPr/>
          <a:lstStyle/>
          <a:p>
            <a:endParaRPr lang="pt-BR"/>
          </a:p>
        </p:txBody>
      </p:sp>
      <p:sp>
        <p:nvSpPr>
          <p:cNvPr id="7" name="Slide Number Placeholder 6"/>
          <p:cNvSpPr>
            <a:spLocks noGrp="1"/>
          </p:cNvSpPr>
          <p:nvPr>
            <p:ph type="sldNum" sz="quarter" idx="12"/>
          </p:nvPr>
        </p:nvSpPr>
        <p:spPr/>
        <p:txBody>
          <a:bodyPr/>
          <a:lstStyle/>
          <a:p>
            <a:fld id="{A29CBC39-B32F-44D1-8D6F-22F01FCF05A6}" type="slidenum">
              <a:rPr lang="pt-BR" smtClean="0"/>
              <a:t>‹nº›</a:t>
            </a:fld>
            <a:endParaRPr lang="pt-BR"/>
          </a:p>
        </p:txBody>
      </p:sp>
    </p:spTree>
    <p:extLst>
      <p:ext uri="{BB962C8B-B14F-4D97-AF65-F5344CB8AC3E}">
        <p14:creationId xmlns:p14="http://schemas.microsoft.com/office/powerpoint/2010/main" val="25460281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61872" y="365760"/>
            <a:ext cx="9692640" cy="1325562"/>
          </a:xfrm>
          <a:prstGeom prst="rect">
            <a:avLst/>
          </a:prstGeom>
        </p:spPr>
        <p:txBody>
          <a:bodyPr vert="horz" lIns="91440" tIns="45720" rIns="91440" bIns="45720" rtlCol="0" anchor="b">
            <a:normAutofit/>
          </a:bodyPr>
          <a:lstStyle/>
          <a:p>
            <a:r>
              <a:rPr lang="pt-PT"/>
              <a:t>Clique para editar o estilo</a:t>
            </a:r>
            <a:endParaRPr lang="en-US" dirty="0"/>
          </a:p>
        </p:txBody>
      </p:sp>
      <p:sp>
        <p:nvSpPr>
          <p:cNvPr id="3" name="Text Placeholder 2"/>
          <p:cNvSpPr>
            <a:spLocks noGrp="1"/>
          </p:cNvSpPr>
          <p:nvPr>
            <p:ph type="body" idx="1"/>
          </p:nvPr>
        </p:nvSpPr>
        <p:spPr>
          <a:xfrm>
            <a:off x="1261872" y="1828800"/>
            <a:ext cx="8595360" cy="4351337"/>
          </a:xfrm>
          <a:prstGeom prst="rect">
            <a:avLst/>
          </a:prstGeom>
        </p:spPr>
        <p:txBody>
          <a:bodyPr vert="horz" lIns="91440" tIns="45720" rIns="91440" bIns="45720" rtlCol="0">
            <a:normAutofit/>
          </a:bodyPr>
          <a:lstStyle/>
          <a:p>
            <a:pPr lvl="0"/>
            <a:r>
              <a:rPr lang="pt-PT"/>
              <a:t>Editar os estilos de texto do Modelo Global</a:t>
            </a:r>
          </a:p>
          <a:p>
            <a:pPr lvl="1"/>
            <a:r>
              <a:rPr lang="pt-PT"/>
              <a:t>Segundo nível</a:t>
            </a:r>
          </a:p>
          <a:p>
            <a:pPr lvl="2"/>
            <a:r>
              <a:rPr lang="pt-PT"/>
              <a:t>Terceiro nível</a:t>
            </a:r>
          </a:p>
          <a:p>
            <a:pPr lvl="3"/>
            <a:r>
              <a:rPr lang="pt-PT"/>
              <a:t>Quarto nível</a:t>
            </a:r>
          </a:p>
          <a:p>
            <a:pPr lvl="4"/>
            <a:r>
              <a:rPr lang="pt-PT"/>
              <a:t>Quinto nível</a:t>
            </a:r>
            <a:endParaRPr lang="en-US" dirty="0"/>
          </a:p>
        </p:txBody>
      </p:sp>
      <p:sp>
        <p:nvSpPr>
          <p:cNvPr id="4" name="Date Placeholder 3"/>
          <p:cNvSpPr>
            <a:spLocks noGrp="1"/>
          </p:cNvSpPr>
          <p:nvPr>
            <p:ph type="dt" sz="half" idx="2"/>
          </p:nvPr>
        </p:nvSpPr>
        <p:spPr>
          <a:xfrm rot="16200000">
            <a:off x="10797542" y="998537"/>
            <a:ext cx="1904999" cy="365125"/>
          </a:xfrm>
          <a:prstGeom prst="rect">
            <a:avLst/>
          </a:prstGeom>
        </p:spPr>
        <p:txBody>
          <a:bodyPr vert="horz" lIns="91440" tIns="45720" rIns="91440" bIns="45720" rtlCol="0" anchor="ctr"/>
          <a:lstStyle>
            <a:lvl1pPr algn="r">
              <a:defRPr sz="1050" b="0">
                <a:solidFill>
                  <a:schemeClr val="tx2">
                    <a:lumMod val="20000"/>
                    <a:lumOff val="80000"/>
                  </a:schemeClr>
                </a:solidFill>
              </a:defRPr>
            </a:lvl1pPr>
          </a:lstStyle>
          <a:p>
            <a:fld id="{E7D606B4-F302-489B-9B7C-76F0DDE5C2AE}" type="datetimeFigureOut">
              <a:rPr lang="pt-BR" smtClean="0"/>
              <a:t>29/09/2016</a:t>
            </a:fld>
            <a:endParaRPr lang="pt-BR"/>
          </a:p>
        </p:txBody>
      </p:sp>
      <p:sp>
        <p:nvSpPr>
          <p:cNvPr id="5" name="Footer Placeholder 4"/>
          <p:cNvSpPr>
            <a:spLocks noGrp="1"/>
          </p:cNvSpPr>
          <p:nvPr>
            <p:ph type="ftr" sz="quarter" idx="3"/>
          </p:nvPr>
        </p:nvSpPr>
        <p:spPr>
          <a:xfrm rot="16200000">
            <a:off x="9959341" y="4046537"/>
            <a:ext cx="3581400" cy="365125"/>
          </a:xfrm>
          <a:prstGeom prst="rect">
            <a:avLst/>
          </a:prstGeom>
        </p:spPr>
        <p:txBody>
          <a:bodyPr vert="horz" lIns="91440" tIns="45720" rIns="91440" bIns="45720" rtlCol="0" anchor="ctr"/>
          <a:lstStyle>
            <a:lvl1pPr algn="l">
              <a:defRPr sz="1050">
                <a:solidFill>
                  <a:schemeClr val="tx2">
                    <a:lumMod val="20000"/>
                    <a:lumOff val="80000"/>
                  </a:schemeClr>
                </a:solidFill>
              </a:defRPr>
            </a:lvl1pPr>
          </a:lstStyle>
          <a:p>
            <a:endParaRPr lang="pt-BR"/>
          </a:p>
        </p:txBody>
      </p:sp>
      <p:sp>
        <p:nvSpPr>
          <p:cNvPr id="6" name="Slide Number Placeholder 5"/>
          <p:cNvSpPr>
            <a:spLocks noGrp="1"/>
          </p:cNvSpPr>
          <p:nvPr>
            <p:ph type="sldNum" sz="quarter" idx="4"/>
          </p:nvPr>
        </p:nvSpPr>
        <p:spPr>
          <a:xfrm>
            <a:off x="11292840" y="6172200"/>
            <a:ext cx="914400" cy="593725"/>
          </a:xfrm>
          <a:prstGeom prst="rect">
            <a:avLst/>
          </a:prstGeom>
        </p:spPr>
        <p:txBody>
          <a:bodyPr vert="horz" lIns="45720" tIns="45720" rIns="45720" bIns="45720" rtlCol="0" anchor="ctr">
            <a:normAutofit/>
          </a:bodyPr>
          <a:lstStyle>
            <a:lvl1pPr algn="ctr">
              <a:defRPr sz="3600">
                <a:solidFill>
                  <a:schemeClr val="tx2">
                    <a:lumMod val="60000"/>
                    <a:lumOff val="40000"/>
                  </a:schemeClr>
                </a:solidFill>
              </a:defRPr>
            </a:lvl1pPr>
          </a:lstStyle>
          <a:p>
            <a:fld id="{A29CBC39-B32F-44D1-8D6F-22F01FCF05A6}" type="slidenum">
              <a:rPr lang="pt-BR" smtClean="0"/>
              <a:t>‹nº›</a:t>
            </a:fld>
            <a:endParaRPr lang="pt-BR"/>
          </a:p>
        </p:txBody>
      </p:sp>
    </p:spTree>
    <p:extLst>
      <p:ext uri="{BB962C8B-B14F-4D97-AF65-F5344CB8AC3E}">
        <p14:creationId xmlns:p14="http://schemas.microsoft.com/office/powerpoint/2010/main" val="378965301"/>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92" r:id="rId12"/>
  </p:sldLayoutIdLst>
  <p:txStyles>
    <p:title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1942247"/>
      </p:ext>
    </p:extLst>
  </p:cSld>
  <p:clrMap bg1="lt1" tx1="dk1" bg2="lt2" tx2="dk2" accent1="accent1" accent2="accent2" accent3="accent3" accent4="accent4" accent5="accent5" accent6="accent6" hlink="hlink" folHlink="folHlink"/>
  <p:sldLayoutIdLst>
    <p:sldLayoutId id="2147483691" r:id="rId1"/>
    <p:sldLayoutId id="2147483690"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4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2.xml"/></Relationships>
</file>

<file path=ppt/slides/_rels/slide14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2.xml"/></Relationships>
</file>

<file path=ppt/slides/_rels/slide14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2.xml"/></Relationships>
</file>

<file path=ppt/slides/_rels/slide14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2.xml"/></Relationships>
</file>

<file path=ppt/slides/_rels/slide14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2.xml"/></Relationships>
</file>

<file path=ppt/slides/_rels/slide14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2.xml"/></Relationships>
</file>

<file path=ppt/slides/_rels/slide14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2.xml"/></Relationships>
</file>

<file path=ppt/slides/_rels/slide14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2.xml"/></Relationships>
</file>

<file path=ppt/slides/_rels/slide14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2.xml"/></Relationships>
</file>

<file path=ppt/slides/_rels/slide15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8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45.png"/></Relationships>
</file>

<file path=ppt/slides/_rels/slide19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46.png"/></Relationships>
</file>

<file path=ppt/slides/_rels/slide19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47.png"/></Relationships>
</file>

<file path=ppt/slides/_rels/slide19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48.png"/></Relationships>
</file>

<file path=ppt/slides/_rels/slide19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49.png"/></Relationships>
</file>

<file path=ppt/slides/_rels/slide20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50.png"/></Relationships>
</file>

<file path=ppt/slides/_rels/slide20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51.png"/></Relationships>
</file>

<file path=ppt/slides/_rels/slide20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52.png"/></Relationships>
</file>

<file path=ppt/slides/_rels/slide20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8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8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8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8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8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8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9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9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9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9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9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9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9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9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9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2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ítulo 4"/>
          <p:cNvSpPr>
            <a:spLocks noGrp="1"/>
          </p:cNvSpPr>
          <p:nvPr>
            <p:ph type="subTitle" idx="1"/>
          </p:nvPr>
        </p:nvSpPr>
        <p:spPr>
          <a:xfrm>
            <a:off x="1261872" y="3291840"/>
            <a:ext cx="9418320" cy="3200400"/>
          </a:xfrm>
        </p:spPr>
        <p:txBody>
          <a:bodyPr>
            <a:noAutofit/>
          </a:bodyPr>
          <a:lstStyle/>
          <a:p>
            <a:endParaRPr lang="pt-BR" dirty="0">
              <a:latin typeface="Calibri" panose="020F0502020204030204" pitchFamily="34" charset="0"/>
            </a:endParaRPr>
          </a:p>
          <a:p>
            <a:endParaRPr lang="pt-BR" dirty="0">
              <a:latin typeface="Calibri" panose="020F0502020204030204" pitchFamily="34" charset="0"/>
            </a:endParaRPr>
          </a:p>
        </p:txBody>
      </p:sp>
      <p:pic>
        <p:nvPicPr>
          <p:cNvPr id="6" name="Imagem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27447" y="669978"/>
            <a:ext cx="4161946" cy="2524142"/>
          </a:xfrm>
          <a:prstGeom prst="rect">
            <a:avLst/>
          </a:prstGeom>
        </p:spPr>
      </p:pic>
      <p:sp>
        <p:nvSpPr>
          <p:cNvPr id="4" name="CaixaDeTexto 3"/>
          <p:cNvSpPr txBox="1"/>
          <p:nvPr/>
        </p:nvSpPr>
        <p:spPr>
          <a:xfrm>
            <a:off x="624840" y="3487281"/>
            <a:ext cx="11567160" cy="1077218"/>
          </a:xfrm>
          <a:prstGeom prst="rect">
            <a:avLst/>
          </a:prstGeom>
          <a:noFill/>
        </p:spPr>
        <p:txBody>
          <a:bodyPr wrap="square" rtlCol="0">
            <a:spAutoFit/>
          </a:bodyPr>
          <a:lstStyle/>
          <a:p>
            <a:pPr algn="ctr"/>
            <a:r>
              <a:rPr lang="pt-BR" sz="3200" dirty="0"/>
              <a:t>Controle e Visualização </a:t>
            </a:r>
          </a:p>
          <a:p>
            <a:pPr algn="ctr"/>
            <a:r>
              <a:rPr lang="pt-BR" sz="3200" dirty="0"/>
              <a:t>de Estações Meteorológicas</a:t>
            </a:r>
          </a:p>
        </p:txBody>
      </p:sp>
      <p:sp>
        <p:nvSpPr>
          <p:cNvPr id="7" name="CaixaDeTexto 6"/>
          <p:cNvSpPr txBox="1"/>
          <p:nvPr/>
        </p:nvSpPr>
        <p:spPr>
          <a:xfrm>
            <a:off x="3553968" y="5487352"/>
            <a:ext cx="8638032" cy="1200329"/>
          </a:xfrm>
          <a:prstGeom prst="rect">
            <a:avLst/>
          </a:prstGeom>
          <a:noFill/>
        </p:spPr>
        <p:txBody>
          <a:bodyPr wrap="square" rtlCol="0">
            <a:spAutoFit/>
          </a:bodyPr>
          <a:lstStyle/>
          <a:p>
            <a:pPr algn="r"/>
            <a:r>
              <a:rPr lang="pt-BR" sz="2400" dirty="0"/>
              <a:t>Orientador: Professor Breno Lisi Romano</a:t>
            </a:r>
          </a:p>
          <a:p>
            <a:pPr algn="r"/>
            <a:r>
              <a:rPr lang="pt-BR" sz="2400" dirty="0"/>
              <a:t>Luiz Angelo V. Francisco</a:t>
            </a:r>
          </a:p>
          <a:p>
            <a:pPr algn="r"/>
            <a:r>
              <a:rPr lang="pt-BR" sz="2400" dirty="0"/>
              <a:t>Turma de 2016 do Curso Integrado de Informática</a:t>
            </a:r>
          </a:p>
        </p:txBody>
      </p:sp>
    </p:spTree>
    <p:extLst>
      <p:ext uri="{BB962C8B-B14F-4D97-AF65-F5344CB8AC3E}">
        <p14:creationId xmlns:p14="http://schemas.microsoft.com/office/powerpoint/2010/main" val="401402932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Planejamento de Atividades</a:t>
            </a:r>
          </a:p>
        </p:txBody>
      </p:sp>
      <p:graphicFrame>
        <p:nvGraphicFramePr>
          <p:cNvPr id="4" name="Marcador de Posição de Conteúdo 3"/>
          <p:cNvGraphicFramePr>
            <a:graphicFrameLocks noGrp="1"/>
          </p:cNvGraphicFramePr>
          <p:nvPr>
            <p:ph idx="1"/>
            <p:extLst>
              <p:ext uri="{D42A27DB-BD31-4B8C-83A1-F6EECF244321}">
                <p14:modId xmlns:p14="http://schemas.microsoft.com/office/powerpoint/2010/main" val="785900763"/>
              </p:ext>
            </p:extLst>
          </p:nvPr>
        </p:nvGraphicFramePr>
        <p:xfrm>
          <a:off x="1262063" y="1828800"/>
          <a:ext cx="8617660" cy="4785360"/>
        </p:xfrm>
        <a:graphic>
          <a:graphicData uri="http://schemas.openxmlformats.org/drawingml/2006/table">
            <a:tbl>
              <a:tblPr firstRow="1" bandRow="1">
                <a:tableStyleId>{5C22544A-7EE6-4342-B048-85BDC9FD1C3A}</a:tableStyleId>
              </a:tblPr>
              <a:tblGrid>
                <a:gridCol w="976640">
                  <a:extLst>
                    <a:ext uri="{9D8B030D-6E8A-4147-A177-3AD203B41FA5}">
                      <a16:colId xmlns:a16="http://schemas.microsoft.com/office/drawing/2014/main" val="1891765398"/>
                    </a:ext>
                  </a:extLst>
                </a:gridCol>
                <a:gridCol w="1534511">
                  <a:extLst>
                    <a:ext uri="{9D8B030D-6E8A-4147-A177-3AD203B41FA5}">
                      <a16:colId xmlns:a16="http://schemas.microsoft.com/office/drawing/2014/main" val="3284854588"/>
                    </a:ext>
                  </a:extLst>
                </a:gridCol>
                <a:gridCol w="1723696">
                  <a:extLst>
                    <a:ext uri="{9D8B030D-6E8A-4147-A177-3AD203B41FA5}">
                      <a16:colId xmlns:a16="http://schemas.microsoft.com/office/drawing/2014/main" val="3789069938"/>
                    </a:ext>
                  </a:extLst>
                </a:gridCol>
                <a:gridCol w="2427890">
                  <a:extLst>
                    <a:ext uri="{9D8B030D-6E8A-4147-A177-3AD203B41FA5}">
                      <a16:colId xmlns:a16="http://schemas.microsoft.com/office/drawing/2014/main" val="4068056366"/>
                    </a:ext>
                  </a:extLst>
                </a:gridCol>
                <a:gridCol w="1954923">
                  <a:extLst>
                    <a:ext uri="{9D8B030D-6E8A-4147-A177-3AD203B41FA5}">
                      <a16:colId xmlns:a16="http://schemas.microsoft.com/office/drawing/2014/main" val="3063119970"/>
                    </a:ext>
                  </a:extLst>
                </a:gridCol>
              </a:tblGrid>
              <a:tr h="370840">
                <a:tc gridSpan="5">
                  <a:txBody>
                    <a:bodyPr/>
                    <a:lstStyle/>
                    <a:p>
                      <a:pPr algn="ctr"/>
                      <a:r>
                        <a:rPr lang="pt-BR" sz="1800" b="1" dirty="0"/>
                        <a:t>Planejamento das Iterações para o Desenvolvimento dos Casos de Uso</a:t>
                      </a:r>
                    </a:p>
                    <a:p>
                      <a:pPr algn="ctr"/>
                      <a:r>
                        <a:rPr lang="pt-BR" sz="1800" b="1" dirty="0"/>
                        <a:t>Módulo de Cadastros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hMerge="1">
                  <a:txBody>
                    <a:bodyPr/>
                    <a:lstStyle/>
                    <a:p>
                      <a:endParaRPr lang="pt-BR"/>
                    </a:p>
                  </a:txBody>
                  <a:tcPr/>
                </a:tc>
                <a:tc hMerge="1">
                  <a:txBody>
                    <a:bodyPr/>
                    <a:lstStyle/>
                    <a:p>
                      <a:endParaRPr lang="pt-BR"/>
                    </a:p>
                  </a:txBody>
                  <a:tcPr/>
                </a:tc>
                <a:tc hMerge="1">
                  <a:txBody>
                    <a:bodyPr/>
                    <a:lstStyle/>
                    <a:p>
                      <a:endParaRPr lang="pt-BR" dirty="0"/>
                    </a:p>
                  </a:txBody>
                  <a:tcPr/>
                </a:tc>
                <a:tc hMerge="1">
                  <a:txBody>
                    <a:bodyPr/>
                    <a:lstStyle/>
                    <a:p>
                      <a:pPr algn="ctr"/>
                      <a:endParaRPr lang="pt-BR" sz="18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extLst>
                  <a:ext uri="{0D108BD9-81ED-4DB2-BD59-A6C34878D82A}">
                    <a16:rowId xmlns:a16="http://schemas.microsoft.com/office/drawing/2014/main" val="2895991547"/>
                  </a:ext>
                </a:extLst>
              </a:tr>
              <a:tr h="365760">
                <a:tc>
                  <a:txBody>
                    <a:bodyPr/>
                    <a:lstStyle/>
                    <a:p>
                      <a:pPr algn="ctr"/>
                      <a:r>
                        <a:rPr lang="pt-BR" sz="1600" dirty="0"/>
                        <a:t>Iteração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tc>
                  <a:txBody>
                    <a:bodyPr/>
                    <a:lstStyle/>
                    <a:p>
                      <a:pPr algn="ctr"/>
                      <a:r>
                        <a:rPr lang="pt-BR" sz="1600" dirty="0"/>
                        <a:t>Data Prevista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tc>
                  <a:txBody>
                    <a:bodyPr/>
                    <a:lstStyle/>
                    <a:p>
                      <a:pPr algn="ctr"/>
                      <a:r>
                        <a:rPr lang="pt-BR" sz="1600" dirty="0"/>
                        <a:t>Casos de Uso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sz="1600" dirty="0"/>
                        <a:t>Equipe Responsável </a:t>
                      </a:r>
                    </a:p>
                    <a:p>
                      <a:pPr algn="ctr"/>
                      <a:endParaRPr lang="pt-BR"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tc>
                  <a:txBody>
                    <a:bodyPr/>
                    <a:lstStyle/>
                    <a:p>
                      <a:pPr algn="ctr"/>
                      <a:r>
                        <a:rPr lang="pt-BR" sz="1600" dirty="0"/>
                        <a:t>Situação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extLst>
                  <a:ext uri="{0D108BD9-81ED-4DB2-BD59-A6C34878D82A}">
                    <a16:rowId xmlns:a16="http://schemas.microsoft.com/office/drawing/2014/main" val="1170792116"/>
                  </a:ext>
                </a:extLst>
              </a:tr>
              <a:tr h="370840">
                <a:tc>
                  <a:txBody>
                    <a:bodyPr/>
                    <a:lstStyle/>
                    <a:p>
                      <a:r>
                        <a:rPr lang="pt-BR" dirty="0"/>
                        <a:t>#04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dirty="0"/>
                        <a:t>28/10/2016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dirty="0"/>
                        <a:t>Pesquisar PCD de interesse.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a:t>Leonardo (Analista), </a:t>
                      </a:r>
                      <a:r>
                        <a:rPr lang="pt-BR" dirty="0" err="1"/>
                        <a:t>Aleccheévina</a:t>
                      </a:r>
                      <a:r>
                        <a:rPr lang="pt-BR" dirty="0"/>
                        <a:t> (Desenvolvedor) e Igor (DBA)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i="0" dirty="0" err="1"/>
                        <a:t>Backlog</a:t>
                      </a:r>
                      <a:endParaRPr lang="pt-BR" i="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90471864"/>
                  </a:ext>
                </a:extLst>
              </a:tr>
              <a:tr h="370840">
                <a:tc>
                  <a:txBody>
                    <a:bodyPr/>
                    <a:lstStyle/>
                    <a:p>
                      <a:r>
                        <a:rPr lang="pt-BR" dirty="0"/>
                        <a:t>#04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dirty="0"/>
                        <a:t>28/10/2016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a:t>Adicionar PCD de interesse.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a:t>Leonardo (Analista), </a:t>
                      </a:r>
                      <a:r>
                        <a:rPr lang="pt-BR" dirty="0" err="1"/>
                        <a:t>Aleccheévina</a:t>
                      </a:r>
                      <a:r>
                        <a:rPr lang="pt-BR" dirty="0"/>
                        <a:t> (Desenvolvedor) e Igor (DBA)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i="0" dirty="0" err="1"/>
                        <a:t>Backlog</a:t>
                      </a:r>
                      <a:endParaRPr lang="pt-BR" i="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934513437"/>
                  </a:ext>
                </a:extLst>
              </a:tr>
              <a:tr h="370840">
                <a:tc>
                  <a:txBody>
                    <a:bodyPr/>
                    <a:lstStyle/>
                    <a:p>
                      <a:r>
                        <a:rPr lang="pt-BR" dirty="0"/>
                        <a:t>#04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dirty="0"/>
                        <a:t>28/10/2016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a:t>Retirar PCD de interesse.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a:t>Giovanna (Analista), Anderson (Desenvolvedor) e Amanda (DBA)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i="0" dirty="0" err="1"/>
                        <a:t>Backlog</a:t>
                      </a:r>
                      <a:endParaRPr lang="pt-BR" i="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88531908"/>
                  </a:ext>
                </a:extLst>
              </a:tr>
            </a:tbl>
          </a:graphicData>
        </a:graphic>
      </p:graphicFrame>
      <p:pic>
        <p:nvPicPr>
          <p:cNvPr id="5" name="Imagem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spTree>
    <p:extLst>
      <p:ext uri="{BB962C8B-B14F-4D97-AF65-F5344CB8AC3E}">
        <p14:creationId xmlns:p14="http://schemas.microsoft.com/office/powerpoint/2010/main" val="220747854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261872" y="297339"/>
            <a:ext cx="3937145" cy="929322"/>
          </a:xfrm>
        </p:spPr>
        <p:txBody>
          <a:bodyPr/>
          <a:lstStyle/>
          <a:p>
            <a:r>
              <a:rPr lang="pt-BR" dirty="0"/>
              <a:t>Caso de Teste</a:t>
            </a:r>
          </a:p>
        </p:txBody>
      </p:sp>
      <p:sp>
        <p:nvSpPr>
          <p:cNvPr id="3" name="Marcador de Posição de Conteúdo 2"/>
          <p:cNvSpPr>
            <a:spLocks noGrp="1"/>
          </p:cNvSpPr>
          <p:nvPr>
            <p:ph idx="1"/>
          </p:nvPr>
        </p:nvSpPr>
        <p:spPr>
          <a:xfrm>
            <a:off x="1261871" y="1449978"/>
            <a:ext cx="8595360" cy="4351337"/>
          </a:xfrm>
        </p:spPr>
        <p:txBody>
          <a:bodyPr/>
          <a:lstStyle/>
          <a:p>
            <a:r>
              <a:rPr lang="pt-BR" b="1" dirty="0"/>
              <a:t>Listagem dos Tipos de Sensores : </a:t>
            </a:r>
            <a:r>
              <a:rPr lang="pt-BR" dirty="0"/>
              <a:t>(08)</a:t>
            </a:r>
          </a:p>
          <a:p>
            <a:pPr marL="0" indent="0">
              <a:buNone/>
            </a:pPr>
            <a:endParaRPr lang="pt-BR" dirty="0"/>
          </a:p>
          <a:p>
            <a:endParaRPr lang="pt-BR" b="1" dirty="0"/>
          </a:p>
          <a:p>
            <a:endParaRPr lang="pt-BR" b="1" dirty="0"/>
          </a:p>
        </p:txBody>
      </p:sp>
      <p:pic>
        <p:nvPicPr>
          <p:cNvPr id="4" name="Imagem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graphicFrame>
        <p:nvGraphicFramePr>
          <p:cNvPr id="6" name="Tabela 5"/>
          <p:cNvGraphicFramePr>
            <a:graphicFrameLocks noGrp="1"/>
          </p:cNvGraphicFramePr>
          <p:nvPr>
            <p:extLst/>
          </p:nvPr>
        </p:nvGraphicFramePr>
        <p:xfrm>
          <a:off x="1261869" y="2078202"/>
          <a:ext cx="8595361" cy="3472591"/>
        </p:xfrm>
        <a:graphic>
          <a:graphicData uri="http://schemas.openxmlformats.org/drawingml/2006/table">
            <a:tbl>
              <a:tblPr firstRow="1" bandRow="1">
                <a:tableStyleId>{5C22544A-7EE6-4342-B048-85BDC9FD1C3A}</a:tableStyleId>
              </a:tblPr>
              <a:tblGrid>
                <a:gridCol w="2548833">
                  <a:extLst>
                    <a:ext uri="{9D8B030D-6E8A-4147-A177-3AD203B41FA5}">
                      <a16:colId xmlns:a16="http://schemas.microsoft.com/office/drawing/2014/main" val="1651200494"/>
                    </a:ext>
                  </a:extLst>
                </a:gridCol>
                <a:gridCol w="4096073">
                  <a:extLst>
                    <a:ext uri="{9D8B030D-6E8A-4147-A177-3AD203B41FA5}">
                      <a16:colId xmlns:a16="http://schemas.microsoft.com/office/drawing/2014/main" val="2113526664"/>
                    </a:ext>
                  </a:extLst>
                </a:gridCol>
                <a:gridCol w="1950455">
                  <a:extLst>
                    <a:ext uri="{9D8B030D-6E8A-4147-A177-3AD203B41FA5}">
                      <a16:colId xmlns:a16="http://schemas.microsoft.com/office/drawing/2014/main" val="1496732803"/>
                    </a:ext>
                  </a:extLst>
                </a:gridCol>
              </a:tblGrid>
              <a:tr h="745454">
                <a:tc>
                  <a:txBody>
                    <a:bodyPr/>
                    <a:lstStyle/>
                    <a:p>
                      <a:pPr algn="ctr"/>
                      <a:r>
                        <a:rPr lang="pt-BR" sz="1500" dirty="0">
                          <a:solidFill>
                            <a:schemeClr val="bg1"/>
                          </a:solidFill>
                        </a:rPr>
                        <a:t>Casos de Teste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a:txBody>
                    <a:bodyPr/>
                    <a:lstStyle/>
                    <a:p>
                      <a:pPr algn="ctr"/>
                      <a:r>
                        <a:rPr lang="pt-BR" sz="1500" dirty="0">
                          <a:solidFill>
                            <a:schemeClr val="bg1"/>
                          </a:solidFill>
                        </a:rPr>
                        <a:t>Descrição do </a:t>
                      </a:r>
                    </a:p>
                    <a:p>
                      <a:pPr algn="ctr"/>
                      <a:r>
                        <a:rPr lang="pt-BR" sz="1500" dirty="0">
                          <a:solidFill>
                            <a:schemeClr val="bg1"/>
                          </a:solidFill>
                        </a:rPr>
                        <a:t>Caso de</a:t>
                      </a:r>
                      <a:r>
                        <a:rPr lang="pt-BR" sz="1500" baseline="0" dirty="0">
                          <a:solidFill>
                            <a:schemeClr val="bg1"/>
                          </a:solidFill>
                        </a:rPr>
                        <a:t> </a:t>
                      </a:r>
                      <a:r>
                        <a:rPr lang="pt-BR" sz="1500" dirty="0">
                          <a:solidFill>
                            <a:schemeClr val="bg1"/>
                          </a:solidFill>
                        </a:rPr>
                        <a:t>Teste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a:txBody>
                    <a:bodyPr/>
                    <a:lstStyle/>
                    <a:p>
                      <a:pPr algn="ctr"/>
                      <a:r>
                        <a:rPr lang="pt-BR" sz="1500" dirty="0">
                          <a:solidFill>
                            <a:schemeClr val="bg1"/>
                          </a:solidFill>
                        </a:rPr>
                        <a:t>Status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extLst>
                  <a:ext uri="{0D108BD9-81ED-4DB2-BD59-A6C34878D82A}">
                    <a16:rowId xmlns:a16="http://schemas.microsoft.com/office/drawing/2014/main" val="4223604693"/>
                  </a:ext>
                </a:extLst>
              </a:tr>
              <a:tr h="953270">
                <a:tc>
                  <a:txBody>
                    <a:bodyPr/>
                    <a:lstStyle/>
                    <a:p>
                      <a:pPr algn="ctr"/>
                      <a:r>
                        <a:rPr lang="pt-BR" sz="1600" dirty="0"/>
                        <a:t>CT #46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r>
                        <a:rPr lang="pt-BR" sz="1400" kern="1200" dirty="0">
                          <a:solidFill>
                            <a:schemeClr val="dk1"/>
                          </a:solidFill>
                          <a:effectLst/>
                          <a:latin typeface="+mn-lt"/>
                          <a:ea typeface="+mn-ea"/>
                          <a:cs typeface="+mn-cs"/>
                        </a:rPr>
                        <a:t>Verifica se o usuário selecionou “Tipo de Sensor” na página principal de PCDs.</a:t>
                      </a:r>
                      <a:endParaRPr lang="pt-BR"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sz="1600" dirty="0"/>
                        <a:t>Sucesso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28661691"/>
                  </a:ext>
                </a:extLst>
              </a:tr>
              <a:tr h="786868">
                <a:tc>
                  <a:txBody>
                    <a:bodyPr/>
                    <a:lstStyle/>
                    <a:p>
                      <a:pPr algn="ctr"/>
                      <a:r>
                        <a:rPr lang="pt-BR" sz="1600" dirty="0"/>
                        <a:t>CT #47-49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r>
                        <a:rPr lang="pt-BR" sz="1400" kern="1200" dirty="0">
                          <a:solidFill>
                            <a:schemeClr val="dk1"/>
                          </a:solidFill>
                          <a:effectLst/>
                          <a:latin typeface="+mn-lt"/>
                          <a:ea typeface="+mn-ea"/>
                          <a:cs typeface="+mn-cs"/>
                        </a:rPr>
                        <a:t>Verifica se o usuário digitou no campo de busca</a:t>
                      </a:r>
                      <a:r>
                        <a:rPr lang="pt-BR" sz="1800" kern="1200" dirty="0">
                          <a:solidFill>
                            <a:schemeClr val="dk1"/>
                          </a:solidFill>
                          <a:effectLst/>
                          <a:latin typeface="+mn-lt"/>
                          <a:ea typeface="+mn-ea"/>
                          <a:cs typeface="+mn-cs"/>
                        </a:rPr>
                        <a:t>.</a:t>
                      </a:r>
                      <a:endParaRPr lang="pt-BR"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sz="1600" dirty="0"/>
                        <a:t>Sucesso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953846394"/>
                  </a:ext>
                </a:extLst>
              </a:tr>
              <a:tr h="986999">
                <a:tc>
                  <a:txBody>
                    <a:bodyPr/>
                    <a:lstStyle/>
                    <a:p>
                      <a:pPr algn="ctr"/>
                      <a:r>
                        <a:rPr lang="pt-BR" sz="1600" dirty="0"/>
                        <a:t>CT #50-56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r>
                        <a:rPr lang="pt-BR" sz="1400" dirty="0"/>
                        <a:t>Verifica se o usuário selecionou os botões</a:t>
                      </a:r>
                      <a:r>
                        <a:rPr lang="pt-BR" sz="1400" baseline="0" dirty="0"/>
                        <a:t> </a:t>
                      </a:r>
                      <a:r>
                        <a:rPr lang="pt-BR" sz="1400" dirty="0"/>
                        <a:t>“Anterior” e “Próximo” na página, e os Ícones Ordenadores de cada página.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sz="1600" dirty="0"/>
                        <a:t>Sucesso</a:t>
                      </a:r>
                    </a:p>
                    <a:p>
                      <a:pPr algn="ctr"/>
                      <a:endParaRPr lang="pt-BR"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71373888"/>
                  </a:ext>
                </a:extLst>
              </a:tr>
            </a:tbl>
          </a:graphicData>
        </a:graphic>
      </p:graphicFrame>
    </p:spTree>
    <p:extLst>
      <p:ext uri="{BB962C8B-B14F-4D97-AF65-F5344CB8AC3E}">
        <p14:creationId xmlns:p14="http://schemas.microsoft.com/office/powerpoint/2010/main" val="165504187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261872" y="415834"/>
            <a:ext cx="3780391" cy="803048"/>
          </a:xfrm>
        </p:spPr>
        <p:txBody>
          <a:bodyPr/>
          <a:lstStyle/>
          <a:p>
            <a:r>
              <a:rPr lang="pt-BR" dirty="0"/>
              <a:t>Caso de Teste</a:t>
            </a:r>
          </a:p>
        </p:txBody>
      </p:sp>
      <p:sp>
        <p:nvSpPr>
          <p:cNvPr id="3" name="Marcador de Posição de Conteúdo 2"/>
          <p:cNvSpPr>
            <a:spLocks noGrp="1"/>
          </p:cNvSpPr>
          <p:nvPr>
            <p:ph idx="1"/>
          </p:nvPr>
        </p:nvSpPr>
        <p:spPr>
          <a:xfrm>
            <a:off x="1261872" y="1515291"/>
            <a:ext cx="8595360" cy="4351337"/>
          </a:xfrm>
        </p:spPr>
        <p:txBody>
          <a:bodyPr/>
          <a:lstStyle/>
          <a:p>
            <a:r>
              <a:rPr lang="pt-BR" b="1" dirty="0"/>
              <a:t>Cadastrar Tipo de Sensor : </a:t>
            </a:r>
            <a:r>
              <a:rPr lang="pt-BR" dirty="0"/>
              <a:t>Descrição (09)</a:t>
            </a:r>
          </a:p>
          <a:p>
            <a:pPr marL="0" indent="0">
              <a:buNone/>
            </a:pPr>
            <a:endParaRPr lang="pt-BR" dirty="0"/>
          </a:p>
          <a:p>
            <a:endParaRPr lang="pt-BR" b="1" dirty="0"/>
          </a:p>
          <a:p>
            <a:endParaRPr lang="pt-BR" b="1" dirty="0"/>
          </a:p>
        </p:txBody>
      </p:sp>
      <p:pic>
        <p:nvPicPr>
          <p:cNvPr id="4" name="Imagem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graphicFrame>
        <p:nvGraphicFramePr>
          <p:cNvPr id="6" name="Tabela 5"/>
          <p:cNvGraphicFramePr>
            <a:graphicFrameLocks noGrp="1"/>
          </p:cNvGraphicFramePr>
          <p:nvPr>
            <p:extLst/>
          </p:nvPr>
        </p:nvGraphicFramePr>
        <p:xfrm>
          <a:off x="1261872" y="2078202"/>
          <a:ext cx="8127999" cy="3240773"/>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1651200494"/>
                    </a:ext>
                  </a:extLst>
                </a:gridCol>
                <a:gridCol w="2709333">
                  <a:extLst>
                    <a:ext uri="{9D8B030D-6E8A-4147-A177-3AD203B41FA5}">
                      <a16:colId xmlns:a16="http://schemas.microsoft.com/office/drawing/2014/main" val="2113526664"/>
                    </a:ext>
                  </a:extLst>
                </a:gridCol>
                <a:gridCol w="2709333">
                  <a:extLst>
                    <a:ext uri="{9D8B030D-6E8A-4147-A177-3AD203B41FA5}">
                      <a16:colId xmlns:a16="http://schemas.microsoft.com/office/drawing/2014/main" val="1496732803"/>
                    </a:ext>
                  </a:extLst>
                </a:gridCol>
              </a:tblGrid>
              <a:tr h="747871">
                <a:tc>
                  <a:txBody>
                    <a:bodyPr/>
                    <a:lstStyle/>
                    <a:p>
                      <a:pPr algn="ctr"/>
                      <a:r>
                        <a:rPr lang="pt-BR" sz="1500" dirty="0">
                          <a:solidFill>
                            <a:schemeClr val="bg1"/>
                          </a:solidFill>
                        </a:rPr>
                        <a:t>Casos de Teste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a:txBody>
                    <a:bodyPr/>
                    <a:lstStyle/>
                    <a:p>
                      <a:pPr algn="ctr"/>
                      <a:r>
                        <a:rPr lang="pt-BR" sz="1500" dirty="0">
                          <a:solidFill>
                            <a:schemeClr val="bg1"/>
                          </a:solidFill>
                        </a:rPr>
                        <a:t>Descrição do </a:t>
                      </a:r>
                    </a:p>
                    <a:p>
                      <a:pPr algn="ctr"/>
                      <a:r>
                        <a:rPr lang="pt-BR" sz="1500" dirty="0">
                          <a:solidFill>
                            <a:schemeClr val="bg1"/>
                          </a:solidFill>
                        </a:rPr>
                        <a:t>Caso de</a:t>
                      </a:r>
                      <a:r>
                        <a:rPr lang="pt-BR" sz="1500" baseline="0" dirty="0">
                          <a:solidFill>
                            <a:schemeClr val="bg1"/>
                          </a:solidFill>
                        </a:rPr>
                        <a:t> </a:t>
                      </a:r>
                      <a:r>
                        <a:rPr lang="pt-BR" sz="1500" dirty="0">
                          <a:solidFill>
                            <a:schemeClr val="bg1"/>
                          </a:solidFill>
                        </a:rPr>
                        <a:t>Teste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a:txBody>
                    <a:bodyPr/>
                    <a:lstStyle/>
                    <a:p>
                      <a:pPr algn="ctr"/>
                      <a:r>
                        <a:rPr lang="pt-BR" sz="1500" dirty="0">
                          <a:solidFill>
                            <a:schemeClr val="bg1"/>
                          </a:solidFill>
                        </a:rPr>
                        <a:t>Status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extLst>
                  <a:ext uri="{0D108BD9-81ED-4DB2-BD59-A6C34878D82A}">
                    <a16:rowId xmlns:a16="http://schemas.microsoft.com/office/drawing/2014/main" val="4223604693"/>
                  </a:ext>
                </a:extLst>
              </a:tr>
              <a:tr h="706322">
                <a:tc>
                  <a:txBody>
                    <a:bodyPr/>
                    <a:lstStyle/>
                    <a:p>
                      <a:pPr marL="0" algn="ctr" defTabSz="914400" rtl="0" eaLnBrk="1" latinLnBrk="0" hangingPunct="1"/>
                      <a:r>
                        <a:rPr lang="pt-BR" sz="1600" kern="1200" dirty="0">
                          <a:solidFill>
                            <a:schemeClr val="dk1"/>
                          </a:solidFill>
                          <a:latin typeface="+mn-lt"/>
                          <a:ea typeface="+mn-ea"/>
                          <a:cs typeface="+mn-cs"/>
                        </a:rPr>
                        <a:t>CT #57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4400" rtl="0" eaLnBrk="1" latinLnBrk="0" hangingPunct="1"/>
                      <a:r>
                        <a:rPr lang="pt-BR" sz="1400" kern="1200" dirty="0">
                          <a:solidFill>
                            <a:schemeClr val="dk1"/>
                          </a:solidFill>
                          <a:latin typeface="+mn-lt"/>
                          <a:ea typeface="+mn-ea"/>
                          <a:cs typeface="+mn-cs"/>
                        </a:rPr>
                        <a:t>Verifica se o botão “Novo” foi selecionado pelo usuário.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latinLnBrk="0" hangingPunct="1"/>
                      <a:r>
                        <a:rPr lang="pt-BR" sz="1600" kern="1200" dirty="0">
                          <a:solidFill>
                            <a:schemeClr val="dk1"/>
                          </a:solidFill>
                          <a:latin typeface="+mn-lt"/>
                          <a:ea typeface="+mn-ea"/>
                          <a:cs typeface="+mn-cs"/>
                        </a:rPr>
                        <a:t>Sucesso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476639649"/>
                  </a:ext>
                </a:extLst>
              </a:tr>
              <a:tr h="997161">
                <a:tc>
                  <a:txBody>
                    <a:bodyPr/>
                    <a:lstStyle/>
                    <a:p>
                      <a:pPr algn="ctr"/>
                      <a:r>
                        <a:rPr lang="pt-BR" sz="1600" dirty="0"/>
                        <a:t>CT #58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r>
                        <a:rPr lang="pt-BR" sz="1400" kern="1200" dirty="0">
                          <a:solidFill>
                            <a:schemeClr val="dk1"/>
                          </a:solidFill>
                          <a:effectLst/>
                          <a:latin typeface="+mn-lt"/>
                          <a:ea typeface="+mn-ea"/>
                          <a:cs typeface="+mn-cs"/>
                        </a:rPr>
                        <a:t>Verifica se o máximo de 100 caracteres foi respeitado no campo Tipo de Sensor.</a:t>
                      </a:r>
                      <a:endParaRPr lang="pt-BR"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sz="1600" dirty="0"/>
                        <a:t>Sucesso</a:t>
                      </a:r>
                    </a:p>
                    <a:p>
                      <a:pPr algn="ctr"/>
                      <a:endParaRPr lang="pt-BR"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14599532"/>
                  </a:ext>
                </a:extLst>
              </a:tr>
              <a:tr h="789419">
                <a:tc>
                  <a:txBody>
                    <a:bodyPr/>
                    <a:lstStyle/>
                    <a:p>
                      <a:pPr algn="ctr"/>
                      <a:r>
                        <a:rPr lang="pt-BR" sz="1600" dirty="0"/>
                        <a:t>CT #59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r>
                        <a:rPr lang="pt-BR" sz="1400" kern="1200" dirty="0">
                          <a:solidFill>
                            <a:schemeClr val="dk1"/>
                          </a:solidFill>
                          <a:effectLst/>
                          <a:latin typeface="+mn-lt"/>
                          <a:ea typeface="+mn-ea"/>
                          <a:cs typeface="+mn-cs"/>
                        </a:rPr>
                        <a:t>Verifica se o botão “Salvar” foi selecionado pelo usuário.</a:t>
                      </a:r>
                      <a:endParaRPr lang="pt-BR"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sz="1600" dirty="0"/>
                        <a:t>Sucesso</a:t>
                      </a:r>
                    </a:p>
                    <a:p>
                      <a:pPr algn="ctr"/>
                      <a:endParaRPr lang="pt-BR"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839455636"/>
                  </a:ext>
                </a:extLst>
              </a:tr>
            </a:tbl>
          </a:graphicData>
        </a:graphic>
      </p:graphicFrame>
    </p:spTree>
    <p:extLst>
      <p:ext uri="{BB962C8B-B14F-4D97-AF65-F5344CB8AC3E}">
        <p14:creationId xmlns:p14="http://schemas.microsoft.com/office/powerpoint/2010/main" val="803005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261872" y="415834"/>
            <a:ext cx="3780391" cy="803048"/>
          </a:xfrm>
        </p:spPr>
        <p:txBody>
          <a:bodyPr/>
          <a:lstStyle/>
          <a:p>
            <a:r>
              <a:rPr lang="pt-BR" dirty="0"/>
              <a:t>Caso de Teste</a:t>
            </a:r>
          </a:p>
        </p:txBody>
      </p:sp>
      <p:sp>
        <p:nvSpPr>
          <p:cNvPr id="3" name="Marcador de Posição de Conteúdo 2"/>
          <p:cNvSpPr>
            <a:spLocks noGrp="1"/>
          </p:cNvSpPr>
          <p:nvPr>
            <p:ph idx="1"/>
          </p:nvPr>
        </p:nvSpPr>
        <p:spPr>
          <a:xfrm>
            <a:off x="1261872" y="1397725"/>
            <a:ext cx="8595360" cy="4351337"/>
          </a:xfrm>
        </p:spPr>
        <p:txBody>
          <a:bodyPr/>
          <a:lstStyle/>
          <a:p>
            <a:r>
              <a:rPr lang="pt-BR" b="1" dirty="0"/>
              <a:t>Cadastrar Tipo de Sensor : </a:t>
            </a:r>
            <a:r>
              <a:rPr lang="pt-BR" dirty="0"/>
              <a:t>Descrição (09)</a:t>
            </a:r>
          </a:p>
          <a:p>
            <a:pPr marL="0" indent="0">
              <a:buNone/>
            </a:pPr>
            <a:endParaRPr lang="pt-BR" dirty="0"/>
          </a:p>
          <a:p>
            <a:endParaRPr lang="pt-BR" b="1" dirty="0"/>
          </a:p>
          <a:p>
            <a:endParaRPr lang="pt-BR" b="1" dirty="0"/>
          </a:p>
        </p:txBody>
      </p:sp>
      <p:pic>
        <p:nvPicPr>
          <p:cNvPr id="4" name="Imagem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graphicFrame>
        <p:nvGraphicFramePr>
          <p:cNvPr id="6" name="Tabela 5"/>
          <p:cNvGraphicFramePr>
            <a:graphicFrameLocks noGrp="1"/>
          </p:cNvGraphicFramePr>
          <p:nvPr>
            <p:extLst/>
          </p:nvPr>
        </p:nvGraphicFramePr>
        <p:xfrm>
          <a:off x="1261872" y="1947574"/>
          <a:ext cx="8127999" cy="463296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1651200494"/>
                    </a:ext>
                  </a:extLst>
                </a:gridCol>
                <a:gridCol w="2709333">
                  <a:extLst>
                    <a:ext uri="{9D8B030D-6E8A-4147-A177-3AD203B41FA5}">
                      <a16:colId xmlns:a16="http://schemas.microsoft.com/office/drawing/2014/main" val="2113526664"/>
                    </a:ext>
                  </a:extLst>
                </a:gridCol>
                <a:gridCol w="2709333">
                  <a:extLst>
                    <a:ext uri="{9D8B030D-6E8A-4147-A177-3AD203B41FA5}">
                      <a16:colId xmlns:a16="http://schemas.microsoft.com/office/drawing/2014/main" val="1496732803"/>
                    </a:ext>
                  </a:extLst>
                </a:gridCol>
              </a:tblGrid>
              <a:tr h="370840">
                <a:tc>
                  <a:txBody>
                    <a:bodyPr/>
                    <a:lstStyle/>
                    <a:p>
                      <a:pPr algn="ctr"/>
                      <a:r>
                        <a:rPr lang="pt-BR" sz="1500" dirty="0">
                          <a:solidFill>
                            <a:schemeClr val="bg1"/>
                          </a:solidFill>
                        </a:rPr>
                        <a:t>Casos de Teste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a:txBody>
                    <a:bodyPr/>
                    <a:lstStyle/>
                    <a:p>
                      <a:pPr algn="ctr"/>
                      <a:r>
                        <a:rPr lang="pt-BR" sz="1500" dirty="0">
                          <a:solidFill>
                            <a:schemeClr val="bg1"/>
                          </a:solidFill>
                        </a:rPr>
                        <a:t>Descrição do </a:t>
                      </a:r>
                    </a:p>
                    <a:p>
                      <a:pPr algn="ctr"/>
                      <a:r>
                        <a:rPr lang="pt-BR" sz="1500" dirty="0">
                          <a:solidFill>
                            <a:schemeClr val="bg1"/>
                          </a:solidFill>
                        </a:rPr>
                        <a:t>Caso de</a:t>
                      </a:r>
                      <a:r>
                        <a:rPr lang="pt-BR" sz="1500" baseline="0" dirty="0">
                          <a:solidFill>
                            <a:schemeClr val="bg1"/>
                          </a:solidFill>
                        </a:rPr>
                        <a:t> </a:t>
                      </a:r>
                      <a:r>
                        <a:rPr lang="pt-BR" sz="1500" dirty="0">
                          <a:solidFill>
                            <a:schemeClr val="bg1"/>
                          </a:solidFill>
                        </a:rPr>
                        <a:t>Teste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a:txBody>
                    <a:bodyPr/>
                    <a:lstStyle/>
                    <a:p>
                      <a:pPr algn="ctr"/>
                      <a:r>
                        <a:rPr lang="pt-BR" sz="1500" dirty="0">
                          <a:solidFill>
                            <a:schemeClr val="bg1"/>
                          </a:solidFill>
                        </a:rPr>
                        <a:t>Status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extLst>
                  <a:ext uri="{0D108BD9-81ED-4DB2-BD59-A6C34878D82A}">
                    <a16:rowId xmlns:a16="http://schemas.microsoft.com/office/drawing/2014/main" val="4223604693"/>
                  </a:ext>
                </a:extLst>
              </a:tr>
              <a:tr h="370840">
                <a:tc>
                  <a:txBody>
                    <a:bodyPr/>
                    <a:lstStyle/>
                    <a:p>
                      <a:pPr marL="0" algn="ctr" defTabSz="914400" rtl="0" eaLnBrk="1" latinLnBrk="0" hangingPunct="1"/>
                      <a:r>
                        <a:rPr lang="pt-BR" sz="1600" kern="1200" dirty="0">
                          <a:solidFill>
                            <a:schemeClr val="dk1"/>
                          </a:solidFill>
                          <a:latin typeface="+mn-lt"/>
                          <a:ea typeface="+mn-ea"/>
                          <a:cs typeface="+mn-cs"/>
                        </a:rPr>
                        <a:t>CT #60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4400" rtl="0" eaLnBrk="1" latinLnBrk="0" hangingPunct="1"/>
                      <a:r>
                        <a:rPr lang="pt-BR" sz="1400" kern="1200" dirty="0">
                          <a:solidFill>
                            <a:schemeClr val="dk1"/>
                          </a:solidFill>
                          <a:latin typeface="+mn-lt"/>
                          <a:ea typeface="+mn-ea"/>
                          <a:cs typeface="+mn-cs"/>
                        </a:rPr>
                        <a:t>Verifica se o botão “Salvar” foi selecionado pelo usuário e possuírem campos em branco.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latinLnBrk="0" hangingPunct="1"/>
                      <a:r>
                        <a:rPr lang="pt-BR" sz="1600" kern="1200" dirty="0">
                          <a:solidFill>
                            <a:schemeClr val="dk1"/>
                          </a:solidFill>
                          <a:latin typeface="+mn-lt"/>
                          <a:ea typeface="+mn-ea"/>
                          <a:cs typeface="+mn-cs"/>
                        </a:rPr>
                        <a:t>Sucesso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476639649"/>
                  </a:ext>
                </a:extLst>
              </a:tr>
              <a:tr h="370840">
                <a:tc>
                  <a:txBody>
                    <a:bodyPr/>
                    <a:lstStyle/>
                    <a:p>
                      <a:pPr algn="ctr"/>
                      <a:r>
                        <a:rPr lang="pt-BR" sz="1600" dirty="0"/>
                        <a:t>CT #61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r>
                        <a:rPr lang="pt-BR" sz="1400" dirty="0"/>
                        <a:t>Verifica se o botão “Cancelar” foi selecionado pelo usuário.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sz="1600" dirty="0"/>
                        <a:t>Sucesso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28661691"/>
                  </a:ext>
                </a:extLst>
              </a:tr>
              <a:tr h="370840">
                <a:tc>
                  <a:txBody>
                    <a:bodyPr/>
                    <a:lstStyle/>
                    <a:p>
                      <a:pPr algn="ctr"/>
                      <a:r>
                        <a:rPr lang="pt-BR" sz="1600" dirty="0"/>
                        <a:t>CT #62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r>
                        <a:rPr lang="pt-BR" sz="1400" dirty="0"/>
                        <a:t>Verifica se o botão “Cancelar” foi selecionado pelo usuário e se existem campos preenchidos.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sz="1600" dirty="0"/>
                        <a:t>Sucesso</a:t>
                      </a:r>
                    </a:p>
                    <a:p>
                      <a:pPr algn="ctr"/>
                      <a:endParaRPr lang="pt-BR"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14599532"/>
                  </a:ext>
                </a:extLst>
              </a:tr>
              <a:tr h="370840">
                <a:tc>
                  <a:txBody>
                    <a:bodyPr/>
                    <a:lstStyle/>
                    <a:p>
                      <a:pPr algn="ctr"/>
                      <a:r>
                        <a:rPr lang="pt-BR" sz="1600" dirty="0"/>
                        <a:t>CT #63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r>
                        <a:rPr lang="pt-BR" sz="1400" dirty="0"/>
                        <a:t>Verifica se o botão “Sim” no modal de cancelamento de cadastro de PCD, foi selecionado.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sz="1600" dirty="0"/>
                        <a:t>Sucesso</a:t>
                      </a:r>
                    </a:p>
                    <a:p>
                      <a:pPr algn="ctr"/>
                      <a:endParaRPr lang="pt-BR"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09991905"/>
                  </a:ext>
                </a:extLst>
              </a:tr>
              <a:tr h="370840">
                <a:tc>
                  <a:txBody>
                    <a:bodyPr/>
                    <a:lstStyle/>
                    <a:p>
                      <a:pPr algn="ctr"/>
                      <a:r>
                        <a:rPr lang="pt-BR" sz="1600" dirty="0"/>
                        <a:t>CT #64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r>
                        <a:rPr lang="pt-BR" sz="1400" dirty="0"/>
                        <a:t>Verifica se o botão “Não” no modal de cancelamento de cadastro de PCD, foi selecionado.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sz="1600" dirty="0"/>
                        <a:t>Sucesso</a:t>
                      </a:r>
                    </a:p>
                    <a:p>
                      <a:pPr algn="ctr"/>
                      <a:endParaRPr lang="pt-BR"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839455636"/>
                  </a:ext>
                </a:extLst>
              </a:tr>
            </a:tbl>
          </a:graphicData>
        </a:graphic>
      </p:graphicFrame>
    </p:spTree>
    <p:extLst>
      <p:ext uri="{BB962C8B-B14F-4D97-AF65-F5344CB8AC3E}">
        <p14:creationId xmlns:p14="http://schemas.microsoft.com/office/powerpoint/2010/main" val="112411351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261872" y="519121"/>
            <a:ext cx="3897957" cy="685482"/>
          </a:xfrm>
        </p:spPr>
        <p:txBody>
          <a:bodyPr>
            <a:normAutofit fontScale="90000"/>
          </a:bodyPr>
          <a:lstStyle/>
          <a:p>
            <a:r>
              <a:rPr lang="pt-BR" dirty="0"/>
              <a:t>Caso de Teste</a:t>
            </a:r>
          </a:p>
        </p:txBody>
      </p:sp>
      <p:sp>
        <p:nvSpPr>
          <p:cNvPr id="3" name="Marcador de Posição de Conteúdo 2"/>
          <p:cNvSpPr>
            <a:spLocks noGrp="1"/>
          </p:cNvSpPr>
          <p:nvPr>
            <p:ph idx="1"/>
          </p:nvPr>
        </p:nvSpPr>
        <p:spPr>
          <a:xfrm>
            <a:off x="1261872" y="1436914"/>
            <a:ext cx="8595360" cy="4351337"/>
          </a:xfrm>
        </p:spPr>
        <p:txBody>
          <a:bodyPr/>
          <a:lstStyle/>
          <a:p>
            <a:r>
              <a:rPr lang="pt-BR" b="1" dirty="0"/>
              <a:t>Editar Tipo de Sensor : </a:t>
            </a:r>
            <a:r>
              <a:rPr lang="pt-BR" dirty="0"/>
              <a:t>Descrição (10)</a:t>
            </a:r>
          </a:p>
          <a:p>
            <a:pPr marL="0" indent="0">
              <a:buNone/>
            </a:pPr>
            <a:endParaRPr lang="pt-BR" dirty="0"/>
          </a:p>
          <a:p>
            <a:endParaRPr lang="pt-BR" b="1" dirty="0"/>
          </a:p>
          <a:p>
            <a:endParaRPr lang="pt-BR" b="1" dirty="0"/>
          </a:p>
        </p:txBody>
      </p:sp>
      <p:pic>
        <p:nvPicPr>
          <p:cNvPr id="4" name="Imagem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graphicFrame>
        <p:nvGraphicFramePr>
          <p:cNvPr id="6" name="Tabela 5"/>
          <p:cNvGraphicFramePr>
            <a:graphicFrameLocks noGrp="1"/>
          </p:cNvGraphicFramePr>
          <p:nvPr>
            <p:extLst/>
          </p:nvPr>
        </p:nvGraphicFramePr>
        <p:xfrm>
          <a:off x="1261872" y="2039015"/>
          <a:ext cx="8127999" cy="4333877"/>
        </p:xfrm>
        <a:graphic>
          <a:graphicData uri="http://schemas.openxmlformats.org/drawingml/2006/table">
            <a:tbl>
              <a:tblPr firstRow="1" bandRow="1">
                <a:tableStyleId>{5C22544A-7EE6-4342-B048-85BDC9FD1C3A}</a:tableStyleId>
              </a:tblPr>
              <a:tblGrid>
                <a:gridCol w="2565545">
                  <a:extLst>
                    <a:ext uri="{9D8B030D-6E8A-4147-A177-3AD203B41FA5}">
                      <a16:colId xmlns:a16="http://schemas.microsoft.com/office/drawing/2014/main" val="1651200494"/>
                    </a:ext>
                  </a:extLst>
                </a:gridCol>
                <a:gridCol w="3122023">
                  <a:extLst>
                    <a:ext uri="{9D8B030D-6E8A-4147-A177-3AD203B41FA5}">
                      <a16:colId xmlns:a16="http://schemas.microsoft.com/office/drawing/2014/main" val="2113526664"/>
                    </a:ext>
                  </a:extLst>
                </a:gridCol>
                <a:gridCol w="2440431">
                  <a:extLst>
                    <a:ext uri="{9D8B030D-6E8A-4147-A177-3AD203B41FA5}">
                      <a16:colId xmlns:a16="http://schemas.microsoft.com/office/drawing/2014/main" val="1496732803"/>
                    </a:ext>
                  </a:extLst>
                </a:gridCol>
              </a:tblGrid>
              <a:tr h="563100">
                <a:tc>
                  <a:txBody>
                    <a:bodyPr/>
                    <a:lstStyle/>
                    <a:p>
                      <a:pPr algn="ctr"/>
                      <a:r>
                        <a:rPr lang="pt-BR" sz="1500" dirty="0">
                          <a:solidFill>
                            <a:schemeClr val="bg1"/>
                          </a:solidFill>
                        </a:rPr>
                        <a:t>Casos de Teste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a:txBody>
                    <a:bodyPr/>
                    <a:lstStyle/>
                    <a:p>
                      <a:pPr algn="ctr"/>
                      <a:r>
                        <a:rPr lang="pt-BR" sz="1500" dirty="0">
                          <a:solidFill>
                            <a:schemeClr val="bg1"/>
                          </a:solidFill>
                        </a:rPr>
                        <a:t>Descrição do </a:t>
                      </a:r>
                    </a:p>
                    <a:p>
                      <a:pPr algn="ctr"/>
                      <a:r>
                        <a:rPr lang="pt-BR" sz="1500" dirty="0">
                          <a:solidFill>
                            <a:schemeClr val="bg1"/>
                          </a:solidFill>
                        </a:rPr>
                        <a:t>Caso de</a:t>
                      </a:r>
                      <a:r>
                        <a:rPr lang="pt-BR" sz="1500" baseline="0" dirty="0">
                          <a:solidFill>
                            <a:schemeClr val="bg1"/>
                          </a:solidFill>
                        </a:rPr>
                        <a:t> </a:t>
                      </a:r>
                      <a:r>
                        <a:rPr lang="pt-BR" sz="1500" dirty="0">
                          <a:solidFill>
                            <a:schemeClr val="bg1"/>
                          </a:solidFill>
                        </a:rPr>
                        <a:t>Teste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a:txBody>
                    <a:bodyPr/>
                    <a:lstStyle/>
                    <a:p>
                      <a:pPr algn="ctr"/>
                      <a:r>
                        <a:rPr lang="pt-BR" sz="1500" dirty="0">
                          <a:solidFill>
                            <a:schemeClr val="bg1"/>
                          </a:solidFill>
                        </a:rPr>
                        <a:t>Status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extLst>
                  <a:ext uri="{0D108BD9-81ED-4DB2-BD59-A6C34878D82A}">
                    <a16:rowId xmlns:a16="http://schemas.microsoft.com/office/drawing/2014/main" val="4223604693"/>
                  </a:ext>
                </a:extLst>
              </a:tr>
              <a:tr h="531817">
                <a:tc>
                  <a:txBody>
                    <a:bodyPr/>
                    <a:lstStyle/>
                    <a:p>
                      <a:pPr marL="0" algn="ctr" defTabSz="914400" rtl="0" eaLnBrk="1" latinLnBrk="0" hangingPunct="1"/>
                      <a:r>
                        <a:rPr lang="pt-BR" sz="1600" kern="1200" dirty="0">
                          <a:solidFill>
                            <a:schemeClr val="dk1"/>
                          </a:solidFill>
                          <a:latin typeface="+mn-lt"/>
                          <a:ea typeface="+mn-ea"/>
                          <a:cs typeface="+mn-cs"/>
                        </a:rPr>
                        <a:t>CT #65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4400" rtl="0" eaLnBrk="1" latinLnBrk="0" hangingPunct="1"/>
                      <a:r>
                        <a:rPr lang="pt-BR" sz="1400" kern="1200" dirty="0">
                          <a:solidFill>
                            <a:schemeClr val="dk1"/>
                          </a:solidFill>
                          <a:latin typeface="+mn-lt"/>
                          <a:ea typeface="+mn-ea"/>
                          <a:cs typeface="+mn-cs"/>
                        </a:rPr>
                        <a:t>Verifica se o botão “Editar” foi selecionado pelo usuário.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latinLnBrk="0" hangingPunct="1"/>
                      <a:r>
                        <a:rPr lang="pt-BR" sz="1600" kern="1200" dirty="0">
                          <a:solidFill>
                            <a:schemeClr val="dk1"/>
                          </a:solidFill>
                          <a:latin typeface="+mn-lt"/>
                          <a:ea typeface="+mn-ea"/>
                          <a:cs typeface="+mn-cs"/>
                        </a:rPr>
                        <a:t>Sucesso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476639649"/>
                  </a:ext>
                </a:extLst>
              </a:tr>
              <a:tr h="750800">
                <a:tc>
                  <a:txBody>
                    <a:bodyPr/>
                    <a:lstStyle/>
                    <a:p>
                      <a:pPr algn="ctr"/>
                      <a:r>
                        <a:rPr lang="pt-BR" sz="1600" dirty="0"/>
                        <a:t>CT #66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r>
                        <a:rPr lang="pt-BR" sz="1400" dirty="0"/>
                        <a:t>Verifica se o botão “Salvar” foi selecionado pelo usuário. (Sem campo em Branco)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sz="1600" kern="1200" dirty="0">
                          <a:solidFill>
                            <a:schemeClr val="dk1"/>
                          </a:solidFill>
                          <a:latin typeface="+mn-lt"/>
                          <a:ea typeface="+mn-ea"/>
                          <a:cs typeface="+mn-cs"/>
                        </a:rPr>
                        <a:t>Sucesso</a:t>
                      </a:r>
                    </a:p>
                    <a:p>
                      <a:pPr algn="ctr"/>
                      <a:endParaRPr lang="pt-BR"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28661691"/>
                  </a:ext>
                </a:extLst>
              </a:tr>
              <a:tr h="750800">
                <a:tc>
                  <a:txBody>
                    <a:bodyPr/>
                    <a:lstStyle/>
                    <a:p>
                      <a:pPr algn="ctr"/>
                      <a:r>
                        <a:rPr lang="pt-BR" sz="1600" dirty="0"/>
                        <a:t>CT</a:t>
                      </a:r>
                      <a:r>
                        <a:rPr lang="pt-BR" sz="1600" baseline="0" dirty="0"/>
                        <a:t> #67</a:t>
                      </a:r>
                      <a:endParaRPr lang="pt-BR"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r>
                        <a:rPr lang="pt-BR" sz="1400" kern="1200" dirty="0">
                          <a:solidFill>
                            <a:schemeClr val="dk1"/>
                          </a:solidFill>
                          <a:effectLst/>
                          <a:latin typeface="+mn-lt"/>
                          <a:ea typeface="+mn-ea"/>
                          <a:cs typeface="+mn-cs"/>
                        </a:rPr>
                        <a:t>Verifica se o botão “Salvar” foi selecionado pelo usuário. (Campo</a:t>
                      </a:r>
                      <a:r>
                        <a:rPr lang="pt-BR" sz="1400" kern="1200" baseline="0" dirty="0">
                          <a:solidFill>
                            <a:schemeClr val="dk1"/>
                          </a:solidFill>
                          <a:effectLst/>
                          <a:latin typeface="+mn-lt"/>
                          <a:ea typeface="+mn-ea"/>
                          <a:cs typeface="+mn-cs"/>
                        </a:rPr>
                        <a:t> em Branco)</a:t>
                      </a:r>
                      <a:endParaRPr lang="pt-BR"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sz="1600" kern="1200" dirty="0">
                          <a:solidFill>
                            <a:schemeClr val="dk1"/>
                          </a:solidFill>
                          <a:latin typeface="+mn-lt"/>
                          <a:ea typeface="+mn-ea"/>
                          <a:cs typeface="+mn-cs"/>
                        </a:rPr>
                        <a:t>Sucesso</a:t>
                      </a:r>
                    </a:p>
                    <a:p>
                      <a:pPr algn="ctr"/>
                      <a:endParaRPr lang="pt-BR"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822185253"/>
                  </a:ext>
                </a:extLst>
              </a:tr>
              <a:tr h="531817">
                <a:tc>
                  <a:txBody>
                    <a:bodyPr/>
                    <a:lstStyle/>
                    <a:p>
                      <a:pPr algn="ctr"/>
                      <a:r>
                        <a:rPr lang="pt-BR" sz="1600" dirty="0"/>
                        <a:t>CT #68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r>
                        <a:rPr lang="pt-BR" sz="1400" kern="1200" dirty="0">
                          <a:solidFill>
                            <a:schemeClr val="dk1"/>
                          </a:solidFill>
                          <a:effectLst/>
                          <a:latin typeface="+mn-lt"/>
                          <a:ea typeface="+mn-ea"/>
                          <a:cs typeface="+mn-cs"/>
                        </a:rPr>
                        <a:t>Verifica se o botão “Cancelar” foi selecionado pelo usuário.</a:t>
                      </a:r>
                      <a:endParaRPr lang="pt-BR"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sz="1600" kern="1200" dirty="0">
                          <a:solidFill>
                            <a:schemeClr val="dk1"/>
                          </a:solidFill>
                          <a:latin typeface="+mn-lt"/>
                          <a:ea typeface="+mn-ea"/>
                          <a:cs typeface="+mn-cs"/>
                        </a:rPr>
                        <a:t>Sucesso</a:t>
                      </a:r>
                    </a:p>
                    <a:p>
                      <a:pPr algn="ctr"/>
                      <a:endParaRPr lang="pt-BR"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448639128"/>
                  </a:ext>
                </a:extLst>
              </a:tr>
              <a:tr h="531817">
                <a:tc>
                  <a:txBody>
                    <a:bodyPr/>
                    <a:lstStyle/>
                    <a:p>
                      <a:pPr algn="ctr"/>
                      <a:r>
                        <a:rPr lang="pt-BR" sz="1600" dirty="0"/>
                        <a:t>CT #69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r>
                        <a:rPr lang="pt-BR" sz="1400" kern="1200" dirty="0">
                          <a:solidFill>
                            <a:schemeClr val="dk1"/>
                          </a:solidFill>
                          <a:effectLst/>
                          <a:latin typeface="+mn-lt"/>
                          <a:ea typeface="+mn-ea"/>
                          <a:cs typeface="+mn-cs"/>
                        </a:rPr>
                        <a:t>Verifica se o botão “Sim” foi selecionado pelo usuário.</a:t>
                      </a:r>
                      <a:endParaRPr lang="pt-BR"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sz="1600" kern="1200" dirty="0">
                          <a:solidFill>
                            <a:schemeClr val="dk1"/>
                          </a:solidFill>
                          <a:latin typeface="+mn-lt"/>
                          <a:ea typeface="+mn-ea"/>
                          <a:cs typeface="+mn-cs"/>
                        </a:rPr>
                        <a:t>Sucesso</a:t>
                      </a:r>
                    </a:p>
                    <a:p>
                      <a:pPr algn="ctr"/>
                      <a:endParaRPr lang="pt-BR"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89872775"/>
                  </a:ext>
                </a:extLst>
              </a:tr>
              <a:tr h="531817">
                <a:tc>
                  <a:txBody>
                    <a:bodyPr/>
                    <a:lstStyle/>
                    <a:p>
                      <a:pPr algn="ctr"/>
                      <a:r>
                        <a:rPr lang="pt-BR" sz="1600" dirty="0"/>
                        <a:t>CT #70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r>
                        <a:rPr lang="pt-BR" sz="1400" dirty="0"/>
                        <a:t>Verifica se o botão “Não” foi selecionado pelo usuário.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sz="1600" kern="1200" dirty="0">
                          <a:solidFill>
                            <a:schemeClr val="dk1"/>
                          </a:solidFill>
                          <a:latin typeface="+mn-lt"/>
                          <a:ea typeface="+mn-ea"/>
                          <a:cs typeface="+mn-cs"/>
                        </a:rPr>
                        <a:t>Sucesso</a:t>
                      </a:r>
                    </a:p>
                    <a:p>
                      <a:pPr algn="ctr"/>
                      <a:endParaRPr lang="pt-BR"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79514594"/>
                  </a:ext>
                </a:extLst>
              </a:tr>
            </a:tbl>
          </a:graphicData>
        </a:graphic>
      </p:graphicFrame>
    </p:spTree>
    <p:extLst>
      <p:ext uri="{BB962C8B-B14F-4D97-AF65-F5344CB8AC3E}">
        <p14:creationId xmlns:p14="http://schemas.microsoft.com/office/powerpoint/2010/main" val="333399058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261872" y="571423"/>
            <a:ext cx="3819579" cy="750796"/>
          </a:xfrm>
        </p:spPr>
        <p:txBody>
          <a:bodyPr/>
          <a:lstStyle/>
          <a:p>
            <a:r>
              <a:rPr lang="pt-BR" dirty="0"/>
              <a:t>Caso de Teste</a:t>
            </a:r>
          </a:p>
        </p:txBody>
      </p:sp>
      <p:sp>
        <p:nvSpPr>
          <p:cNvPr id="3" name="Marcador de Posição de Conteúdo 2"/>
          <p:cNvSpPr>
            <a:spLocks noGrp="1"/>
          </p:cNvSpPr>
          <p:nvPr>
            <p:ph idx="1"/>
          </p:nvPr>
        </p:nvSpPr>
        <p:spPr>
          <a:xfrm>
            <a:off x="1261872" y="1449977"/>
            <a:ext cx="8595360" cy="4351337"/>
          </a:xfrm>
        </p:spPr>
        <p:txBody>
          <a:bodyPr/>
          <a:lstStyle/>
          <a:p>
            <a:r>
              <a:rPr lang="pt-BR" b="1" dirty="0"/>
              <a:t>Excluir Tipos de Sensores : </a:t>
            </a:r>
            <a:r>
              <a:rPr lang="pt-BR" dirty="0"/>
              <a:t>Descrição (11)</a:t>
            </a:r>
          </a:p>
          <a:p>
            <a:pPr marL="0" indent="0">
              <a:buNone/>
            </a:pPr>
            <a:endParaRPr lang="pt-BR" dirty="0"/>
          </a:p>
          <a:p>
            <a:endParaRPr lang="pt-BR" b="1" dirty="0"/>
          </a:p>
          <a:p>
            <a:endParaRPr lang="pt-BR" b="1" dirty="0"/>
          </a:p>
        </p:txBody>
      </p:sp>
      <p:pic>
        <p:nvPicPr>
          <p:cNvPr id="4" name="Imagem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graphicFrame>
        <p:nvGraphicFramePr>
          <p:cNvPr id="6" name="Tabela 5"/>
          <p:cNvGraphicFramePr>
            <a:graphicFrameLocks noGrp="1"/>
          </p:cNvGraphicFramePr>
          <p:nvPr>
            <p:extLst/>
          </p:nvPr>
        </p:nvGraphicFramePr>
        <p:xfrm>
          <a:off x="1261872" y="2182704"/>
          <a:ext cx="8378517" cy="3081628"/>
        </p:xfrm>
        <a:graphic>
          <a:graphicData uri="http://schemas.openxmlformats.org/drawingml/2006/table">
            <a:tbl>
              <a:tblPr firstRow="1" bandRow="1">
                <a:tableStyleId>{5C22544A-7EE6-4342-B048-85BDC9FD1C3A}</a:tableStyleId>
              </a:tblPr>
              <a:tblGrid>
                <a:gridCol w="2792839">
                  <a:extLst>
                    <a:ext uri="{9D8B030D-6E8A-4147-A177-3AD203B41FA5}">
                      <a16:colId xmlns:a16="http://schemas.microsoft.com/office/drawing/2014/main" val="1651200494"/>
                    </a:ext>
                  </a:extLst>
                </a:gridCol>
                <a:gridCol w="2792839">
                  <a:extLst>
                    <a:ext uri="{9D8B030D-6E8A-4147-A177-3AD203B41FA5}">
                      <a16:colId xmlns:a16="http://schemas.microsoft.com/office/drawing/2014/main" val="2113526664"/>
                    </a:ext>
                  </a:extLst>
                </a:gridCol>
                <a:gridCol w="2792839">
                  <a:extLst>
                    <a:ext uri="{9D8B030D-6E8A-4147-A177-3AD203B41FA5}">
                      <a16:colId xmlns:a16="http://schemas.microsoft.com/office/drawing/2014/main" val="1496732803"/>
                    </a:ext>
                  </a:extLst>
                </a:gridCol>
              </a:tblGrid>
              <a:tr h="668305">
                <a:tc>
                  <a:txBody>
                    <a:bodyPr/>
                    <a:lstStyle/>
                    <a:p>
                      <a:pPr algn="ctr"/>
                      <a:r>
                        <a:rPr lang="pt-BR" sz="1500" dirty="0">
                          <a:solidFill>
                            <a:schemeClr val="bg1"/>
                          </a:solidFill>
                        </a:rPr>
                        <a:t>Casos de Teste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a:txBody>
                    <a:bodyPr/>
                    <a:lstStyle/>
                    <a:p>
                      <a:pPr algn="ctr"/>
                      <a:r>
                        <a:rPr lang="pt-BR" sz="1500" dirty="0">
                          <a:solidFill>
                            <a:schemeClr val="bg1"/>
                          </a:solidFill>
                        </a:rPr>
                        <a:t>Descrição do </a:t>
                      </a:r>
                    </a:p>
                    <a:p>
                      <a:pPr algn="ctr"/>
                      <a:r>
                        <a:rPr lang="pt-BR" sz="1500" dirty="0">
                          <a:solidFill>
                            <a:schemeClr val="bg1"/>
                          </a:solidFill>
                        </a:rPr>
                        <a:t>Caso de</a:t>
                      </a:r>
                      <a:r>
                        <a:rPr lang="pt-BR" sz="1500" baseline="0" dirty="0">
                          <a:solidFill>
                            <a:schemeClr val="bg1"/>
                          </a:solidFill>
                        </a:rPr>
                        <a:t> </a:t>
                      </a:r>
                      <a:r>
                        <a:rPr lang="pt-BR" sz="1500" dirty="0">
                          <a:solidFill>
                            <a:schemeClr val="bg1"/>
                          </a:solidFill>
                        </a:rPr>
                        <a:t>Teste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a:txBody>
                    <a:bodyPr/>
                    <a:lstStyle/>
                    <a:p>
                      <a:pPr algn="ctr"/>
                      <a:r>
                        <a:rPr lang="pt-BR" sz="1500" dirty="0">
                          <a:solidFill>
                            <a:schemeClr val="bg1"/>
                          </a:solidFill>
                        </a:rPr>
                        <a:t>Status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extLst>
                  <a:ext uri="{0D108BD9-81ED-4DB2-BD59-A6C34878D82A}">
                    <a16:rowId xmlns:a16="http://schemas.microsoft.com/office/drawing/2014/main" val="4223604693"/>
                  </a:ext>
                </a:extLst>
              </a:tr>
              <a:tr h="631177">
                <a:tc>
                  <a:txBody>
                    <a:bodyPr/>
                    <a:lstStyle/>
                    <a:p>
                      <a:pPr marL="0" algn="ctr" defTabSz="914400" rtl="0" eaLnBrk="1" latinLnBrk="0" hangingPunct="1"/>
                      <a:r>
                        <a:rPr lang="pt-BR" sz="1600" kern="1200" dirty="0">
                          <a:solidFill>
                            <a:schemeClr val="dk1"/>
                          </a:solidFill>
                          <a:latin typeface="+mn-lt"/>
                          <a:ea typeface="+mn-ea"/>
                          <a:cs typeface="+mn-cs"/>
                        </a:rPr>
                        <a:t>CT #71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4400" rtl="0" eaLnBrk="1" latinLnBrk="0" hangingPunct="1"/>
                      <a:r>
                        <a:rPr lang="pt-BR" sz="1400" kern="1200" dirty="0">
                          <a:solidFill>
                            <a:schemeClr val="dk1"/>
                          </a:solidFill>
                          <a:latin typeface="+mn-lt"/>
                          <a:ea typeface="+mn-ea"/>
                          <a:cs typeface="+mn-cs"/>
                        </a:rPr>
                        <a:t>Verifica se o botão “Excluir” foi selecionado pelo usuário.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latinLnBrk="0" hangingPunct="1"/>
                      <a:r>
                        <a:rPr lang="pt-BR" sz="1600" kern="1200" dirty="0">
                          <a:solidFill>
                            <a:schemeClr val="dk1"/>
                          </a:solidFill>
                          <a:latin typeface="+mn-lt"/>
                          <a:ea typeface="+mn-ea"/>
                          <a:cs typeface="+mn-cs"/>
                        </a:rPr>
                        <a:t>Sucesso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476639649"/>
                  </a:ext>
                </a:extLst>
              </a:tr>
              <a:tr h="891073">
                <a:tc>
                  <a:txBody>
                    <a:bodyPr/>
                    <a:lstStyle/>
                    <a:p>
                      <a:pPr algn="ctr"/>
                      <a:r>
                        <a:rPr lang="pt-BR" sz="1600" dirty="0"/>
                        <a:t>CT #72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r>
                        <a:rPr lang="pt-BR" sz="1400" kern="1200" dirty="0">
                          <a:solidFill>
                            <a:schemeClr val="dk1"/>
                          </a:solidFill>
                          <a:effectLst/>
                          <a:latin typeface="+mn-lt"/>
                          <a:ea typeface="+mn-ea"/>
                          <a:cs typeface="+mn-cs"/>
                        </a:rPr>
                        <a:t>Verifica se o botão “Sim” no modal de exclusão de Sensor foi selecionado.</a:t>
                      </a:r>
                      <a:endParaRPr lang="pt-BR"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sz="1600" dirty="0"/>
                        <a:t>Sucesso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28661691"/>
                  </a:ext>
                </a:extLst>
              </a:tr>
              <a:tr h="891073">
                <a:tc>
                  <a:txBody>
                    <a:bodyPr/>
                    <a:lstStyle/>
                    <a:p>
                      <a:pPr algn="ctr"/>
                      <a:r>
                        <a:rPr lang="pt-BR" sz="1600" dirty="0"/>
                        <a:t>CT #73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r>
                        <a:rPr lang="pt-BR" sz="1400" kern="1200" dirty="0">
                          <a:solidFill>
                            <a:schemeClr val="dk1"/>
                          </a:solidFill>
                          <a:effectLst/>
                          <a:latin typeface="+mn-lt"/>
                          <a:ea typeface="+mn-ea"/>
                          <a:cs typeface="+mn-cs"/>
                        </a:rPr>
                        <a:t>Verifica se o botão “Não” no modal de exclusão de Sensor foi selecionado.</a:t>
                      </a:r>
                      <a:endParaRPr lang="pt-BR"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sz="1600" dirty="0"/>
                        <a:t>Sucesso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351727373"/>
                  </a:ext>
                </a:extLst>
              </a:tr>
            </a:tbl>
          </a:graphicData>
        </a:graphic>
      </p:graphicFrame>
    </p:spTree>
    <p:extLst>
      <p:ext uri="{BB962C8B-B14F-4D97-AF65-F5344CB8AC3E}">
        <p14:creationId xmlns:p14="http://schemas.microsoft.com/office/powerpoint/2010/main" val="418393045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a:spLocks noGrp="1"/>
          </p:cNvSpPr>
          <p:nvPr>
            <p:ph type="title"/>
          </p:nvPr>
        </p:nvSpPr>
        <p:spPr>
          <a:xfrm>
            <a:off x="1261872" y="571423"/>
            <a:ext cx="3819579" cy="750796"/>
          </a:xfrm>
        </p:spPr>
        <p:txBody>
          <a:bodyPr/>
          <a:lstStyle/>
          <a:p>
            <a:r>
              <a:rPr lang="pt-BR" dirty="0"/>
              <a:t>Caso de Teste</a:t>
            </a:r>
          </a:p>
        </p:txBody>
      </p:sp>
      <p:sp>
        <p:nvSpPr>
          <p:cNvPr id="5" name="Marcador de Posição de Conteúdo 2"/>
          <p:cNvSpPr>
            <a:spLocks noGrp="1"/>
          </p:cNvSpPr>
          <p:nvPr>
            <p:ph idx="1"/>
          </p:nvPr>
        </p:nvSpPr>
        <p:spPr>
          <a:xfrm>
            <a:off x="1261872" y="1449977"/>
            <a:ext cx="8595360" cy="4351337"/>
          </a:xfrm>
        </p:spPr>
        <p:txBody>
          <a:bodyPr/>
          <a:lstStyle/>
          <a:p>
            <a:r>
              <a:rPr lang="pt-BR" b="1" dirty="0"/>
              <a:t>Gerenciamento de PCDs : </a:t>
            </a:r>
            <a:r>
              <a:rPr lang="pt-BR" dirty="0"/>
              <a:t>Descrição (12)</a:t>
            </a:r>
          </a:p>
          <a:p>
            <a:pPr marL="0" indent="0">
              <a:buNone/>
            </a:pPr>
            <a:endParaRPr lang="pt-BR" dirty="0"/>
          </a:p>
          <a:p>
            <a:endParaRPr lang="pt-BR" b="1" dirty="0"/>
          </a:p>
          <a:p>
            <a:endParaRPr lang="pt-BR" b="1" dirty="0"/>
          </a:p>
        </p:txBody>
      </p:sp>
      <p:graphicFrame>
        <p:nvGraphicFramePr>
          <p:cNvPr id="6" name="Tabela 5"/>
          <p:cNvGraphicFramePr>
            <a:graphicFrameLocks noGrp="1"/>
          </p:cNvGraphicFramePr>
          <p:nvPr>
            <p:extLst/>
          </p:nvPr>
        </p:nvGraphicFramePr>
        <p:xfrm>
          <a:off x="1261872" y="2182704"/>
          <a:ext cx="8378517" cy="1399825"/>
        </p:xfrm>
        <a:graphic>
          <a:graphicData uri="http://schemas.openxmlformats.org/drawingml/2006/table">
            <a:tbl>
              <a:tblPr firstRow="1" bandRow="1">
                <a:tableStyleId>{5C22544A-7EE6-4342-B048-85BDC9FD1C3A}</a:tableStyleId>
              </a:tblPr>
              <a:tblGrid>
                <a:gridCol w="2792839">
                  <a:extLst>
                    <a:ext uri="{9D8B030D-6E8A-4147-A177-3AD203B41FA5}">
                      <a16:colId xmlns:a16="http://schemas.microsoft.com/office/drawing/2014/main" val="1651200494"/>
                    </a:ext>
                  </a:extLst>
                </a:gridCol>
                <a:gridCol w="2792839">
                  <a:extLst>
                    <a:ext uri="{9D8B030D-6E8A-4147-A177-3AD203B41FA5}">
                      <a16:colId xmlns:a16="http://schemas.microsoft.com/office/drawing/2014/main" val="2113526664"/>
                    </a:ext>
                  </a:extLst>
                </a:gridCol>
                <a:gridCol w="2792839">
                  <a:extLst>
                    <a:ext uri="{9D8B030D-6E8A-4147-A177-3AD203B41FA5}">
                      <a16:colId xmlns:a16="http://schemas.microsoft.com/office/drawing/2014/main" val="1496732803"/>
                    </a:ext>
                  </a:extLst>
                </a:gridCol>
              </a:tblGrid>
              <a:tr h="668305">
                <a:tc>
                  <a:txBody>
                    <a:bodyPr/>
                    <a:lstStyle/>
                    <a:p>
                      <a:pPr algn="ctr"/>
                      <a:r>
                        <a:rPr lang="pt-BR" sz="1500" dirty="0">
                          <a:solidFill>
                            <a:schemeClr val="bg1"/>
                          </a:solidFill>
                        </a:rPr>
                        <a:t>Casos de Teste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a:txBody>
                    <a:bodyPr/>
                    <a:lstStyle/>
                    <a:p>
                      <a:pPr algn="ctr"/>
                      <a:r>
                        <a:rPr lang="pt-BR" sz="1500" dirty="0">
                          <a:solidFill>
                            <a:schemeClr val="bg1"/>
                          </a:solidFill>
                        </a:rPr>
                        <a:t>Descrição do </a:t>
                      </a:r>
                    </a:p>
                    <a:p>
                      <a:pPr algn="ctr"/>
                      <a:r>
                        <a:rPr lang="pt-BR" sz="1500" dirty="0">
                          <a:solidFill>
                            <a:schemeClr val="bg1"/>
                          </a:solidFill>
                        </a:rPr>
                        <a:t>Caso de</a:t>
                      </a:r>
                      <a:r>
                        <a:rPr lang="pt-BR" sz="1500" baseline="0" dirty="0">
                          <a:solidFill>
                            <a:schemeClr val="bg1"/>
                          </a:solidFill>
                        </a:rPr>
                        <a:t> </a:t>
                      </a:r>
                      <a:r>
                        <a:rPr lang="pt-BR" sz="1500" dirty="0">
                          <a:solidFill>
                            <a:schemeClr val="bg1"/>
                          </a:solidFill>
                        </a:rPr>
                        <a:t>Teste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a:txBody>
                    <a:bodyPr/>
                    <a:lstStyle/>
                    <a:p>
                      <a:pPr algn="ctr"/>
                      <a:r>
                        <a:rPr lang="pt-BR" sz="1500" dirty="0">
                          <a:solidFill>
                            <a:schemeClr val="bg1"/>
                          </a:solidFill>
                        </a:rPr>
                        <a:t>Status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extLst>
                  <a:ext uri="{0D108BD9-81ED-4DB2-BD59-A6C34878D82A}">
                    <a16:rowId xmlns:a16="http://schemas.microsoft.com/office/drawing/2014/main" val="4223604693"/>
                  </a:ext>
                </a:extLst>
              </a:tr>
              <a:tr h="631177">
                <a:tc>
                  <a:txBody>
                    <a:bodyPr/>
                    <a:lstStyle/>
                    <a:p>
                      <a:pPr marL="0" algn="ctr" defTabSz="914400" rtl="0" eaLnBrk="1" latinLnBrk="0" hangingPunct="1"/>
                      <a:r>
                        <a:rPr lang="pt-BR" sz="1600" kern="1200" dirty="0">
                          <a:solidFill>
                            <a:schemeClr val="dk1"/>
                          </a:solidFill>
                          <a:latin typeface="+mn-lt"/>
                          <a:ea typeface="+mn-ea"/>
                          <a:cs typeface="+mn-cs"/>
                        </a:rPr>
                        <a:t>CT #06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latinLnBrk="0" hangingPunct="1"/>
                      <a:r>
                        <a:rPr lang="pt-BR" sz="1400" kern="1200" dirty="0">
                          <a:solidFill>
                            <a:schemeClr val="dk1"/>
                          </a:solidFill>
                          <a:effectLst/>
                          <a:latin typeface="+mn-lt"/>
                          <a:ea typeface="+mn-ea"/>
                          <a:cs typeface="+mn-cs"/>
                        </a:rPr>
                        <a:t>Verifica se o sub-tópico “Listagem de PCDs” foi selecionado. </a:t>
                      </a:r>
                      <a:endParaRPr lang="pt-BR" sz="14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latinLnBrk="0" hangingPunct="1"/>
                      <a:r>
                        <a:rPr lang="pt-BR" sz="1600" kern="1200" dirty="0">
                          <a:solidFill>
                            <a:schemeClr val="dk1"/>
                          </a:solidFill>
                          <a:latin typeface="+mn-lt"/>
                          <a:ea typeface="+mn-ea"/>
                          <a:cs typeface="+mn-cs"/>
                        </a:rPr>
                        <a:t>Sucesso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476639649"/>
                  </a:ext>
                </a:extLst>
              </a:tr>
            </a:tbl>
          </a:graphicData>
        </a:graphic>
      </p:graphicFrame>
    </p:spTree>
    <p:extLst>
      <p:ext uri="{BB962C8B-B14F-4D97-AF65-F5344CB8AC3E}">
        <p14:creationId xmlns:p14="http://schemas.microsoft.com/office/powerpoint/2010/main" val="339200503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a:spLocks noGrp="1"/>
          </p:cNvSpPr>
          <p:nvPr>
            <p:ph type="title"/>
          </p:nvPr>
        </p:nvSpPr>
        <p:spPr>
          <a:xfrm>
            <a:off x="1261872" y="571423"/>
            <a:ext cx="3819579" cy="750796"/>
          </a:xfrm>
        </p:spPr>
        <p:txBody>
          <a:bodyPr/>
          <a:lstStyle/>
          <a:p>
            <a:r>
              <a:rPr lang="pt-BR" dirty="0"/>
              <a:t>Caso de Teste</a:t>
            </a:r>
          </a:p>
        </p:txBody>
      </p:sp>
      <p:sp>
        <p:nvSpPr>
          <p:cNvPr id="5" name="Marcador de Posição de Conteúdo 2"/>
          <p:cNvSpPr>
            <a:spLocks noGrp="1"/>
          </p:cNvSpPr>
          <p:nvPr>
            <p:ph idx="1"/>
          </p:nvPr>
        </p:nvSpPr>
        <p:spPr>
          <a:xfrm>
            <a:off x="1261872" y="1449977"/>
            <a:ext cx="8595360" cy="4351337"/>
          </a:xfrm>
        </p:spPr>
        <p:txBody>
          <a:bodyPr/>
          <a:lstStyle/>
          <a:p>
            <a:r>
              <a:rPr lang="pt-BR" b="1" dirty="0"/>
              <a:t>Listagem de PCDs : </a:t>
            </a:r>
            <a:r>
              <a:rPr lang="pt-BR" dirty="0"/>
              <a:t>Descrição (13)</a:t>
            </a:r>
          </a:p>
          <a:p>
            <a:pPr marL="0" indent="0">
              <a:buNone/>
            </a:pPr>
            <a:endParaRPr lang="pt-BR" dirty="0"/>
          </a:p>
          <a:p>
            <a:endParaRPr lang="pt-BR" b="1" dirty="0"/>
          </a:p>
          <a:p>
            <a:endParaRPr lang="pt-BR" b="1" dirty="0"/>
          </a:p>
        </p:txBody>
      </p:sp>
      <p:graphicFrame>
        <p:nvGraphicFramePr>
          <p:cNvPr id="6" name="Tabela 5"/>
          <p:cNvGraphicFramePr>
            <a:graphicFrameLocks noGrp="1"/>
          </p:cNvGraphicFramePr>
          <p:nvPr>
            <p:extLst/>
          </p:nvPr>
        </p:nvGraphicFramePr>
        <p:xfrm>
          <a:off x="1261872" y="2182704"/>
          <a:ext cx="8378517" cy="2031002"/>
        </p:xfrm>
        <a:graphic>
          <a:graphicData uri="http://schemas.openxmlformats.org/drawingml/2006/table">
            <a:tbl>
              <a:tblPr firstRow="1" bandRow="1">
                <a:tableStyleId>{5C22544A-7EE6-4342-B048-85BDC9FD1C3A}</a:tableStyleId>
              </a:tblPr>
              <a:tblGrid>
                <a:gridCol w="2792839">
                  <a:extLst>
                    <a:ext uri="{9D8B030D-6E8A-4147-A177-3AD203B41FA5}">
                      <a16:colId xmlns:a16="http://schemas.microsoft.com/office/drawing/2014/main" val="1651200494"/>
                    </a:ext>
                  </a:extLst>
                </a:gridCol>
                <a:gridCol w="2792839">
                  <a:extLst>
                    <a:ext uri="{9D8B030D-6E8A-4147-A177-3AD203B41FA5}">
                      <a16:colId xmlns:a16="http://schemas.microsoft.com/office/drawing/2014/main" val="2113526664"/>
                    </a:ext>
                  </a:extLst>
                </a:gridCol>
                <a:gridCol w="2792839">
                  <a:extLst>
                    <a:ext uri="{9D8B030D-6E8A-4147-A177-3AD203B41FA5}">
                      <a16:colId xmlns:a16="http://schemas.microsoft.com/office/drawing/2014/main" val="1496732803"/>
                    </a:ext>
                  </a:extLst>
                </a:gridCol>
              </a:tblGrid>
              <a:tr h="668305">
                <a:tc>
                  <a:txBody>
                    <a:bodyPr/>
                    <a:lstStyle/>
                    <a:p>
                      <a:pPr algn="ctr"/>
                      <a:r>
                        <a:rPr lang="pt-BR" sz="1500" dirty="0">
                          <a:solidFill>
                            <a:schemeClr val="bg1"/>
                          </a:solidFill>
                        </a:rPr>
                        <a:t>Casos de Teste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a:txBody>
                    <a:bodyPr/>
                    <a:lstStyle/>
                    <a:p>
                      <a:pPr algn="ctr"/>
                      <a:r>
                        <a:rPr lang="pt-BR" sz="1500" dirty="0">
                          <a:solidFill>
                            <a:schemeClr val="bg1"/>
                          </a:solidFill>
                        </a:rPr>
                        <a:t>Descrição do </a:t>
                      </a:r>
                    </a:p>
                    <a:p>
                      <a:pPr algn="ctr"/>
                      <a:r>
                        <a:rPr lang="pt-BR" sz="1500" dirty="0">
                          <a:solidFill>
                            <a:schemeClr val="bg1"/>
                          </a:solidFill>
                        </a:rPr>
                        <a:t>Caso de</a:t>
                      </a:r>
                      <a:r>
                        <a:rPr lang="pt-BR" sz="1500" baseline="0" dirty="0">
                          <a:solidFill>
                            <a:schemeClr val="bg1"/>
                          </a:solidFill>
                        </a:rPr>
                        <a:t> </a:t>
                      </a:r>
                      <a:r>
                        <a:rPr lang="pt-BR" sz="1500" dirty="0">
                          <a:solidFill>
                            <a:schemeClr val="bg1"/>
                          </a:solidFill>
                        </a:rPr>
                        <a:t>Teste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a:txBody>
                    <a:bodyPr/>
                    <a:lstStyle/>
                    <a:p>
                      <a:pPr algn="ctr"/>
                      <a:r>
                        <a:rPr lang="pt-BR" sz="1500" dirty="0">
                          <a:solidFill>
                            <a:schemeClr val="bg1"/>
                          </a:solidFill>
                        </a:rPr>
                        <a:t>Status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extLst>
                  <a:ext uri="{0D108BD9-81ED-4DB2-BD59-A6C34878D82A}">
                    <a16:rowId xmlns:a16="http://schemas.microsoft.com/office/drawing/2014/main" val="4223604693"/>
                  </a:ext>
                </a:extLst>
              </a:tr>
              <a:tr h="631177">
                <a:tc>
                  <a:txBody>
                    <a:bodyPr/>
                    <a:lstStyle/>
                    <a:p>
                      <a:pPr marL="0" algn="ctr" defTabSz="914400" rtl="0" eaLnBrk="1" latinLnBrk="0" hangingPunct="1"/>
                      <a:r>
                        <a:rPr lang="pt-BR" sz="1600" kern="1200" dirty="0">
                          <a:solidFill>
                            <a:schemeClr val="dk1"/>
                          </a:solidFill>
                          <a:latin typeface="+mn-lt"/>
                          <a:ea typeface="+mn-ea"/>
                          <a:cs typeface="+mn-cs"/>
                        </a:rPr>
                        <a:t>CT #07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latinLnBrk="0" hangingPunct="1"/>
                      <a:r>
                        <a:rPr lang="pt-BR" sz="1400" kern="1200" dirty="0">
                          <a:solidFill>
                            <a:schemeClr val="dk1"/>
                          </a:solidFill>
                          <a:latin typeface="+mn-lt"/>
                          <a:ea typeface="+mn-ea"/>
                          <a:cs typeface="+mn-cs"/>
                        </a:rPr>
                        <a:t>Verifica se o sub-tópico</a:t>
                      </a:r>
                      <a:r>
                        <a:rPr lang="pt-BR" sz="1400" kern="1200" baseline="0" dirty="0">
                          <a:solidFill>
                            <a:schemeClr val="dk1"/>
                          </a:solidFill>
                          <a:latin typeface="+mn-lt"/>
                          <a:ea typeface="+mn-ea"/>
                          <a:cs typeface="+mn-cs"/>
                        </a:rPr>
                        <a:t> </a:t>
                      </a:r>
                      <a:r>
                        <a:rPr lang="pt-BR" sz="1400" kern="1200" dirty="0">
                          <a:solidFill>
                            <a:schemeClr val="dk1"/>
                          </a:solidFill>
                          <a:latin typeface="+mn-lt"/>
                          <a:ea typeface="+mn-ea"/>
                          <a:cs typeface="+mn-cs"/>
                        </a:rPr>
                        <a:t>”Listagem de PCDs” foi selecionado pelo usuário.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latinLnBrk="0" hangingPunct="1"/>
                      <a:r>
                        <a:rPr lang="pt-BR" sz="1600" kern="1200" dirty="0">
                          <a:solidFill>
                            <a:schemeClr val="dk1"/>
                          </a:solidFill>
                          <a:latin typeface="+mn-lt"/>
                          <a:ea typeface="+mn-ea"/>
                          <a:cs typeface="+mn-cs"/>
                        </a:rPr>
                        <a:t>Sucesso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476639649"/>
                  </a:ext>
                </a:extLst>
              </a:tr>
              <a:tr h="631177">
                <a:tc>
                  <a:txBody>
                    <a:bodyPr/>
                    <a:lstStyle/>
                    <a:p>
                      <a:pPr marL="0" algn="ctr" defTabSz="914400" rtl="0" eaLnBrk="1" latinLnBrk="0" hangingPunct="1"/>
                      <a:r>
                        <a:rPr lang="pt-BR" sz="1600" kern="1200" dirty="0">
                          <a:solidFill>
                            <a:schemeClr val="dk1"/>
                          </a:solidFill>
                          <a:latin typeface="+mn-lt"/>
                          <a:ea typeface="+mn-ea"/>
                          <a:cs typeface="+mn-cs"/>
                        </a:rPr>
                        <a:t>CT #08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latinLnBrk="0" hangingPunct="1"/>
                      <a:r>
                        <a:rPr lang="pt-BR" sz="1400" kern="1200" dirty="0">
                          <a:solidFill>
                            <a:schemeClr val="dk1"/>
                          </a:solidFill>
                          <a:effectLst/>
                          <a:latin typeface="+mn-lt"/>
                          <a:ea typeface="+mn-ea"/>
                          <a:cs typeface="+mn-cs"/>
                        </a:rPr>
                        <a:t>Verifica se o usuário digitou no campo de busca.</a:t>
                      </a:r>
                      <a:endParaRPr lang="pt-BR" sz="14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latinLnBrk="0" hangingPunct="1"/>
                      <a:r>
                        <a:rPr lang="pt-BR" sz="1600" kern="1200" dirty="0">
                          <a:solidFill>
                            <a:schemeClr val="dk1"/>
                          </a:solidFill>
                          <a:latin typeface="+mn-lt"/>
                          <a:ea typeface="+mn-ea"/>
                          <a:cs typeface="+mn-cs"/>
                        </a:rPr>
                        <a:t>Sucesso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84659045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a:spLocks noGrp="1"/>
          </p:cNvSpPr>
          <p:nvPr>
            <p:ph type="title"/>
          </p:nvPr>
        </p:nvSpPr>
        <p:spPr>
          <a:xfrm>
            <a:off x="1261872" y="571423"/>
            <a:ext cx="3819579" cy="750796"/>
          </a:xfrm>
        </p:spPr>
        <p:txBody>
          <a:bodyPr/>
          <a:lstStyle/>
          <a:p>
            <a:r>
              <a:rPr lang="pt-BR" dirty="0"/>
              <a:t>Caso de Teste</a:t>
            </a:r>
          </a:p>
        </p:txBody>
      </p:sp>
      <p:sp>
        <p:nvSpPr>
          <p:cNvPr id="5" name="Marcador de Posição de Conteúdo 2"/>
          <p:cNvSpPr>
            <a:spLocks noGrp="1"/>
          </p:cNvSpPr>
          <p:nvPr>
            <p:ph idx="1"/>
          </p:nvPr>
        </p:nvSpPr>
        <p:spPr>
          <a:xfrm>
            <a:off x="1261872" y="1449977"/>
            <a:ext cx="8595360" cy="4351337"/>
          </a:xfrm>
        </p:spPr>
        <p:txBody>
          <a:bodyPr/>
          <a:lstStyle/>
          <a:p>
            <a:r>
              <a:rPr lang="pt-BR" b="1" dirty="0"/>
              <a:t>Cadastrar </a:t>
            </a:r>
            <a:r>
              <a:rPr lang="pt-BR" b="1" dirty="0" err="1"/>
              <a:t>PCDs</a:t>
            </a:r>
            <a:r>
              <a:rPr lang="pt-BR" b="1" dirty="0"/>
              <a:t> : </a:t>
            </a:r>
            <a:r>
              <a:rPr lang="pt-BR" dirty="0"/>
              <a:t>Descrição (14)</a:t>
            </a:r>
          </a:p>
          <a:p>
            <a:pPr marL="0" indent="0">
              <a:buNone/>
            </a:pPr>
            <a:endParaRPr lang="pt-BR" dirty="0"/>
          </a:p>
          <a:p>
            <a:endParaRPr lang="pt-BR" b="1" dirty="0"/>
          </a:p>
          <a:p>
            <a:endParaRPr lang="pt-BR" b="1" dirty="0"/>
          </a:p>
        </p:txBody>
      </p:sp>
      <p:graphicFrame>
        <p:nvGraphicFramePr>
          <p:cNvPr id="6" name="Tabela 5"/>
          <p:cNvGraphicFramePr>
            <a:graphicFrameLocks noGrp="1"/>
          </p:cNvGraphicFramePr>
          <p:nvPr>
            <p:extLst/>
          </p:nvPr>
        </p:nvGraphicFramePr>
        <p:xfrm>
          <a:off x="1261872" y="2182704"/>
          <a:ext cx="8378517" cy="4051585"/>
        </p:xfrm>
        <a:graphic>
          <a:graphicData uri="http://schemas.openxmlformats.org/drawingml/2006/table">
            <a:tbl>
              <a:tblPr firstRow="1" bandRow="1">
                <a:tableStyleId>{5C22544A-7EE6-4342-B048-85BDC9FD1C3A}</a:tableStyleId>
              </a:tblPr>
              <a:tblGrid>
                <a:gridCol w="2792839">
                  <a:extLst>
                    <a:ext uri="{9D8B030D-6E8A-4147-A177-3AD203B41FA5}">
                      <a16:colId xmlns:a16="http://schemas.microsoft.com/office/drawing/2014/main" val="1651200494"/>
                    </a:ext>
                  </a:extLst>
                </a:gridCol>
                <a:gridCol w="2792839">
                  <a:extLst>
                    <a:ext uri="{9D8B030D-6E8A-4147-A177-3AD203B41FA5}">
                      <a16:colId xmlns:a16="http://schemas.microsoft.com/office/drawing/2014/main" val="2113526664"/>
                    </a:ext>
                  </a:extLst>
                </a:gridCol>
                <a:gridCol w="2792839">
                  <a:extLst>
                    <a:ext uri="{9D8B030D-6E8A-4147-A177-3AD203B41FA5}">
                      <a16:colId xmlns:a16="http://schemas.microsoft.com/office/drawing/2014/main" val="1496732803"/>
                    </a:ext>
                  </a:extLst>
                </a:gridCol>
              </a:tblGrid>
              <a:tr h="668305">
                <a:tc>
                  <a:txBody>
                    <a:bodyPr/>
                    <a:lstStyle/>
                    <a:p>
                      <a:pPr algn="ctr"/>
                      <a:r>
                        <a:rPr lang="pt-BR" sz="1500" dirty="0">
                          <a:solidFill>
                            <a:schemeClr val="bg1"/>
                          </a:solidFill>
                        </a:rPr>
                        <a:t>Casos de Teste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a:txBody>
                    <a:bodyPr/>
                    <a:lstStyle/>
                    <a:p>
                      <a:pPr algn="ctr"/>
                      <a:r>
                        <a:rPr lang="pt-BR" sz="1500" dirty="0">
                          <a:solidFill>
                            <a:schemeClr val="bg1"/>
                          </a:solidFill>
                        </a:rPr>
                        <a:t>Descrição do </a:t>
                      </a:r>
                    </a:p>
                    <a:p>
                      <a:pPr algn="ctr"/>
                      <a:r>
                        <a:rPr lang="pt-BR" sz="1500" dirty="0">
                          <a:solidFill>
                            <a:schemeClr val="bg1"/>
                          </a:solidFill>
                        </a:rPr>
                        <a:t>Caso de</a:t>
                      </a:r>
                      <a:r>
                        <a:rPr lang="pt-BR" sz="1500" baseline="0" dirty="0">
                          <a:solidFill>
                            <a:schemeClr val="bg1"/>
                          </a:solidFill>
                        </a:rPr>
                        <a:t> </a:t>
                      </a:r>
                      <a:r>
                        <a:rPr lang="pt-BR" sz="1500" dirty="0">
                          <a:solidFill>
                            <a:schemeClr val="bg1"/>
                          </a:solidFill>
                        </a:rPr>
                        <a:t>Teste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a:txBody>
                    <a:bodyPr/>
                    <a:lstStyle/>
                    <a:p>
                      <a:pPr algn="ctr"/>
                      <a:r>
                        <a:rPr lang="pt-BR" sz="1500" dirty="0">
                          <a:solidFill>
                            <a:schemeClr val="bg1"/>
                          </a:solidFill>
                        </a:rPr>
                        <a:t>Status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extLst>
                  <a:ext uri="{0D108BD9-81ED-4DB2-BD59-A6C34878D82A}">
                    <a16:rowId xmlns:a16="http://schemas.microsoft.com/office/drawing/2014/main" val="4223604693"/>
                  </a:ext>
                </a:extLst>
              </a:tr>
              <a:tr h="631177">
                <a:tc>
                  <a:txBody>
                    <a:bodyPr/>
                    <a:lstStyle/>
                    <a:p>
                      <a:pPr marL="0" algn="ctr" defTabSz="914400" rtl="0" eaLnBrk="1" latinLnBrk="0" hangingPunct="1"/>
                      <a:r>
                        <a:rPr lang="pt-BR" sz="1600" kern="1200" dirty="0">
                          <a:solidFill>
                            <a:schemeClr val="dk1"/>
                          </a:solidFill>
                          <a:latin typeface="+mn-lt"/>
                          <a:ea typeface="+mn-ea"/>
                          <a:cs typeface="+mn-cs"/>
                        </a:rPr>
                        <a:t>CT #20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hangingPunct="0"/>
                      <a:r>
                        <a:rPr lang="pt-BR" sz="1400" kern="1200" dirty="0">
                          <a:solidFill>
                            <a:schemeClr val="dk1"/>
                          </a:solidFill>
                          <a:effectLst/>
                          <a:latin typeface="+mn-lt"/>
                          <a:ea typeface="+mn-ea"/>
                          <a:cs typeface="+mn-cs"/>
                        </a:rPr>
                        <a:t>Caso o usuário selecione o botão Novo, exibir um modal para o cadastro de uma nova PCD, com as seguintes informações a serem preenchidas:</a:t>
                      </a:r>
                    </a:p>
                    <a:p>
                      <a:pPr hangingPunct="0"/>
                      <a:r>
                        <a:rPr lang="pt-BR" sz="1400" kern="1200" dirty="0">
                          <a:solidFill>
                            <a:schemeClr val="dk1"/>
                          </a:solidFill>
                          <a:effectLst/>
                          <a:latin typeface="+mn-lt"/>
                          <a:ea typeface="+mn-ea"/>
                          <a:cs typeface="+mn-cs"/>
                        </a:rPr>
                        <a:t>-Cidade;</a:t>
                      </a:r>
                    </a:p>
                    <a:p>
                      <a:pPr hangingPunct="0"/>
                      <a:r>
                        <a:rPr lang="pt-BR" sz="1400" kern="1200" dirty="0">
                          <a:solidFill>
                            <a:schemeClr val="dk1"/>
                          </a:solidFill>
                          <a:effectLst/>
                          <a:latin typeface="+mn-lt"/>
                          <a:ea typeface="+mn-ea"/>
                          <a:cs typeface="+mn-cs"/>
                        </a:rPr>
                        <a:t>-Estado;</a:t>
                      </a:r>
                    </a:p>
                    <a:p>
                      <a:pPr hangingPunct="0"/>
                      <a:r>
                        <a:rPr lang="pt-BR" sz="1400" kern="1200" dirty="0">
                          <a:solidFill>
                            <a:schemeClr val="dk1"/>
                          </a:solidFill>
                          <a:effectLst/>
                          <a:latin typeface="+mn-lt"/>
                          <a:ea typeface="+mn-ea"/>
                          <a:cs typeface="+mn-cs"/>
                        </a:rPr>
                        <a:t>-Descrição;</a:t>
                      </a:r>
                    </a:p>
                    <a:p>
                      <a:pPr hangingPunct="0"/>
                      <a:r>
                        <a:rPr lang="pt-BR" sz="1400" kern="1200" dirty="0">
                          <a:solidFill>
                            <a:schemeClr val="dk1"/>
                          </a:solidFill>
                          <a:effectLst/>
                          <a:latin typeface="+mn-lt"/>
                          <a:ea typeface="+mn-ea"/>
                          <a:cs typeface="+mn-cs"/>
                        </a:rPr>
                        <a:t>-Latitude;</a:t>
                      </a:r>
                    </a:p>
                    <a:p>
                      <a:pPr hangingPunct="0"/>
                      <a:r>
                        <a:rPr lang="pt-BR" sz="1400" kern="1200" dirty="0">
                          <a:solidFill>
                            <a:schemeClr val="dk1"/>
                          </a:solidFill>
                          <a:effectLst/>
                          <a:latin typeface="+mn-lt"/>
                          <a:ea typeface="+mn-ea"/>
                          <a:cs typeface="+mn-cs"/>
                        </a:rPr>
                        <a:t>-Longitude;</a:t>
                      </a:r>
                    </a:p>
                    <a:p>
                      <a:r>
                        <a:rPr lang="pt-BR" sz="1400" kern="1200" dirty="0">
                          <a:solidFill>
                            <a:schemeClr val="dk1"/>
                          </a:solidFill>
                          <a:effectLst/>
                          <a:latin typeface="+mn-lt"/>
                          <a:ea typeface="+mn-ea"/>
                          <a:cs typeface="+mn-cs"/>
                        </a:rPr>
                        <a:t>-Fotos.</a:t>
                      </a:r>
                      <a:endParaRPr lang="pt-BR" sz="14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latinLnBrk="0" hangingPunct="1"/>
                      <a:r>
                        <a:rPr lang="pt-BR" sz="1600" kern="1200" dirty="0">
                          <a:solidFill>
                            <a:schemeClr val="dk1"/>
                          </a:solidFill>
                          <a:latin typeface="+mn-lt"/>
                          <a:ea typeface="+mn-ea"/>
                          <a:cs typeface="+mn-cs"/>
                        </a:rPr>
                        <a:t>Sucesso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476639649"/>
                  </a:ext>
                </a:extLst>
              </a:tr>
              <a:tr h="631177">
                <a:tc>
                  <a:txBody>
                    <a:bodyPr/>
                    <a:lstStyle/>
                    <a:p>
                      <a:pPr marL="0" algn="ctr" defTabSz="914400" rtl="0" eaLnBrk="1" latinLnBrk="0" hangingPunct="1"/>
                      <a:r>
                        <a:rPr lang="pt-BR" sz="1600" kern="1200" dirty="0">
                          <a:solidFill>
                            <a:schemeClr val="dk1"/>
                          </a:solidFill>
                          <a:latin typeface="+mn-lt"/>
                          <a:ea typeface="+mn-ea"/>
                          <a:cs typeface="+mn-cs"/>
                        </a:rPr>
                        <a:t>CT #26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latinLnBrk="0" hangingPunct="1"/>
                      <a:r>
                        <a:rPr lang="pt-BR" sz="1400" kern="1200" dirty="0">
                          <a:solidFill>
                            <a:schemeClr val="dk1"/>
                          </a:solidFill>
                          <a:effectLst/>
                          <a:latin typeface="+mn-lt"/>
                          <a:ea typeface="+mn-ea"/>
                          <a:cs typeface="+mn-cs"/>
                        </a:rPr>
                        <a:t>Verifica se o máximo de 16 caracteres foi respeitado no cadastro da Latitude.</a:t>
                      </a:r>
                      <a:endParaRPr lang="pt-BR" sz="14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latinLnBrk="0" hangingPunct="1"/>
                      <a:r>
                        <a:rPr lang="pt-BR" sz="1600" kern="1200" dirty="0">
                          <a:solidFill>
                            <a:schemeClr val="dk1"/>
                          </a:solidFill>
                          <a:latin typeface="+mn-lt"/>
                          <a:ea typeface="+mn-ea"/>
                          <a:cs typeface="+mn-cs"/>
                        </a:rPr>
                        <a:t>Sucesso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23953642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a:spLocks noGrp="1"/>
          </p:cNvSpPr>
          <p:nvPr>
            <p:ph type="title"/>
          </p:nvPr>
        </p:nvSpPr>
        <p:spPr>
          <a:xfrm>
            <a:off x="1261872" y="571423"/>
            <a:ext cx="3819579" cy="750796"/>
          </a:xfrm>
        </p:spPr>
        <p:txBody>
          <a:bodyPr/>
          <a:lstStyle/>
          <a:p>
            <a:r>
              <a:rPr lang="pt-BR" dirty="0"/>
              <a:t>Caso de Teste</a:t>
            </a:r>
          </a:p>
        </p:txBody>
      </p:sp>
      <p:sp>
        <p:nvSpPr>
          <p:cNvPr id="5" name="Marcador de Posição de Conteúdo 2"/>
          <p:cNvSpPr>
            <a:spLocks noGrp="1"/>
          </p:cNvSpPr>
          <p:nvPr>
            <p:ph idx="1"/>
          </p:nvPr>
        </p:nvSpPr>
        <p:spPr>
          <a:xfrm>
            <a:off x="1261872" y="1449977"/>
            <a:ext cx="8595360" cy="4351337"/>
          </a:xfrm>
        </p:spPr>
        <p:txBody>
          <a:bodyPr/>
          <a:lstStyle/>
          <a:p>
            <a:r>
              <a:rPr lang="pt-BR" b="1" dirty="0"/>
              <a:t>Editar PCD : </a:t>
            </a:r>
            <a:r>
              <a:rPr lang="pt-BR" dirty="0"/>
              <a:t>Descrição (14)</a:t>
            </a:r>
          </a:p>
          <a:p>
            <a:pPr marL="0" indent="0">
              <a:buNone/>
            </a:pPr>
            <a:endParaRPr lang="pt-BR" dirty="0"/>
          </a:p>
          <a:p>
            <a:endParaRPr lang="pt-BR" b="1" dirty="0"/>
          </a:p>
          <a:p>
            <a:endParaRPr lang="pt-BR" b="1" dirty="0"/>
          </a:p>
        </p:txBody>
      </p:sp>
      <p:graphicFrame>
        <p:nvGraphicFramePr>
          <p:cNvPr id="6" name="Tabela 5"/>
          <p:cNvGraphicFramePr>
            <a:graphicFrameLocks noGrp="1"/>
          </p:cNvGraphicFramePr>
          <p:nvPr>
            <p:extLst/>
          </p:nvPr>
        </p:nvGraphicFramePr>
        <p:xfrm>
          <a:off x="1261872" y="1912247"/>
          <a:ext cx="8378517" cy="3942339"/>
        </p:xfrm>
        <a:graphic>
          <a:graphicData uri="http://schemas.openxmlformats.org/drawingml/2006/table">
            <a:tbl>
              <a:tblPr firstRow="1" bandRow="1">
                <a:tableStyleId>{5C22544A-7EE6-4342-B048-85BDC9FD1C3A}</a:tableStyleId>
              </a:tblPr>
              <a:tblGrid>
                <a:gridCol w="2792839">
                  <a:extLst>
                    <a:ext uri="{9D8B030D-6E8A-4147-A177-3AD203B41FA5}">
                      <a16:colId xmlns:a16="http://schemas.microsoft.com/office/drawing/2014/main" val="1651200494"/>
                    </a:ext>
                  </a:extLst>
                </a:gridCol>
                <a:gridCol w="2792839">
                  <a:extLst>
                    <a:ext uri="{9D8B030D-6E8A-4147-A177-3AD203B41FA5}">
                      <a16:colId xmlns:a16="http://schemas.microsoft.com/office/drawing/2014/main" val="2113526664"/>
                    </a:ext>
                  </a:extLst>
                </a:gridCol>
                <a:gridCol w="2792839">
                  <a:extLst>
                    <a:ext uri="{9D8B030D-6E8A-4147-A177-3AD203B41FA5}">
                      <a16:colId xmlns:a16="http://schemas.microsoft.com/office/drawing/2014/main" val="1496732803"/>
                    </a:ext>
                  </a:extLst>
                </a:gridCol>
              </a:tblGrid>
              <a:tr h="668305">
                <a:tc>
                  <a:txBody>
                    <a:bodyPr/>
                    <a:lstStyle/>
                    <a:p>
                      <a:pPr algn="ctr"/>
                      <a:r>
                        <a:rPr lang="pt-BR" sz="1500" dirty="0">
                          <a:solidFill>
                            <a:schemeClr val="bg1"/>
                          </a:solidFill>
                        </a:rPr>
                        <a:t>Casos de Teste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a:txBody>
                    <a:bodyPr/>
                    <a:lstStyle/>
                    <a:p>
                      <a:pPr algn="ctr"/>
                      <a:r>
                        <a:rPr lang="pt-BR" sz="1500" dirty="0">
                          <a:solidFill>
                            <a:schemeClr val="bg1"/>
                          </a:solidFill>
                        </a:rPr>
                        <a:t>Descrição do </a:t>
                      </a:r>
                    </a:p>
                    <a:p>
                      <a:pPr algn="ctr"/>
                      <a:r>
                        <a:rPr lang="pt-BR" sz="1500" dirty="0">
                          <a:solidFill>
                            <a:schemeClr val="bg1"/>
                          </a:solidFill>
                        </a:rPr>
                        <a:t>Caso de</a:t>
                      </a:r>
                      <a:r>
                        <a:rPr lang="pt-BR" sz="1500" baseline="0" dirty="0">
                          <a:solidFill>
                            <a:schemeClr val="bg1"/>
                          </a:solidFill>
                        </a:rPr>
                        <a:t> </a:t>
                      </a:r>
                      <a:r>
                        <a:rPr lang="pt-BR" sz="1500" dirty="0">
                          <a:solidFill>
                            <a:schemeClr val="bg1"/>
                          </a:solidFill>
                        </a:rPr>
                        <a:t>Teste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a:txBody>
                    <a:bodyPr/>
                    <a:lstStyle/>
                    <a:p>
                      <a:pPr algn="ctr"/>
                      <a:r>
                        <a:rPr lang="pt-BR" sz="1500" dirty="0">
                          <a:solidFill>
                            <a:schemeClr val="bg1"/>
                          </a:solidFill>
                        </a:rPr>
                        <a:t>Status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extLst>
                  <a:ext uri="{0D108BD9-81ED-4DB2-BD59-A6C34878D82A}">
                    <a16:rowId xmlns:a16="http://schemas.microsoft.com/office/drawing/2014/main" val="4223604693"/>
                  </a:ext>
                </a:extLst>
              </a:tr>
              <a:tr h="631177">
                <a:tc>
                  <a:txBody>
                    <a:bodyPr/>
                    <a:lstStyle/>
                    <a:p>
                      <a:pPr marL="0" algn="ctr" defTabSz="914400" rtl="0" eaLnBrk="1" latinLnBrk="0" hangingPunct="1"/>
                      <a:r>
                        <a:rPr lang="pt-BR" sz="1600" kern="1200" dirty="0">
                          <a:solidFill>
                            <a:schemeClr val="dk1"/>
                          </a:solidFill>
                          <a:latin typeface="+mn-lt"/>
                          <a:ea typeface="+mn-ea"/>
                          <a:cs typeface="+mn-cs"/>
                        </a:rPr>
                        <a:t>CT #36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hangingPunct="0"/>
                      <a:r>
                        <a:rPr lang="pt-BR" sz="1400" kern="1200" dirty="0">
                          <a:solidFill>
                            <a:schemeClr val="dk1"/>
                          </a:solidFill>
                          <a:effectLst/>
                          <a:latin typeface="+mn-lt"/>
                          <a:ea typeface="+mn-ea"/>
                          <a:cs typeface="+mn-cs"/>
                        </a:rPr>
                        <a:t>Caso o usuário selecione o botão, exibir modal com as seguintes informações:</a:t>
                      </a:r>
                    </a:p>
                    <a:p>
                      <a:pPr hangingPunct="0"/>
                      <a:r>
                        <a:rPr lang="pt-BR" sz="1400" kern="1200" dirty="0">
                          <a:solidFill>
                            <a:schemeClr val="dk1"/>
                          </a:solidFill>
                          <a:effectLst/>
                          <a:latin typeface="+mn-lt"/>
                          <a:ea typeface="+mn-ea"/>
                          <a:cs typeface="+mn-cs"/>
                        </a:rPr>
                        <a:t>-Cidade;</a:t>
                      </a:r>
                    </a:p>
                    <a:p>
                      <a:pPr hangingPunct="0"/>
                      <a:r>
                        <a:rPr lang="pt-BR" sz="1400" kern="1200" dirty="0">
                          <a:solidFill>
                            <a:schemeClr val="dk1"/>
                          </a:solidFill>
                          <a:effectLst/>
                          <a:latin typeface="+mn-lt"/>
                          <a:ea typeface="+mn-ea"/>
                          <a:cs typeface="+mn-cs"/>
                        </a:rPr>
                        <a:t>-Estado;</a:t>
                      </a:r>
                    </a:p>
                    <a:p>
                      <a:pPr hangingPunct="0"/>
                      <a:r>
                        <a:rPr lang="pt-BR" sz="1400" kern="1200" dirty="0">
                          <a:solidFill>
                            <a:schemeClr val="dk1"/>
                          </a:solidFill>
                          <a:effectLst/>
                          <a:latin typeface="+mn-lt"/>
                          <a:ea typeface="+mn-ea"/>
                          <a:cs typeface="+mn-cs"/>
                        </a:rPr>
                        <a:t>-Código de Identificação;</a:t>
                      </a:r>
                    </a:p>
                    <a:p>
                      <a:pPr hangingPunct="0"/>
                      <a:r>
                        <a:rPr lang="pt-BR" sz="1400" kern="1200" dirty="0">
                          <a:solidFill>
                            <a:schemeClr val="dk1"/>
                          </a:solidFill>
                          <a:effectLst/>
                          <a:latin typeface="+mn-lt"/>
                          <a:ea typeface="+mn-ea"/>
                          <a:cs typeface="+mn-cs"/>
                        </a:rPr>
                        <a:t>-Latitude;</a:t>
                      </a:r>
                    </a:p>
                    <a:p>
                      <a:pPr hangingPunct="0"/>
                      <a:r>
                        <a:rPr lang="pt-BR" sz="1400" kern="1200" dirty="0">
                          <a:solidFill>
                            <a:schemeClr val="dk1"/>
                          </a:solidFill>
                          <a:effectLst/>
                          <a:latin typeface="+mn-lt"/>
                          <a:ea typeface="+mn-ea"/>
                          <a:cs typeface="+mn-cs"/>
                        </a:rPr>
                        <a:t>-Longitude;</a:t>
                      </a:r>
                    </a:p>
                    <a:p>
                      <a:r>
                        <a:rPr lang="pt-BR" sz="1400" kern="1200" dirty="0">
                          <a:solidFill>
                            <a:schemeClr val="dk1"/>
                          </a:solidFill>
                          <a:effectLst/>
                          <a:latin typeface="+mn-lt"/>
                          <a:ea typeface="+mn-ea"/>
                          <a:cs typeface="+mn-cs"/>
                        </a:rPr>
                        <a:t>-Descrição.</a:t>
                      </a:r>
                      <a:endParaRPr lang="pt-BR" sz="14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latinLnBrk="0" hangingPunct="1"/>
                      <a:r>
                        <a:rPr lang="pt-BR" sz="1600" kern="1200" dirty="0">
                          <a:solidFill>
                            <a:schemeClr val="dk1"/>
                          </a:solidFill>
                          <a:latin typeface="+mn-lt"/>
                          <a:ea typeface="+mn-ea"/>
                          <a:cs typeface="+mn-cs"/>
                        </a:rPr>
                        <a:t>Sucesso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476639649"/>
                  </a:ext>
                </a:extLst>
              </a:tr>
              <a:tr h="631177">
                <a:tc>
                  <a:txBody>
                    <a:bodyPr/>
                    <a:lstStyle/>
                    <a:p>
                      <a:pPr marL="0" algn="ctr" defTabSz="914400" rtl="0" eaLnBrk="1" latinLnBrk="0" hangingPunct="1"/>
                      <a:r>
                        <a:rPr lang="pt-BR" sz="1600" kern="1200" dirty="0">
                          <a:solidFill>
                            <a:schemeClr val="dk1"/>
                          </a:solidFill>
                          <a:latin typeface="+mn-lt"/>
                          <a:ea typeface="+mn-ea"/>
                          <a:cs typeface="+mn-cs"/>
                        </a:rPr>
                        <a:t>CT #37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sz="1400" kern="1200" dirty="0">
                          <a:solidFill>
                            <a:schemeClr val="dk1"/>
                          </a:solidFill>
                          <a:effectLst/>
                          <a:latin typeface="+mn-lt"/>
                          <a:ea typeface="+mn-ea"/>
                          <a:cs typeface="+mn-cs"/>
                        </a:rPr>
                        <a:t>Verifica se o botão “Salvar” foi selecionado pelo usuário.</a:t>
                      </a:r>
                      <a:endParaRPr lang="pt-BR" sz="14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latinLnBrk="0" hangingPunct="1"/>
                      <a:r>
                        <a:rPr lang="pt-BR" sz="1600" kern="1200" dirty="0">
                          <a:solidFill>
                            <a:schemeClr val="dk1"/>
                          </a:solidFill>
                          <a:latin typeface="+mn-lt"/>
                          <a:ea typeface="+mn-ea"/>
                          <a:cs typeface="+mn-cs"/>
                        </a:rPr>
                        <a:t>Sucesso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631177">
                <a:tc>
                  <a:txBody>
                    <a:bodyPr/>
                    <a:lstStyle/>
                    <a:p>
                      <a:pPr marL="0" algn="ctr" defTabSz="914400" rtl="0" eaLnBrk="1" latinLnBrk="0" hangingPunct="1"/>
                      <a:r>
                        <a:rPr lang="pt-BR" sz="1600" kern="1200" dirty="0">
                          <a:solidFill>
                            <a:schemeClr val="dk1"/>
                          </a:solidFill>
                          <a:latin typeface="+mn-lt"/>
                          <a:ea typeface="+mn-ea"/>
                          <a:cs typeface="+mn-cs"/>
                        </a:rPr>
                        <a:t>CT #39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sz="1400" kern="1200" dirty="0">
                          <a:solidFill>
                            <a:schemeClr val="dk1"/>
                          </a:solidFill>
                          <a:effectLst/>
                          <a:latin typeface="+mn-lt"/>
                          <a:ea typeface="+mn-ea"/>
                          <a:cs typeface="+mn-cs"/>
                        </a:rPr>
                        <a:t>Verifica se o botão “Cancelar” foi selecionado pelo usuário.</a:t>
                      </a:r>
                      <a:endParaRPr lang="pt-BR" sz="14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latinLnBrk="0" hangingPunct="1"/>
                      <a:r>
                        <a:rPr lang="pt-BR" sz="1600" kern="1200" dirty="0">
                          <a:solidFill>
                            <a:schemeClr val="dk1"/>
                          </a:solidFill>
                          <a:latin typeface="+mn-lt"/>
                          <a:ea typeface="+mn-ea"/>
                          <a:cs typeface="+mn-cs"/>
                        </a:rPr>
                        <a:t>Sucesso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64160096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a:spLocks noGrp="1"/>
          </p:cNvSpPr>
          <p:nvPr>
            <p:ph type="title"/>
          </p:nvPr>
        </p:nvSpPr>
        <p:spPr>
          <a:xfrm>
            <a:off x="1261872" y="571423"/>
            <a:ext cx="3819579" cy="750796"/>
          </a:xfrm>
        </p:spPr>
        <p:txBody>
          <a:bodyPr/>
          <a:lstStyle/>
          <a:p>
            <a:r>
              <a:rPr lang="pt-BR" dirty="0"/>
              <a:t>Caso de Teste</a:t>
            </a:r>
          </a:p>
        </p:txBody>
      </p:sp>
      <p:sp>
        <p:nvSpPr>
          <p:cNvPr id="5" name="Marcador de Posição de Conteúdo 2"/>
          <p:cNvSpPr>
            <a:spLocks noGrp="1"/>
          </p:cNvSpPr>
          <p:nvPr>
            <p:ph idx="1"/>
          </p:nvPr>
        </p:nvSpPr>
        <p:spPr>
          <a:xfrm>
            <a:off x="1261872" y="1449977"/>
            <a:ext cx="8595360" cy="4351337"/>
          </a:xfrm>
        </p:spPr>
        <p:txBody>
          <a:bodyPr/>
          <a:lstStyle/>
          <a:p>
            <a:r>
              <a:rPr lang="pt-BR" b="1" dirty="0"/>
              <a:t>Excluir PCD : </a:t>
            </a:r>
            <a:r>
              <a:rPr lang="pt-BR" dirty="0"/>
              <a:t>Descrição (15)</a:t>
            </a:r>
          </a:p>
          <a:p>
            <a:pPr marL="0" indent="0">
              <a:buNone/>
            </a:pPr>
            <a:endParaRPr lang="pt-BR" dirty="0"/>
          </a:p>
          <a:p>
            <a:endParaRPr lang="pt-BR" b="1" dirty="0"/>
          </a:p>
          <a:p>
            <a:endParaRPr lang="pt-BR" b="1" dirty="0"/>
          </a:p>
        </p:txBody>
      </p:sp>
      <p:graphicFrame>
        <p:nvGraphicFramePr>
          <p:cNvPr id="6" name="Tabela 5"/>
          <p:cNvGraphicFramePr>
            <a:graphicFrameLocks noGrp="1"/>
          </p:cNvGraphicFramePr>
          <p:nvPr>
            <p:extLst/>
          </p:nvPr>
        </p:nvGraphicFramePr>
        <p:xfrm>
          <a:off x="1261872" y="2182704"/>
          <a:ext cx="8378517" cy="2771425"/>
        </p:xfrm>
        <a:graphic>
          <a:graphicData uri="http://schemas.openxmlformats.org/drawingml/2006/table">
            <a:tbl>
              <a:tblPr firstRow="1" bandRow="1">
                <a:tableStyleId>{5C22544A-7EE6-4342-B048-85BDC9FD1C3A}</a:tableStyleId>
              </a:tblPr>
              <a:tblGrid>
                <a:gridCol w="2792839">
                  <a:extLst>
                    <a:ext uri="{9D8B030D-6E8A-4147-A177-3AD203B41FA5}">
                      <a16:colId xmlns:a16="http://schemas.microsoft.com/office/drawing/2014/main" val="1651200494"/>
                    </a:ext>
                  </a:extLst>
                </a:gridCol>
                <a:gridCol w="2792839">
                  <a:extLst>
                    <a:ext uri="{9D8B030D-6E8A-4147-A177-3AD203B41FA5}">
                      <a16:colId xmlns:a16="http://schemas.microsoft.com/office/drawing/2014/main" val="2113526664"/>
                    </a:ext>
                  </a:extLst>
                </a:gridCol>
                <a:gridCol w="2792839">
                  <a:extLst>
                    <a:ext uri="{9D8B030D-6E8A-4147-A177-3AD203B41FA5}">
                      <a16:colId xmlns:a16="http://schemas.microsoft.com/office/drawing/2014/main" val="1496732803"/>
                    </a:ext>
                  </a:extLst>
                </a:gridCol>
              </a:tblGrid>
              <a:tr h="668305">
                <a:tc>
                  <a:txBody>
                    <a:bodyPr/>
                    <a:lstStyle/>
                    <a:p>
                      <a:pPr algn="ctr"/>
                      <a:r>
                        <a:rPr lang="pt-BR" sz="1500" dirty="0">
                          <a:solidFill>
                            <a:schemeClr val="bg1"/>
                          </a:solidFill>
                        </a:rPr>
                        <a:t>Casos de Teste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a:txBody>
                    <a:bodyPr/>
                    <a:lstStyle/>
                    <a:p>
                      <a:pPr algn="ctr"/>
                      <a:r>
                        <a:rPr lang="pt-BR" sz="1500" dirty="0">
                          <a:solidFill>
                            <a:schemeClr val="bg1"/>
                          </a:solidFill>
                        </a:rPr>
                        <a:t>Descrição do </a:t>
                      </a:r>
                    </a:p>
                    <a:p>
                      <a:pPr algn="ctr"/>
                      <a:r>
                        <a:rPr lang="pt-BR" sz="1500" dirty="0">
                          <a:solidFill>
                            <a:schemeClr val="bg1"/>
                          </a:solidFill>
                        </a:rPr>
                        <a:t>Caso de</a:t>
                      </a:r>
                      <a:r>
                        <a:rPr lang="pt-BR" sz="1500" baseline="0" dirty="0">
                          <a:solidFill>
                            <a:schemeClr val="bg1"/>
                          </a:solidFill>
                        </a:rPr>
                        <a:t> </a:t>
                      </a:r>
                      <a:r>
                        <a:rPr lang="pt-BR" sz="1500" dirty="0">
                          <a:solidFill>
                            <a:schemeClr val="bg1"/>
                          </a:solidFill>
                        </a:rPr>
                        <a:t>Teste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a:txBody>
                    <a:bodyPr/>
                    <a:lstStyle/>
                    <a:p>
                      <a:pPr algn="ctr"/>
                      <a:r>
                        <a:rPr lang="pt-BR" sz="1500" dirty="0">
                          <a:solidFill>
                            <a:schemeClr val="bg1"/>
                          </a:solidFill>
                        </a:rPr>
                        <a:t>Status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extLst>
                  <a:ext uri="{0D108BD9-81ED-4DB2-BD59-A6C34878D82A}">
                    <a16:rowId xmlns:a16="http://schemas.microsoft.com/office/drawing/2014/main" val="4223604693"/>
                  </a:ext>
                </a:extLst>
              </a:tr>
              <a:tr h="631177">
                <a:tc>
                  <a:txBody>
                    <a:bodyPr/>
                    <a:lstStyle/>
                    <a:p>
                      <a:pPr marL="0" algn="ctr" defTabSz="914400" rtl="0" eaLnBrk="1" latinLnBrk="0" hangingPunct="1"/>
                      <a:r>
                        <a:rPr lang="pt-BR" sz="1600" kern="1200" dirty="0">
                          <a:solidFill>
                            <a:schemeClr val="dk1"/>
                          </a:solidFill>
                          <a:latin typeface="+mn-lt"/>
                          <a:ea typeface="+mn-ea"/>
                          <a:cs typeface="+mn-cs"/>
                        </a:rPr>
                        <a:t>CT #42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4400" rtl="0" eaLnBrk="1" latinLnBrk="0" hangingPunct="1"/>
                      <a:r>
                        <a:rPr lang="pt-BR" sz="1400" kern="1200" dirty="0">
                          <a:solidFill>
                            <a:schemeClr val="dk1"/>
                          </a:solidFill>
                          <a:effectLst/>
                          <a:latin typeface="+mn-lt"/>
                          <a:ea typeface="+mn-ea"/>
                          <a:cs typeface="+mn-cs"/>
                        </a:rPr>
                        <a:t>Caso o usuário selecionar o botão Excluir, exibir mensagem “Você realmente deseja excluir a PCD selecionada?”.</a:t>
                      </a:r>
                      <a:endParaRPr lang="pt-BR" sz="14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latinLnBrk="0" hangingPunct="1"/>
                      <a:r>
                        <a:rPr lang="pt-BR" sz="1600" kern="1200" dirty="0">
                          <a:solidFill>
                            <a:schemeClr val="dk1"/>
                          </a:solidFill>
                          <a:latin typeface="+mn-lt"/>
                          <a:ea typeface="+mn-ea"/>
                          <a:cs typeface="+mn-cs"/>
                        </a:rPr>
                        <a:t>Sucesso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476639649"/>
                  </a:ext>
                </a:extLst>
              </a:tr>
              <a:tr h="631177">
                <a:tc>
                  <a:txBody>
                    <a:bodyPr/>
                    <a:lstStyle/>
                    <a:p>
                      <a:pPr marL="0" algn="ctr" defTabSz="914400" rtl="0" eaLnBrk="1" latinLnBrk="0" hangingPunct="1"/>
                      <a:r>
                        <a:rPr lang="pt-BR" sz="1600" kern="1200" dirty="0">
                          <a:solidFill>
                            <a:schemeClr val="dk1"/>
                          </a:solidFill>
                          <a:latin typeface="+mn-lt"/>
                          <a:ea typeface="+mn-ea"/>
                          <a:cs typeface="+mn-cs"/>
                        </a:rPr>
                        <a:t>CT #43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4400" rtl="0" eaLnBrk="1" latinLnBrk="0" hangingPunct="1"/>
                      <a:r>
                        <a:rPr lang="pt-BR" sz="1400" kern="1200" dirty="0">
                          <a:solidFill>
                            <a:schemeClr val="dk1"/>
                          </a:solidFill>
                          <a:effectLst/>
                          <a:latin typeface="+mn-lt"/>
                          <a:ea typeface="+mn-ea"/>
                          <a:cs typeface="+mn-cs"/>
                        </a:rPr>
                        <a:t>Caso o usuário selecionar o botão Sim, exibir mensagem “Esta PCD possui medições e sensores vinculados a ela, não é possível excluí-la!”. </a:t>
                      </a:r>
                      <a:endParaRPr lang="pt-BR" sz="14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600" kern="1200" dirty="0">
                          <a:solidFill>
                            <a:schemeClr val="dk1"/>
                          </a:solidFill>
                          <a:latin typeface="+mn-lt"/>
                          <a:ea typeface="+mn-ea"/>
                          <a:cs typeface="+mn-cs"/>
                        </a:rPr>
                        <a:t>Sucesso</a:t>
                      </a:r>
                    </a:p>
                    <a:p>
                      <a:pPr marL="0" algn="ctr" defTabSz="914400" rtl="0" eaLnBrk="1" latinLnBrk="0" hangingPunct="1"/>
                      <a:endParaRPr lang="pt-BR" sz="16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30642029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Planejamento de Atividades</a:t>
            </a:r>
          </a:p>
        </p:txBody>
      </p:sp>
      <p:graphicFrame>
        <p:nvGraphicFramePr>
          <p:cNvPr id="4" name="Marcador de Posição de Conteúdo 3"/>
          <p:cNvGraphicFramePr>
            <a:graphicFrameLocks noGrp="1"/>
          </p:cNvGraphicFramePr>
          <p:nvPr>
            <p:ph idx="1"/>
            <p:extLst>
              <p:ext uri="{D42A27DB-BD31-4B8C-83A1-F6EECF244321}">
                <p14:modId xmlns:p14="http://schemas.microsoft.com/office/powerpoint/2010/main" val="761049082"/>
              </p:ext>
            </p:extLst>
          </p:nvPr>
        </p:nvGraphicFramePr>
        <p:xfrm>
          <a:off x="1262063" y="1828800"/>
          <a:ext cx="8617660" cy="4785360"/>
        </p:xfrm>
        <a:graphic>
          <a:graphicData uri="http://schemas.openxmlformats.org/drawingml/2006/table">
            <a:tbl>
              <a:tblPr firstRow="1" bandRow="1">
                <a:tableStyleId>{5C22544A-7EE6-4342-B048-85BDC9FD1C3A}</a:tableStyleId>
              </a:tblPr>
              <a:tblGrid>
                <a:gridCol w="976640">
                  <a:extLst>
                    <a:ext uri="{9D8B030D-6E8A-4147-A177-3AD203B41FA5}">
                      <a16:colId xmlns:a16="http://schemas.microsoft.com/office/drawing/2014/main" val="1891765398"/>
                    </a:ext>
                  </a:extLst>
                </a:gridCol>
                <a:gridCol w="1534511">
                  <a:extLst>
                    <a:ext uri="{9D8B030D-6E8A-4147-A177-3AD203B41FA5}">
                      <a16:colId xmlns:a16="http://schemas.microsoft.com/office/drawing/2014/main" val="3284854588"/>
                    </a:ext>
                  </a:extLst>
                </a:gridCol>
                <a:gridCol w="1723696">
                  <a:extLst>
                    <a:ext uri="{9D8B030D-6E8A-4147-A177-3AD203B41FA5}">
                      <a16:colId xmlns:a16="http://schemas.microsoft.com/office/drawing/2014/main" val="3789069938"/>
                    </a:ext>
                  </a:extLst>
                </a:gridCol>
                <a:gridCol w="2427890">
                  <a:extLst>
                    <a:ext uri="{9D8B030D-6E8A-4147-A177-3AD203B41FA5}">
                      <a16:colId xmlns:a16="http://schemas.microsoft.com/office/drawing/2014/main" val="4068056366"/>
                    </a:ext>
                  </a:extLst>
                </a:gridCol>
                <a:gridCol w="1954923">
                  <a:extLst>
                    <a:ext uri="{9D8B030D-6E8A-4147-A177-3AD203B41FA5}">
                      <a16:colId xmlns:a16="http://schemas.microsoft.com/office/drawing/2014/main" val="3063119970"/>
                    </a:ext>
                  </a:extLst>
                </a:gridCol>
              </a:tblGrid>
              <a:tr h="370840">
                <a:tc gridSpan="5">
                  <a:txBody>
                    <a:bodyPr/>
                    <a:lstStyle/>
                    <a:p>
                      <a:pPr algn="ctr"/>
                      <a:r>
                        <a:rPr lang="pt-BR" sz="1800" b="1" dirty="0"/>
                        <a:t>Planejamento das Iterações para o Desenvolvimento dos Casos de Uso</a:t>
                      </a:r>
                    </a:p>
                    <a:p>
                      <a:pPr algn="ctr"/>
                      <a:r>
                        <a:rPr lang="pt-BR" sz="1800" b="1" dirty="0"/>
                        <a:t>Módulo de Cadastros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hMerge="1">
                  <a:txBody>
                    <a:bodyPr/>
                    <a:lstStyle/>
                    <a:p>
                      <a:endParaRPr lang="pt-BR"/>
                    </a:p>
                  </a:txBody>
                  <a:tcPr/>
                </a:tc>
                <a:tc hMerge="1">
                  <a:txBody>
                    <a:bodyPr/>
                    <a:lstStyle/>
                    <a:p>
                      <a:endParaRPr lang="pt-BR"/>
                    </a:p>
                  </a:txBody>
                  <a:tcPr/>
                </a:tc>
                <a:tc hMerge="1">
                  <a:txBody>
                    <a:bodyPr/>
                    <a:lstStyle/>
                    <a:p>
                      <a:endParaRPr lang="pt-BR" dirty="0"/>
                    </a:p>
                  </a:txBody>
                  <a:tcPr/>
                </a:tc>
                <a:tc hMerge="1">
                  <a:txBody>
                    <a:bodyPr/>
                    <a:lstStyle/>
                    <a:p>
                      <a:pPr algn="ctr"/>
                      <a:endParaRPr lang="pt-BR" sz="18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extLst>
                  <a:ext uri="{0D108BD9-81ED-4DB2-BD59-A6C34878D82A}">
                    <a16:rowId xmlns:a16="http://schemas.microsoft.com/office/drawing/2014/main" val="2895991547"/>
                  </a:ext>
                </a:extLst>
              </a:tr>
              <a:tr h="365760">
                <a:tc>
                  <a:txBody>
                    <a:bodyPr/>
                    <a:lstStyle/>
                    <a:p>
                      <a:pPr algn="ctr"/>
                      <a:r>
                        <a:rPr lang="pt-BR" sz="1600" dirty="0"/>
                        <a:t>Iteração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tc>
                  <a:txBody>
                    <a:bodyPr/>
                    <a:lstStyle/>
                    <a:p>
                      <a:pPr algn="ctr"/>
                      <a:r>
                        <a:rPr lang="pt-BR" sz="1600" dirty="0"/>
                        <a:t>Data Prevista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tc>
                  <a:txBody>
                    <a:bodyPr/>
                    <a:lstStyle/>
                    <a:p>
                      <a:pPr algn="ctr"/>
                      <a:r>
                        <a:rPr lang="pt-BR" sz="1600" dirty="0"/>
                        <a:t>Casos de Uso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sz="1600" dirty="0"/>
                        <a:t>Equipe Responsável </a:t>
                      </a:r>
                    </a:p>
                    <a:p>
                      <a:pPr algn="ctr"/>
                      <a:endParaRPr lang="pt-BR"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tc>
                  <a:txBody>
                    <a:bodyPr/>
                    <a:lstStyle/>
                    <a:p>
                      <a:pPr algn="ctr"/>
                      <a:r>
                        <a:rPr lang="pt-BR" sz="1600" dirty="0"/>
                        <a:t>Situação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extLst>
                  <a:ext uri="{0D108BD9-81ED-4DB2-BD59-A6C34878D82A}">
                    <a16:rowId xmlns:a16="http://schemas.microsoft.com/office/drawing/2014/main" val="1170792116"/>
                  </a:ext>
                </a:extLst>
              </a:tr>
              <a:tr h="370840">
                <a:tc>
                  <a:txBody>
                    <a:bodyPr/>
                    <a:lstStyle/>
                    <a:p>
                      <a:r>
                        <a:rPr lang="pt-BR" dirty="0"/>
                        <a:t>#04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dirty="0"/>
                        <a:t>28/10/2016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dirty="0"/>
                        <a:t>Desativar cadastro.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a:t>Giovanna (Analista), Anderson (Desenvolvedor) e Amanda (DBA)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i="0" dirty="0" err="1"/>
                        <a:t>Backlog</a:t>
                      </a:r>
                      <a:endParaRPr lang="pt-BR" i="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90471864"/>
                  </a:ext>
                </a:extLst>
              </a:tr>
              <a:tr h="370840">
                <a:tc>
                  <a:txBody>
                    <a:bodyPr/>
                    <a:lstStyle/>
                    <a:p>
                      <a:r>
                        <a:rPr lang="pt-BR" dirty="0"/>
                        <a:t>#04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dirty="0"/>
                        <a:t>28/10/2016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a:t>Meu perfil.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a:t>Giovanna (Analista), Anderson (Desenvolvedor) e Amanda (DBA)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i="0" dirty="0" err="1"/>
                        <a:t>Backlog</a:t>
                      </a:r>
                      <a:endParaRPr lang="pt-BR" i="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934513437"/>
                  </a:ext>
                </a:extLst>
              </a:tr>
              <a:tr h="370840">
                <a:tc>
                  <a:txBody>
                    <a:bodyPr/>
                    <a:lstStyle/>
                    <a:p>
                      <a:r>
                        <a:rPr lang="pt-BR" dirty="0"/>
                        <a:t>#05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dirty="0"/>
                        <a:t>11/11/2016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a:t>Exibir informações sobre o projeto.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a:t>Giovanna (Analista), Anderson (Desenvolvedor) e Amanda (DBA)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i="0" dirty="0" err="1"/>
                        <a:t>Backlog</a:t>
                      </a:r>
                      <a:endParaRPr lang="pt-BR" i="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88531908"/>
                  </a:ext>
                </a:extLst>
              </a:tr>
            </a:tbl>
          </a:graphicData>
        </a:graphic>
      </p:graphicFrame>
      <p:pic>
        <p:nvPicPr>
          <p:cNvPr id="5" name="Imagem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spTree>
    <p:extLst>
      <p:ext uri="{BB962C8B-B14F-4D97-AF65-F5344CB8AC3E}">
        <p14:creationId xmlns:p14="http://schemas.microsoft.com/office/powerpoint/2010/main" val="261701487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a:spLocks noGrp="1"/>
          </p:cNvSpPr>
          <p:nvPr>
            <p:ph type="title"/>
          </p:nvPr>
        </p:nvSpPr>
        <p:spPr>
          <a:xfrm>
            <a:off x="1261872" y="571423"/>
            <a:ext cx="3819579" cy="750796"/>
          </a:xfrm>
        </p:spPr>
        <p:txBody>
          <a:bodyPr/>
          <a:lstStyle/>
          <a:p>
            <a:r>
              <a:rPr lang="pt-BR" dirty="0"/>
              <a:t>Caso de Teste</a:t>
            </a:r>
          </a:p>
        </p:txBody>
      </p:sp>
      <p:sp>
        <p:nvSpPr>
          <p:cNvPr id="5" name="Marcador de Posição de Conteúdo 2"/>
          <p:cNvSpPr>
            <a:spLocks noGrp="1"/>
          </p:cNvSpPr>
          <p:nvPr>
            <p:ph idx="1"/>
          </p:nvPr>
        </p:nvSpPr>
        <p:spPr>
          <a:xfrm>
            <a:off x="1261872" y="1449977"/>
            <a:ext cx="8595360" cy="4351337"/>
          </a:xfrm>
        </p:spPr>
        <p:txBody>
          <a:bodyPr/>
          <a:lstStyle/>
          <a:p>
            <a:r>
              <a:rPr lang="pt-BR" b="1" dirty="0"/>
              <a:t>Listagem de Sensores : </a:t>
            </a:r>
            <a:r>
              <a:rPr lang="pt-BR" dirty="0"/>
              <a:t>Descrição (16)</a:t>
            </a:r>
          </a:p>
          <a:p>
            <a:pPr marL="0" indent="0">
              <a:buNone/>
            </a:pPr>
            <a:endParaRPr lang="pt-BR" dirty="0"/>
          </a:p>
          <a:p>
            <a:endParaRPr lang="pt-BR" b="1" dirty="0"/>
          </a:p>
          <a:p>
            <a:endParaRPr lang="pt-BR" b="1" dirty="0"/>
          </a:p>
        </p:txBody>
      </p:sp>
      <p:graphicFrame>
        <p:nvGraphicFramePr>
          <p:cNvPr id="6" name="Tabela 5"/>
          <p:cNvGraphicFramePr>
            <a:graphicFrameLocks noGrp="1"/>
          </p:cNvGraphicFramePr>
          <p:nvPr>
            <p:extLst/>
          </p:nvPr>
        </p:nvGraphicFramePr>
        <p:xfrm>
          <a:off x="1261872" y="2182704"/>
          <a:ext cx="8378517" cy="2466625"/>
        </p:xfrm>
        <a:graphic>
          <a:graphicData uri="http://schemas.openxmlformats.org/drawingml/2006/table">
            <a:tbl>
              <a:tblPr firstRow="1" bandRow="1">
                <a:tableStyleId>{5C22544A-7EE6-4342-B048-85BDC9FD1C3A}</a:tableStyleId>
              </a:tblPr>
              <a:tblGrid>
                <a:gridCol w="2792839">
                  <a:extLst>
                    <a:ext uri="{9D8B030D-6E8A-4147-A177-3AD203B41FA5}">
                      <a16:colId xmlns:a16="http://schemas.microsoft.com/office/drawing/2014/main" val="1651200494"/>
                    </a:ext>
                  </a:extLst>
                </a:gridCol>
                <a:gridCol w="2792839">
                  <a:extLst>
                    <a:ext uri="{9D8B030D-6E8A-4147-A177-3AD203B41FA5}">
                      <a16:colId xmlns:a16="http://schemas.microsoft.com/office/drawing/2014/main" val="2113526664"/>
                    </a:ext>
                  </a:extLst>
                </a:gridCol>
                <a:gridCol w="2792839">
                  <a:extLst>
                    <a:ext uri="{9D8B030D-6E8A-4147-A177-3AD203B41FA5}">
                      <a16:colId xmlns:a16="http://schemas.microsoft.com/office/drawing/2014/main" val="1496732803"/>
                    </a:ext>
                  </a:extLst>
                </a:gridCol>
              </a:tblGrid>
              <a:tr h="668305">
                <a:tc>
                  <a:txBody>
                    <a:bodyPr/>
                    <a:lstStyle/>
                    <a:p>
                      <a:pPr algn="ctr"/>
                      <a:r>
                        <a:rPr lang="pt-BR" sz="1500" dirty="0">
                          <a:solidFill>
                            <a:schemeClr val="bg1"/>
                          </a:solidFill>
                        </a:rPr>
                        <a:t>Casos de Teste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a:txBody>
                    <a:bodyPr/>
                    <a:lstStyle/>
                    <a:p>
                      <a:pPr algn="ctr"/>
                      <a:r>
                        <a:rPr lang="pt-BR" sz="1500" dirty="0">
                          <a:solidFill>
                            <a:schemeClr val="bg1"/>
                          </a:solidFill>
                        </a:rPr>
                        <a:t>Descrição do </a:t>
                      </a:r>
                    </a:p>
                    <a:p>
                      <a:pPr algn="ctr"/>
                      <a:r>
                        <a:rPr lang="pt-BR" sz="1500" dirty="0">
                          <a:solidFill>
                            <a:schemeClr val="bg1"/>
                          </a:solidFill>
                        </a:rPr>
                        <a:t>Caso de</a:t>
                      </a:r>
                      <a:r>
                        <a:rPr lang="pt-BR" sz="1500" baseline="0" dirty="0">
                          <a:solidFill>
                            <a:schemeClr val="bg1"/>
                          </a:solidFill>
                        </a:rPr>
                        <a:t> </a:t>
                      </a:r>
                      <a:r>
                        <a:rPr lang="pt-BR" sz="1500" dirty="0">
                          <a:solidFill>
                            <a:schemeClr val="bg1"/>
                          </a:solidFill>
                        </a:rPr>
                        <a:t>Teste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a:txBody>
                    <a:bodyPr/>
                    <a:lstStyle/>
                    <a:p>
                      <a:pPr algn="ctr"/>
                      <a:r>
                        <a:rPr lang="pt-BR" sz="1500" dirty="0">
                          <a:solidFill>
                            <a:schemeClr val="bg1"/>
                          </a:solidFill>
                        </a:rPr>
                        <a:t>Status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extLst>
                  <a:ext uri="{0D108BD9-81ED-4DB2-BD59-A6C34878D82A}">
                    <a16:rowId xmlns:a16="http://schemas.microsoft.com/office/drawing/2014/main" val="4223604693"/>
                  </a:ext>
                </a:extLst>
              </a:tr>
              <a:tr h="631177">
                <a:tc>
                  <a:txBody>
                    <a:bodyPr/>
                    <a:lstStyle/>
                    <a:p>
                      <a:pPr marL="0" algn="ctr" defTabSz="914400" rtl="0" eaLnBrk="1" latinLnBrk="0" hangingPunct="1"/>
                      <a:r>
                        <a:rPr lang="pt-BR" sz="1600" kern="1200" dirty="0">
                          <a:solidFill>
                            <a:schemeClr val="dk1"/>
                          </a:solidFill>
                          <a:latin typeface="+mn-lt"/>
                          <a:ea typeface="+mn-ea"/>
                          <a:cs typeface="+mn-cs"/>
                        </a:rPr>
                        <a:t>CT #74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hangingPunct="0"/>
                      <a:r>
                        <a:rPr lang="pt-BR" sz="1400" kern="1200" dirty="0">
                          <a:solidFill>
                            <a:schemeClr val="dk1"/>
                          </a:solidFill>
                          <a:effectLst/>
                          <a:latin typeface="+mn-lt"/>
                          <a:ea typeface="+mn-ea"/>
                          <a:cs typeface="+mn-cs"/>
                        </a:rPr>
                        <a:t>Caso o usuário selecione, exibe os botões Novo Sensor, Editar e Excluir, e o campo de busca, juntamente com as seguintes informações:</a:t>
                      </a:r>
                      <a:br>
                        <a:rPr lang="pt-BR" sz="1400" kern="1200" dirty="0">
                          <a:solidFill>
                            <a:schemeClr val="dk1"/>
                          </a:solidFill>
                          <a:effectLst/>
                          <a:latin typeface="+mn-lt"/>
                          <a:ea typeface="+mn-ea"/>
                          <a:cs typeface="+mn-cs"/>
                        </a:rPr>
                      </a:br>
                      <a:r>
                        <a:rPr lang="pt-BR" sz="1400" kern="1200" dirty="0">
                          <a:solidFill>
                            <a:schemeClr val="dk1"/>
                          </a:solidFill>
                          <a:effectLst/>
                          <a:latin typeface="+mn-lt"/>
                          <a:ea typeface="+mn-ea"/>
                          <a:cs typeface="+mn-cs"/>
                        </a:rPr>
                        <a:t>-ID do Sensor;</a:t>
                      </a:r>
                    </a:p>
                    <a:p>
                      <a:pPr hangingPunct="0"/>
                      <a:r>
                        <a:rPr lang="pt-BR" sz="1400" kern="1200" dirty="0">
                          <a:solidFill>
                            <a:schemeClr val="dk1"/>
                          </a:solidFill>
                          <a:effectLst/>
                          <a:latin typeface="+mn-lt"/>
                          <a:ea typeface="+mn-ea"/>
                          <a:cs typeface="+mn-cs"/>
                        </a:rPr>
                        <a:t>-ID da PCD;</a:t>
                      </a:r>
                    </a:p>
                    <a:p>
                      <a:r>
                        <a:rPr lang="pt-BR" sz="1400" kern="1200" dirty="0">
                          <a:solidFill>
                            <a:schemeClr val="dk1"/>
                          </a:solidFill>
                          <a:effectLst/>
                          <a:latin typeface="+mn-lt"/>
                          <a:ea typeface="+mn-ea"/>
                          <a:cs typeface="+mn-cs"/>
                        </a:rPr>
                        <a:t>-ID Tipo.</a:t>
                      </a:r>
                      <a:endParaRPr lang="pt-BR" sz="14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latinLnBrk="0" hangingPunct="1"/>
                      <a:r>
                        <a:rPr lang="pt-BR" sz="1600" kern="1200" dirty="0">
                          <a:solidFill>
                            <a:schemeClr val="dk1"/>
                          </a:solidFill>
                          <a:latin typeface="+mn-lt"/>
                          <a:ea typeface="+mn-ea"/>
                          <a:cs typeface="+mn-cs"/>
                        </a:rPr>
                        <a:t>Sucesso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476639649"/>
                  </a:ext>
                </a:extLst>
              </a:tr>
            </a:tbl>
          </a:graphicData>
        </a:graphic>
      </p:graphicFrame>
    </p:spTree>
    <p:extLst>
      <p:ext uri="{BB962C8B-B14F-4D97-AF65-F5344CB8AC3E}">
        <p14:creationId xmlns:p14="http://schemas.microsoft.com/office/powerpoint/2010/main" val="204057533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a:spLocks noGrp="1"/>
          </p:cNvSpPr>
          <p:nvPr>
            <p:ph type="title"/>
          </p:nvPr>
        </p:nvSpPr>
        <p:spPr>
          <a:xfrm>
            <a:off x="1261872" y="571423"/>
            <a:ext cx="3819579" cy="750796"/>
          </a:xfrm>
        </p:spPr>
        <p:txBody>
          <a:bodyPr/>
          <a:lstStyle/>
          <a:p>
            <a:r>
              <a:rPr lang="pt-BR" dirty="0"/>
              <a:t>Caso de Teste</a:t>
            </a:r>
          </a:p>
        </p:txBody>
      </p:sp>
      <p:sp>
        <p:nvSpPr>
          <p:cNvPr id="3" name="Marcador de Posição de Conteúdo 2"/>
          <p:cNvSpPr>
            <a:spLocks noGrp="1"/>
          </p:cNvSpPr>
          <p:nvPr>
            <p:ph idx="1"/>
          </p:nvPr>
        </p:nvSpPr>
        <p:spPr>
          <a:xfrm>
            <a:off x="1261872" y="1449977"/>
            <a:ext cx="8595360" cy="4351337"/>
          </a:xfrm>
        </p:spPr>
        <p:txBody>
          <a:bodyPr/>
          <a:lstStyle/>
          <a:p>
            <a:r>
              <a:rPr lang="pt-BR" b="1" dirty="0"/>
              <a:t>Editar Sensor : </a:t>
            </a:r>
            <a:r>
              <a:rPr lang="pt-BR" dirty="0"/>
              <a:t>Descrição (17)</a:t>
            </a:r>
          </a:p>
          <a:p>
            <a:pPr marL="0" indent="0">
              <a:buNone/>
            </a:pPr>
            <a:endParaRPr lang="pt-BR" dirty="0"/>
          </a:p>
          <a:p>
            <a:endParaRPr lang="pt-BR" b="1" dirty="0"/>
          </a:p>
          <a:p>
            <a:endParaRPr lang="pt-BR" b="1" dirty="0"/>
          </a:p>
        </p:txBody>
      </p:sp>
      <p:graphicFrame>
        <p:nvGraphicFramePr>
          <p:cNvPr id="5" name="Tabela 4"/>
          <p:cNvGraphicFramePr>
            <a:graphicFrameLocks noGrp="1"/>
          </p:cNvGraphicFramePr>
          <p:nvPr>
            <p:extLst/>
          </p:nvPr>
        </p:nvGraphicFramePr>
        <p:xfrm>
          <a:off x="1261872" y="2182704"/>
          <a:ext cx="8378517" cy="2039905"/>
        </p:xfrm>
        <a:graphic>
          <a:graphicData uri="http://schemas.openxmlformats.org/drawingml/2006/table">
            <a:tbl>
              <a:tblPr firstRow="1" bandRow="1">
                <a:tableStyleId>{5C22544A-7EE6-4342-B048-85BDC9FD1C3A}</a:tableStyleId>
              </a:tblPr>
              <a:tblGrid>
                <a:gridCol w="2792839">
                  <a:extLst>
                    <a:ext uri="{9D8B030D-6E8A-4147-A177-3AD203B41FA5}">
                      <a16:colId xmlns:a16="http://schemas.microsoft.com/office/drawing/2014/main" val="1651200494"/>
                    </a:ext>
                  </a:extLst>
                </a:gridCol>
                <a:gridCol w="2792839">
                  <a:extLst>
                    <a:ext uri="{9D8B030D-6E8A-4147-A177-3AD203B41FA5}">
                      <a16:colId xmlns:a16="http://schemas.microsoft.com/office/drawing/2014/main" val="2113526664"/>
                    </a:ext>
                  </a:extLst>
                </a:gridCol>
                <a:gridCol w="2792839">
                  <a:extLst>
                    <a:ext uri="{9D8B030D-6E8A-4147-A177-3AD203B41FA5}">
                      <a16:colId xmlns:a16="http://schemas.microsoft.com/office/drawing/2014/main" val="1496732803"/>
                    </a:ext>
                  </a:extLst>
                </a:gridCol>
              </a:tblGrid>
              <a:tr h="668305">
                <a:tc>
                  <a:txBody>
                    <a:bodyPr/>
                    <a:lstStyle/>
                    <a:p>
                      <a:pPr algn="ctr"/>
                      <a:r>
                        <a:rPr lang="pt-BR" sz="1500" dirty="0">
                          <a:solidFill>
                            <a:schemeClr val="bg1"/>
                          </a:solidFill>
                        </a:rPr>
                        <a:t>Casos de Teste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a:txBody>
                    <a:bodyPr/>
                    <a:lstStyle/>
                    <a:p>
                      <a:pPr algn="ctr"/>
                      <a:r>
                        <a:rPr lang="pt-BR" sz="1500" dirty="0">
                          <a:solidFill>
                            <a:schemeClr val="bg1"/>
                          </a:solidFill>
                        </a:rPr>
                        <a:t>Descrição do </a:t>
                      </a:r>
                    </a:p>
                    <a:p>
                      <a:pPr algn="ctr"/>
                      <a:r>
                        <a:rPr lang="pt-BR" sz="1500" dirty="0">
                          <a:solidFill>
                            <a:schemeClr val="bg1"/>
                          </a:solidFill>
                        </a:rPr>
                        <a:t>Caso de</a:t>
                      </a:r>
                      <a:r>
                        <a:rPr lang="pt-BR" sz="1500" baseline="0" dirty="0">
                          <a:solidFill>
                            <a:schemeClr val="bg1"/>
                          </a:solidFill>
                        </a:rPr>
                        <a:t> </a:t>
                      </a:r>
                      <a:r>
                        <a:rPr lang="pt-BR" sz="1500" dirty="0">
                          <a:solidFill>
                            <a:schemeClr val="bg1"/>
                          </a:solidFill>
                        </a:rPr>
                        <a:t>Teste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a:txBody>
                    <a:bodyPr/>
                    <a:lstStyle/>
                    <a:p>
                      <a:pPr algn="ctr"/>
                      <a:r>
                        <a:rPr lang="pt-BR" sz="1500" dirty="0">
                          <a:solidFill>
                            <a:schemeClr val="bg1"/>
                          </a:solidFill>
                        </a:rPr>
                        <a:t>Status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extLst>
                  <a:ext uri="{0D108BD9-81ED-4DB2-BD59-A6C34878D82A}">
                    <a16:rowId xmlns:a16="http://schemas.microsoft.com/office/drawing/2014/main" val="4223604693"/>
                  </a:ext>
                </a:extLst>
              </a:tr>
              <a:tr h="631177">
                <a:tc>
                  <a:txBody>
                    <a:bodyPr/>
                    <a:lstStyle/>
                    <a:p>
                      <a:pPr marL="0" algn="ctr" defTabSz="914400" rtl="0" eaLnBrk="1" latinLnBrk="0" hangingPunct="1"/>
                      <a:r>
                        <a:rPr lang="pt-BR" sz="1600" kern="1200" dirty="0">
                          <a:solidFill>
                            <a:schemeClr val="dk1"/>
                          </a:solidFill>
                          <a:latin typeface="+mn-lt"/>
                          <a:ea typeface="+mn-ea"/>
                          <a:cs typeface="+mn-cs"/>
                        </a:rPr>
                        <a:t>CT #90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hangingPunct="0"/>
                      <a:r>
                        <a:rPr lang="pt-BR" sz="1400" kern="1200" dirty="0">
                          <a:solidFill>
                            <a:schemeClr val="dk1"/>
                          </a:solidFill>
                          <a:effectLst/>
                          <a:latin typeface="+mn-lt"/>
                          <a:ea typeface="+mn-ea"/>
                          <a:cs typeface="+mn-cs"/>
                        </a:rPr>
                        <a:t>Caso o usuário selecione exibir as seguintes informações no modal:</a:t>
                      </a:r>
                    </a:p>
                    <a:p>
                      <a:pPr hangingPunct="0"/>
                      <a:r>
                        <a:rPr lang="pt-BR" sz="1400" kern="1200" dirty="0">
                          <a:solidFill>
                            <a:schemeClr val="dk1"/>
                          </a:solidFill>
                          <a:effectLst/>
                          <a:latin typeface="+mn-lt"/>
                          <a:ea typeface="+mn-ea"/>
                          <a:cs typeface="+mn-cs"/>
                        </a:rPr>
                        <a:t>-ID da PCD;</a:t>
                      </a:r>
                    </a:p>
                    <a:p>
                      <a:pPr hangingPunct="0"/>
                      <a:r>
                        <a:rPr lang="pt-BR" sz="1400" kern="1200" dirty="0">
                          <a:solidFill>
                            <a:schemeClr val="dk1"/>
                          </a:solidFill>
                          <a:effectLst/>
                          <a:latin typeface="+mn-lt"/>
                          <a:ea typeface="+mn-ea"/>
                          <a:cs typeface="+mn-cs"/>
                        </a:rPr>
                        <a:t>-ID Tipo;</a:t>
                      </a:r>
                    </a:p>
                    <a:p>
                      <a:r>
                        <a:rPr lang="pt-BR" sz="1400" kern="1200" dirty="0">
                          <a:solidFill>
                            <a:schemeClr val="dk1"/>
                          </a:solidFill>
                          <a:effectLst/>
                          <a:latin typeface="+mn-lt"/>
                          <a:ea typeface="+mn-ea"/>
                          <a:cs typeface="+mn-cs"/>
                        </a:rPr>
                        <a:t>-Periocidade de Medição.</a:t>
                      </a:r>
                      <a:endParaRPr lang="pt-BR" sz="14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latinLnBrk="0" hangingPunct="1"/>
                      <a:r>
                        <a:rPr lang="pt-BR" sz="1600" kern="1200" dirty="0">
                          <a:solidFill>
                            <a:schemeClr val="dk1"/>
                          </a:solidFill>
                          <a:latin typeface="+mn-lt"/>
                          <a:ea typeface="+mn-ea"/>
                          <a:cs typeface="+mn-cs"/>
                        </a:rPr>
                        <a:t>Sucesso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476639649"/>
                  </a:ext>
                </a:extLst>
              </a:tr>
            </a:tbl>
          </a:graphicData>
        </a:graphic>
      </p:graphicFrame>
    </p:spTree>
    <p:extLst>
      <p:ext uri="{BB962C8B-B14F-4D97-AF65-F5344CB8AC3E}">
        <p14:creationId xmlns:p14="http://schemas.microsoft.com/office/powerpoint/2010/main" val="242660161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a:spLocks noGrp="1"/>
          </p:cNvSpPr>
          <p:nvPr>
            <p:ph type="title"/>
          </p:nvPr>
        </p:nvSpPr>
        <p:spPr>
          <a:xfrm>
            <a:off x="1261872" y="571423"/>
            <a:ext cx="3819579" cy="750796"/>
          </a:xfrm>
        </p:spPr>
        <p:txBody>
          <a:bodyPr/>
          <a:lstStyle/>
          <a:p>
            <a:r>
              <a:rPr lang="pt-BR" dirty="0"/>
              <a:t>Caso de Teste</a:t>
            </a:r>
          </a:p>
        </p:txBody>
      </p:sp>
      <p:sp>
        <p:nvSpPr>
          <p:cNvPr id="5" name="Marcador de Posição de Conteúdo 2"/>
          <p:cNvSpPr>
            <a:spLocks noGrp="1"/>
          </p:cNvSpPr>
          <p:nvPr>
            <p:ph idx="1"/>
          </p:nvPr>
        </p:nvSpPr>
        <p:spPr>
          <a:xfrm>
            <a:off x="1261872" y="1449977"/>
            <a:ext cx="8595360" cy="4351337"/>
          </a:xfrm>
        </p:spPr>
        <p:txBody>
          <a:bodyPr/>
          <a:lstStyle/>
          <a:p>
            <a:r>
              <a:rPr lang="pt-BR" b="1" dirty="0"/>
              <a:t>Excluir Sensor : </a:t>
            </a:r>
            <a:r>
              <a:rPr lang="pt-BR" dirty="0"/>
              <a:t>Descrição (18)</a:t>
            </a:r>
          </a:p>
          <a:p>
            <a:pPr marL="0" indent="0">
              <a:buNone/>
            </a:pPr>
            <a:endParaRPr lang="pt-BR" dirty="0"/>
          </a:p>
          <a:p>
            <a:endParaRPr lang="pt-BR" b="1" dirty="0"/>
          </a:p>
          <a:p>
            <a:endParaRPr lang="pt-BR" b="1" dirty="0"/>
          </a:p>
        </p:txBody>
      </p:sp>
      <p:graphicFrame>
        <p:nvGraphicFramePr>
          <p:cNvPr id="6" name="Tabela 5"/>
          <p:cNvGraphicFramePr>
            <a:graphicFrameLocks noGrp="1"/>
          </p:cNvGraphicFramePr>
          <p:nvPr>
            <p:extLst/>
          </p:nvPr>
        </p:nvGraphicFramePr>
        <p:xfrm>
          <a:off x="1261872" y="2182704"/>
          <a:ext cx="8378517" cy="1613185"/>
        </p:xfrm>
        <a:graphic>
          <a:graphicData uri="http://schemas.openxmlformats.org/drawingml/2006/table">
            <a:tbl>
              <a:tblPr firstRow="1" bandRow="1">
                <a:tableStyleId>{5C22544A-7EE6-4342-B048-85BDC9FD1C3A}</a:tableStyleId>
              </a:tblPr>
              <a:tblGrid>
                <a:gridCol w="2792839">
                  <a:extLst>
                    <a:ext uri="{9D8B030D-6E8A-4147-A177-3AD203B41FA5}">
                      <a16:colId xmlns:a16="http://schemas.microsoft.com/office/drawing/2014/main" val="1651200494"/>
                    </a:ext>
                  </a:extLst>
                </a:gridCol>
                <a:gridCol w="2792839">
                  <a:extLst>
                    <a:ext uri="{9D8B030D-6E8A-4147-A177-3AD203B41FA5}">
                      <a16:colId xmlns:a16="http://schemas.microsoft.com/office/drawing/2014/main" val="2113526664"/>
                    </a:ext>
                  </a:extLst>
                </a:gridCol>
                <a:gridCol w="2792839">
                  <a:extLst>
                    <a:ext uri="{9D8B030D-6E8A-4147-A177-3AD203B41FA5}">
                      <a16:colId xmlns:a16="http://schemas.microsoft.com/office/drawing/2014/main" val="1496732803"/>
                    </a:ext>
                  </a:extLst>
                </a:gridCol>
              </a:tblGrid>
              <a:tr h="668305">
                <a:tc>
                  <a:txBody>
                    <a:bodyPr/>
                    <a:lstStyle/>
                    <a:p>
                      <a:pPr algn="ctr"/>
                      <a:r>
                        <a:rPr lang="pt-BR" sz="1500" dirty="0">
                          <a:solidFill>
                            <a:schemeClr val="bg1"/>
                          </a:solidFill>
                        </a:rPr>
                        <a:t>Casos de Teste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a:txBody>
                    <a:bodyPr/>
                    <a:lstStyle/>
                    <a:p>
                      <a:pPr algn="ctr"/>
                      <a:r>
                        <a:rPr lang="pt-BR" sz="1500" dirty="0">
                          <a:solidFill>
                            <a:schemeClr val="bg1"/>
                          </a:solidFill>
                        </a:rPr>
                        <a:t>Descrição do </a:t>
                      </a:r>
                    </a:p>
                    <a:p>
                      <a:pPr algn="ctr"/>
                      <a:r>
                        <a:rPr lang="pt-BR" sz="1500" dirty="0">
                          <a:solidFill>
                            <a:schemeClr val="bg1"/>
                          </a:solidFill>
                        </a:rPr>
                        <a:t>Caso de</a:t>
                      </a:r>
                      <a:r>
                        <a:rPr lang="pt-BR" sz="1500" baseline="0" dirty="0">
                          <a:solidFill>
                            <a:schemeClr val="bg1"/>
                          </a:solidFill>
                        </a:rPr>
                        <a:t> </a:t>
                      </a:r>
                      <a:r>
                        <a:rPr lang="pt-BR" sz="1500" dirty="0">
                          <a:solidFill>
                            <a:schemeClr val="bg1"/>
                          </a:solidFill>
                        </a:rPr>
                        <a:t>Teste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a:txBody>
                    <a:bodyPr/>
                    <a:lstStyle/>
                    <a:p>
                      <a:pPr algn="ctr"/>
                      <a:r>
                        <a:rPr lang="pt-BR" sz="1500" dirty="0">
                          <a:solidFill>
                            <a:schemeClr val="bg1"/>
                          </a:solidFill>
                        </a:rPr>
                        <a:t>Status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extLst>
                  <a:ext uri="{0D108BD9-81ED-4DB2-BD59-A6C34878D82A}">
                    <a16:rowId xmlns:a16="http://schemas.microsoft.com/office/drawing/2014/main" val="4223604693"/>
                  </a:ext>
                </a:extLst>
              </a:tr>
              <a:tr h="631177">
                <a:tc>
                  <a:txBody>
                    <a:bodyPr/>
                    <a:lstStyle/>
                    <a:p>
                      <a:pPr marL="0" algn="ctr" defTabSz="914400" rtl="0" eaLnBrk="1" latinLnBrk="0" hangingPunct="1"/>
                      <a:r>
                        <a:rPr lang="pt-BR" sz="1600" kern="1200" dirty="0">
                          <a:solidFill>
                            <a:schemeClr val="dk1"/>
                          </a:solidFill>
                          <a:latin typeface="+mn-lt"/>
                          <a:ea typeface="+mn-ea"/>
                          <a:cs typeface="+mn-cs"/>
                        </a:rPr>
                        <a:t>CT #96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4400" rtl="0" eaLnBrk="1" latinLnBrk="0" hangingPunct="1"/>
                      <a:r>
                        <a:rPr lang="pt-BR" sz="1400" kern="1200" dirty="0">
                          <a:solidFill>
                            <a:schemeClr val="dk1"/>
                          </a:solidFill>
                          <a:effectLst/>
                          <a:latin typeface="+mn-lt"/>
                          <a:ea typeface="+mn-ea"/>
                          <a:cs typeface="+mn-cs"/>
                        </a:rPr>
                        <a:t>Caso o usuário selecionar o botão Excluir, exibir mensagem “Você realmente deseja excluir o Sensor selecionado?”.</a:t>
                      </a:r>
                      <a:endParaRPr lang="pt-BR" sz="14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latinLnBrk="0" hangingPunct="1"/>
                      <a:r>
                        <a:rPr lang="pt-BR" sz="1600" kern="1200" dirty="0">
                          <a:solidFill>
                            <a:schemeClr val="dk1"/>
                          </a:solidFill>
                          <a:latin typeface="+mn-lt"/>
                          <a:ea typeface="+mn-ea"/>
                          <a:cs typeface="+mn-cs"/>
                        </a:rPr>
                        <a:t>Sucesso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476639649"/>
                  </a:ext>
                </a:extLst>
              </a:tr>
            </a:tbl>
          </a:graphicData>
        </a:graphic>
      </p:graphicFrame>
    </p:spTree>
    <p:extLst>
      <p:ext uri="{BB962C8B-B14F-4D97-AF65-F5344CB8AC3E}">
        <p14:creationId xmlns:p14="http://schemas.microsoft.com/office/powerpoint/2010/main" val="36293732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Resumo dos Casos de Teste</a:t>
            </a:r>
          </a:p>
        </p:txBody>
      </p:sp>
      <p:graphicFrame>
        <p:nvGraphicFramePr>
          <p:cNvPr id="4" name="Marcador de Posição de Conteúdo 3"/>
          <p:cNvGraphicFramePr>
            <a:graphicFrameLocks noGrp="1"/>
          </p:cNvGraphicFramePr>
          <p:nvPr>
            <p:ph idx="1"/>
            <p:extLst/>
          </p:nvPr>
        </p:nvGraphicFramePr>
        <p:xfrm>
          <a:off x="1261872" y="2220685"/>
          <a:ext cx="8893619" cy="3797563"/>
        </p:xfrm>
        <a:graphic>
          <a:graphicData uri="http://schemas.openxmlformats.org/drawingml/2006/table">
            <a:tbl>
              <a:tblPr firstRow="1" bandRow="1">
                <a:tableStyleId>{5C22544A-7EE6-4342-B048-85BDC9FD1C3A}</a:tableStyleId>
              </a:tblPr>
              <a:tblGrid>
                <a:gridCol w="3200400">
                  <a:extLst>
                    <a:ext uri="{9D8B030D-6E8A-4147-A177-3AD203B41FA5}">
                      <a16:colId xmlns:a16="http://schemas.microsoft.com/office/drawing/2014/main" val="520672652"/>
                    </a:ext>
                  </a:extLst>
                </a:gridCol>
                <a:gridCol w="1786092">
                  <a:extLst>
                    <a:ext uri="{9D8B030D-6E8A-4147-A177-3AD203B41FA5}">
                      <a16:colId xmlns:a16="http://schemas.microsoft.com/office/drawing/2014/main" val="2381989038"/>
                    </a:ext>
                  </a:extLst>
                </a:gridCol>
                <a:gridCol w="1759637">
                  <a:extLst>
                    <a:ext uri="{9D8B030D-6E8A-4147-A177-3AD203B41FA5}">
                      <a16:colId xmlns:a16="http://schemas.microsoft.com/office/drawing/2014/main" val="513993845"/>
                    </a:ext>
                  </a:extLst>
                </a:gridCol>
                <a:gridCol w="2147490">
                  <a:extLst>
                    <a:ext uri="{9D8B030D-6E8A-4147-A177-3AD203B41FA5}">
                      <a16:colId xmlns:a16="http://schemas.microsoft.com/office/drawing/2014/main" val="3547851879"/>
                    </a:ext>
                  </a:extLst>
                </a:gridCol>
              </a:tblGrid>
              <a:tr h="679269">
                <a:tc>
                  <a:txBody>
                    <a:bodyPr/>
                    <a:lstStyle/>
                    <a:p>
                      <a:r>
                        <a:rPr lang="pt-BR" dirty="0"/>
                        <a:t>Nome do caso de uso: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a:t>Quantidade de testes:</a:t>
                      </a:r>
                    </a:p>
                    <a:p>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a:txBody>
                    <a:bodyPr/>
                    <a:lstStyle/>
                    <a:p>
                      <a:r>
                        <a:rPr lang="pt-BR" dirty="0"/>
                        <a:t>Quantidade</a:t>
                      </a:r>
                      <a:r>
                        <a:rPr lang="pt-BR" baseline="0" dirty="0"/>
                        <a:t> de falhas</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a:txBody>
                    <a:bodyPr/>
                    <a:lstStyle/>
                    <a:p>
                      <a:r>
                        <a:rPr lang="pt-BR" dirty="0"/>
                        <a:t>Quantidade</a:t>
                      </a:r>
                      <a:r>
                        <a:rPr lang="pt-BR" baseline="0" dirty="0"/>
                        <a:t> de sucessos</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extLst>
                  <a:ext uri="{0D108BD9-81ED-4DB2-BD59-A6C34878D82A}">
                    <a16:rowId xmlns:a16="http://schemas.microsoft.com/office/drawing/2014/main" val="842058577"/>
                  </a:ext>
                </a:extLst>
              </a:tr>
              <a:tr h="388883">
                <a:tc>
                  <a:txBody>
                    <a:bodyPr/>
                    <a:lstStyle/>
                    <a:p>
                      <a:pPr algn="ctr"/>
                      <a:r>
                        <a:rPr lang="pt-BR" dirty="0"/>
                        <a:t>Selecionar</a:t>
                      </a:r>
                      <a:r>
                        <a:rPr lang="pt-BR" baseline="0" dirty="0"/>
                        <a:t> Opções</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dirty="0"/>
                        <a:t>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dirty="0"/>
                        <a:t>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57468270"/>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dirty="0"/>
                        <a:t>Gerenciamento</a:t>
                      </a:r>
                      <a:r>
                        <a:rPr lang="pt-BR" baseline="0" dirty="0"/>
                        <a:t> de PCDs</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dirty="0"/>
                        <a:t>01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dirty="0"/>
                        <a:t>01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225581125"/>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dirty="0"/>
                        <a:t>Controle de Funcionamento de PCDs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96390178"/>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dirty="0"/>
                        <a:t>Cadastrar PCD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dirty="0"/>
                        <a:t>25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dirty="0"/>
                        <a:t>11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dirty="0"/>
                        <a:t>14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86919864"/>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dirty="0"/>
                        <a:t>Listagem de PCD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dirty="0"/>
                        <a:t>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dirty="0"/>
                        <a:t>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dirty="0"/>
                        <a:t>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268620515"/>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dirty="0"/>
                        <a:t>Editar PCD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dirty="0"/>
                        <a:t>06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dirty="0"/>
                        <a:t>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dirty="0"/>
                        <a:t>01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25150379"/>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dirty="0"/>
                        <a:t>Excluir</a:t>
                      </a:r>
                      <a:r>
                        <a:rPr lang="pt-BR" baseline="0" dirty="0"/>
                        <a:t> PCD</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dirty="0"/>
                        <a:t>03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dirty="0"/>
                        <a:t>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dirty="0"/>
                        <a:t>03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791157720"/>
                  </a:ext>
                </a:extLst>
              </a:tr>
            </a:tbl>
          </a:graphicData>
        </a:graphic>
      </p:graphicFrame>
      <p:pic>
        <p:nvPicPr>
          <p:cNvPr id="5" name="Imagem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spTree>
    <p:extLst>
      <p:ext uri="{BB962C8B-B14F-4D97-AF65-F5344CB8AC3E}">
        <p14:creationId xmlns:p14="http://schemas.microsoft.com/office/powerpoint/2010/main" val="315918850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Resumo dos Casos de Teste</a:t>
            </a:r>
          </a:p>
        </p:txBody>
      </p:sp>
      <p:graphicFrame>
        <p:nvGraphicFramePr>
          <p:cNvPr id="4" name="Marcador de Posição de Conteúdo 3"/>
          <p:cNvGraphicFramePr>
            <a:graphicFrameLocks noGrp="1"/>
          </p:cNvGraphicFramePr>
          <p:nvPr>
            <p:ph idx="1"/>
            <p:extLst/>
          </p:nvPr>
        </p:nvGraphicFramePr>
        <p:xfrm>
          <a:off x="1261872" y="2050870"/>
          <a:ext cx="8893619" cy="3426723"/>
        </p:xfrm>
        <a:graphic>
          <a:graphicData uri="http://schemas.openxmlformats.org/drawingml/2006/table">
            <a:tbl>
              <a:tblPr firstRow="1" bandRow="1">
                <a:tableStyleId>{5C22544A-7EE6-4342-B048-85BDC9FD1C3A}</a:tableStyleId>
              </a:tblPr>
              <a:tblGrid>
                <a:gridCol w="3200400">
                  <a:extLst>
                    <a:ext uri="{9D8B030D-6E8A-4147-A177-3AD203B41FA5}">
                      <a16:colId xmlns:a16="http://schemas.microsoft.com/office/drawing/2014/main" val="520672652"/>
                    </a:ext>
                  </a:extLst>
                </a:gridCol>
                <a:gridCol w="1786092">
                  <a:extLst>
                    <a:ext uri="{9D8B030D-6E8A-4147-A177-3AD203B41FA5}">
                      <a16:colId xmlns:a16="http://schemas.microsoft.com/office/drawing/2014/main" val="2381989038"/>
                    </a:ext>
                  </a:extLst>
                </a:gridCol>
                <a:gridCol w="1759637">
                  <a:extLst>
                    <a:ext uri="{9D8B030D-6E8A-4147-A177-3AD203B41FA5}">
                      <a16:colId xmlns:a16="http://schemas.microsoft.com/office/drawing/2014/main" val="513993845"/>
                    </a:ext>
                  </a:extLst>
                </a:gridCol>
                <a:gridCol w="2147490">
                  <a:extLst>
                    <a:ext uri="{9D8B030D-6E8A-4147-A177-3AD203B41FA5}">
                      <a16:colId xmlns:a16="http://schemas.microsoft.com/office/drawing/2014/main" val="3547851879"/>
                    </a:ext>
                  </a:extLst>
                </a:gridCol>
              </a:tblGrid>
              <a:tr h="888274">
                <a:tc>
                  <a:txBody>
                    <a:bodyPr/>
                    <a:lstStyle/>
                    <a:p>
                      <a:r>
                        <a:rPr lang="pt-BR" dirty="0"/>
                        <a:t>Nome do caso de uso: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a:t>Quantidade de testes:</a:t>
                      </a:r>
                    </a:p>
                    <a:p>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a:txBody>
                    <a:bodyPr/>
                    <a:lstStyle/>
                    <a:p>
                      <a:r>
                        <a:rPr lang="pt-BR" dirty="0"/>
                        <a:t>Quantidade</a:t>
                      </a:r>
                      <a:r>
                        <a:rPr lang="pt-BR" baseline="0" dirty="0"/>
                        <a:t> de falhas</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a:txBody>
                    <a:bodyPr/>
                    <a:lstStyle/>
                    <a:p>
                      <a:r>
                        <a:rPr lang="pt-BR" dirty="0"/>
                        <a:t>Quantidade</a:t>
                      </a:r>
                      <a:r>
                        <a:rPr lang="pt-BR" baseline="0" dirty="0"/>
                        <a:t> de sucessos</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extLst>
                  <a:ext uri="{0D108BD9-81ED-4DB2-BD59-A6C34878D82A}">
                    <a16:rowId xmlns:a16="http://schemas.microsoft.com/office/drawing/2014/main" val="842058577"/>
                  </a:ext>
                </a:extLst>
              </a:tr>
              <a:tr h="388883">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dirty="0"/>
                        <a:t>Listagem</a:t>
                      </a:r>
                      <a:r>
                        <a:rPr lang="pt-BR" baseline="0" dirty="0"/>
                        <a:t> dos Tipos de Sensores</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dirty="0"/>
                        <a:t>11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dirty="0"/>
                        <a:t>01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dirty="0"/>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81178896"/>
                  </a:ext>
                </a:extLst>
              </a:tr>
              <a:tr h="388883">
                <a:tc>
                  <a:txBody>
                    <a:bodyPr/>
                    <a:lstStyle/>
                    <a:p>
                      <a:pPr algn="ctr"/>
                      <a:r>
                        <a:rPr lang="pt-BR" dirty="0"/>
                        <a:t>Cadastrar Tipo de Sensor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dirty="0"/>
                        <a:t>08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dirty="0"/>
                        <a:t>03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dirty="0"/>
                        <a:t>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57468270"/>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dirty="0"/>
                        <a:t>Editar Tipo de Sensor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dirty="0"/>
                        <a:t>06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dirty="0"/>
                        <a:t>01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dirty="0"/>
                        <a:t>06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225581125"/>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dirty="0"/>
                        <a:t>Excluir</a:t>
                      </a:r>
                      <a:r>
                        <a:rPr lang="pt-BR" baseline="0" dirty="0"/>
                        <a:t> Tipo de Sensor</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dirty="0"/>
                        <a:t>03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dirty="0"/>
                        <a:t>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dirty="0"/>
                        <a:t>03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28626749"/>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dirty="0"/>
                        <a:t>Excluir Sensor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dirty="0"/>
                        <a:t>03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dirty="0"/>
                        <a:t>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dirty="0"/>
                        <a:t>03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86919864"/>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dirty="0"/>
                        <a:t>Editar</a:t>
                      </a:r>
                      <a:r>
                        <a:rPr lang="pt-BR" baseline="0" dirty="0"/>
                        <a:t> Sensor</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dirty="0"/>
                        <a:t>09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dirty="0"/>
                        <a:t>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dirty="0"/>
                        <a:t>09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268620515"/>
                  </a:ext>
                </a:extLst>
              </a:tr>
            </a:tbl>
          </a:graphicData>
        </a:graphic>
      </p:graphicFrame>
      <p:pic>
        <p:nvPicPr>
          <p:cNvPr id="5" name="Imagem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spTree>
    <p:extLst>
      <p:ext uri="{BB962C8B-B14F-4D97-AF65-F5344CB8AC3E}">
        <p14:creationId xmlns:p14="http://schemas.microsoft.com/office/powerpoint/2010/main" val="357575019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Integrante</a:t>
            </a:r>
          </a:p>
        </p:txBody>
      </p:sp>
      <p:sp>
        <p:nvSpPr>
          <p:cNvPr id="3" name="Marcador de Posição de Conteúdo 2"/>
          <p:cNvSpPr>
            <a:spLocks noGrp="1"/>
          </p:cNvSpPr>
          <p:nvPr>
            <p:ph idx="1"/>
          </p:nvPr>
        </p:nvSpPr>
        <p:spPr/>
        <p:txBody>
          <a:bodyPr/>
          <a:lstStyle/>
          <a:p>
            <a:r>
              <a:rPr lang="pt-BR" dirty="0"/>
              <a:t>Nome: Julia Cristina Souza</a:t>
            </a:r>
          </a:p>
          <a:p>
            <a:r>
              <a:rPr lang="pt-BR" dirty="0"/>
              <a:t>Função: Analista</a:t>
            </a:r>
          </a:p>
          <a:p>
            <a:r>
              <a:rPr lang="pt-BR" dirty="0"/>
              <a:t>No que trabalhou: Desenvolvimento de “Listagem dos Tipos de Sensores” juntamente com a </a:t>
            </a:r>
            <a:r>
              <a:rPr lang="pt-BR" dirty="0" err="1"/>
              <a:t>Grazielle</a:t>
            </a:r>
            <a:r>
              <a:rPr lang="pt-BR" dirty="0"/>
              <a:t>, e o auxilio do Lucas, execução de Testes e atualizações nos documentos de Casos de Teste, e Casos de Uso.</a:t>
            </a:r>
          </a:p>
          <a:p>
            <a:r>
              <a:rPr lang="pt-BR" dirty="0"/>
              <a:t>Dificuldades: Trabalhar com desenvolvimento.</a:t>
            </a:r>
          </a:p>
          <a:p>
            <a:r>
              <a:rPr lang="pt-BR" dirty="0"/>
              <a:t>Sugestões:</a:t>
            </a:r>
          </a:p>
        </p:txBody>
      </p:sp>
      <p:pic>
        <p:nvPicPr>
          <p:cNvPr id="4" name="Imagem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spTree>
    <p:extLst>
      <p:ext uri="{BB962C8B-B14F-4D97-AF65-F5344CB8AC3E}">
        <p14:creationId xmlns:p14="http://schemas.microsoft.com/office/powerpoint/2010/main" val="396205979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Integrante</a:t>
            </a:r>
          </a:p>
        </p:txBody>
      </p:sp>
      <p:sp>
        <p:nvSpPr>
          <p:cNvPr id="3" name="Marcador de Posição de Conteúdo 2"/>
          <p:cNvSpPr>
            <a:spLocks noGrp="1"/>
          </p:cNvSpPr>
          <p:nvPr>
            <p:ph idx="1"/>
          </p:nvPr>
        </p:nvSpPr>
        <p:spPr/>
        <p:txBody>
          <a:bodyPr/>
          <a:lstStyle/>
          <a:p>
            <a:r>
              <a:rPr lang="pt-BR" dirty="0"/>
              <a:t>Nome: Raquel Cristina Gonçalves</a:t>
            </a:r>
          </a:p>
          <a:p>
            <a:r>
              <a:rPr lang="pt-BR" dirty="0"/>
              <a:t>Função: Analista</a:t>
            </a:r>
          </a:p>
          <a:p>
            <a:r>
              <a:rPr lang="pt-BR" dirty="0"/>
              <a:t>No que trabalhou: Atualizações nas documentações de Casos de Teste, Casos de Uso, realização dos testes referente as iterações, criação dos slides do grupo 02 (iterações) e atualização de </a:t>
            </a:r>
            <a:r>
              <a:rPr lang="pt-BR" dirty="0" err="1"/>
              <a:t>prints</a:t>
            </a:r>
            <a:r>
              <a:rPr lang="pt-BR" dirty="0"/>
              <a:t> na documentação.</a:t>
            </a:r>
          </a:p>
          <a:p>
            <a:r>
              <a:rPr lang="pt-BR" dirty="0"/>
              <a:t>Dificuldades: -</a:t>
            </a:r>
          </a:p>
          <a:p>
            <a:r>
              <a:rPr lang="pt-BR" dirty="0"/>
              <a:t>Sugestões: -</a:t>
            </a:r>
          </a:p>
        </p:txBody>
      </p:sp>
      <p:pic>
        <p:nvPicPr>
          <p:cNvPr id="4" name="Imagem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spTree>
    <p:extLst>
      <p:ext uri="{BB962C8B-B14F-4D97-AF65-F5344CB8AC3E}">
        <p14:creationId xmlns:p14="http://schemas.microsoft.com/office/powerpoint/2010/main" val="183560040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Integrante</a:t>
            </a:r>
          </a:p>
        </p:txBody>
      </p:sp>
      <p:sp>
        <p:nvSpPr>
          <p:cNvPr id="3" name="Marcador de Posição de Conteúdo 2"/>
          <p:cNvSpPr>
            <a:spLocks noGrp="1"/>
          </p:cNvSpPr>
          <p:nvPr>
            <p:ph idx="1"/>
          </p:nvPr>
        </p:nvSpPr>
        <p:spPr/>
        <p:txBody>
          <a:bodyPr/>
          <a:lstStyle/>
          <a:p>
            <a:r>
              <a:rPr lang="pt-BR" dirty="0"/>
              <a:t>Nome: </a:t>
            </a:r>
            <a:r>
              <a:rPr lang="pt-BR" dirty="0" err="1"/>
              <a:t>Grazielle</a:t>
            </a:r>
            <a:r>
              <a:rPr lang="pt-BR" dirty="0"/>
              <a:t> Caroline Sebastião Cossa</a:t>
            </a:r>
          </a:p>
          <a:p>
            <a:r>
              <a:rPr lang="pt-BR" dirty="0"/>
              <a:t>Função: DBA</a:t>
            </a:r>
          </a:p>
          <a:p>
            <a:r>
              <a:rPr lang="pt-BR" dirty="0"/>
              <a:t>No que trabalhou: Desenvolvimento do caso de uso “Listagem dos Tipos de Sensores”, na execução dos Casos de Teste com a Julia, elaboração dos slides da apresentação bimestral e edição necessária de documentos diversos referentes ao módulo 02.</a:t>
            </a:r>
          </a:p>
          <a:p>
            <a:r>
              <a:rPr lang="pt-BR" dirty="0"/>
              <a:t>Dificuldades: -</a:t>
            </a:r>
          </a:p>
          <a:p>
            <a:r>
              <a:rPr lang="pt-BR" dirty="0"/>
              <a:t>Sugestões: -</a:t>
            </a:r>
          </a:p>
        </p:txBody>
      </p:sp>
      <p:pic>
        <p:nvPicPr>
          <p:cNvPr id="4" name="Imagem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spTree>
    <p:extLst>
      <p:ext uri="{BB962C8B-B14F-4D97-AF65-F5344CB8AC3E}">
        <p14:creationId xmlns:p14="http://schemas.microsoft.com/office/powerpoint/2010/main" val="134094811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Integrante</a:t>
            </a:r>
          </a:p>
        </p:txBody>
      </p:sp>
      <p:sp>
        <p:nvSpPr>
          <p:cNvPr id="3" name="Marcador de Posição de Conteúdo 2"/>
          <p:cNvSpPr>
            <a:spLocks noGrp="1"/>
          </p:cNvSpPr>
          <p:nvPr>
            <p:ph idx="1"/>
          </p:nvPr>
        </p:nvSpPr>
        <p:spPr/>
        <p:txBody>
          <a:bodyPr/>
          <a:lstStyle/>
          <a:p>
            <a:r>
              <a:rPr lang="pt-BR" dirty="0"/>
              <a:t>Nome: </a:t>
            </a:r>
            <a:r>
              <a:rPr lang="pt-BR" dirty="0" err="1"/>
              <a:t>Wictor</a:t>
            </a:r>
            <a:r>
              <a:rPr lang="pt-BR" dirty="0"/>
              <a:t> Batista </a:t>
            </a:r>
            <a:r>
              <a:rPr lang="pt-BR" dirty="0" err="1"/>
              <a:t>Parron</a:t>
            </a:r>
            <a:endParaRPr lang="pt-BR" dirty="0"/>
          </a:p>
          <a:p>
            <a:r>
              <a:rPr lang="pt-BR" dirty="0"/>
              <a:t>Função: DBA</a:t>
            </a:r>
          </a:p>
          <a:p>
            <a:r>
              <a:rPr lang="pt-BR" dirty="0"/>
              <a:t>No que trabalhou: Atualizações nas documentações de Casos de Teste, Casos de Uso, e realização dos testes referente as iterações.</a:t>
            </a:r>
          </a:p>
          <a:p>
            <a:r>
              <a:rPr lang="pt-BR" dirty="0"/>
              <a:t>Dificuldades: -</a:t>
            </a:r>
          </a:p>
          <a:p>
            <a:r>
              <a:rPr lang="pt-BR" dirty="0"/>
              <a:t>Sugestões: -</a:t>
            </a:r>
          </a:p>
        </p:txBody>
      </p:sp>
      <p:pic>
        <p:nvPicPr>
          <p:cNvPr id="4" name="Imagem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spTree>
    <p:extLst>
      <p:ext uri="{BB962C8B-B14F-4D97-AF65-F5344CB8AC3E}">
        <p14:creationId xmlns:p14="http://schemas.microsoft.com/office/powerpoint/2010/main" val="77441653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Integrante</a:t>
            </a:r>
          </a:p>
        </p:txBody>
      </p:sp>
      <p:sp>
        <p:nvSpPr>
          <p:cNvPr id="3" name="Marcador de Posição de Conteúdo 2"/>
          <p:cNvSpPr>
            <a:spLocks noGrp="1"/>
          </p:cNvSpPr>
          <p:nvPr>
            <p:ph idx="1"/>
          </p:nvPr>
        </p:nvSpPr>
        <p:spPr/>
        <p:txBody>
          <a:bodyPr/>
          <a:lstStyle/>
          <a:p>
            <a:r>
              <a:rPr lang="pt-BR" dirty="0"/>
              <a:t>Nome: Bruno Gomes de Oliveira</a:t>
            </a:r>
          </a:p>
          <a:p>
            <a:r>
              <a:rPr lang="pt-BR" dirty="0"/>
              <a:t>Função: Desenvolvedor</a:t>
            </a:r>
          </a:p>
          <a:p>
            <a:r>
              <a:rPr lang="pt-BR" dirty="0"/>
              <a:t>No que trabalhou: Criação da segunda e terceira iteração, implementação de Ajax, ajustes na primeira iteração, pequena participação na elaboração do </a:t>
            </a:r>
            <a:r>
              <a:rPr lang="pt-BR" dirty="0" err="1"/>
              <a:t>template</a:t>
            </a:r>
            <a:r>
              <a:rPr lang="pt-BR" dirty="0"/>
              <a:t> da apresentação bimestral, integração e revisão dos arquivos do modulo, integração das paginas referente ao Modulo2.</a:t>
            </a:r>
          </a:p>
          <a:p>
            <a:r>
              <a:rPr lang="pt-BR" dirty="0"/>
              <a:t>Dificuldades: Erros que pareciam inexplicáveis.</a:t>
            </a:r>
          </a:p>
          <a:p>
            <a:r>
              <a:rPr lang="pt-BR" dirty="0"/>
              <a:t>Sugestões: Melhorar o trabalho em equipe(nos dividimos muito para fazer a interação).</a:t>
            </a:r>
          </a:p>
        </p:txBody>
      </p:sp>
      <p:pic>
        <p:nvPicPr>
          <p:cNvPr id="4" name="Imagem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spTree>
    <p:extLst>
      <p:ext uri="{BB962C8B-B14F-4D97-AF65-F5344CB8AC3E}">
        <p14:creationId xmlns:p14="http://schemas.microsoft.com/office/powerpoint/2010/main" val="5540280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Planejamento de Atividades</a:t>
            </a:r>
          </a:p>
        </p:txBody>
      </p:sp>
      <p:graphicFrame>
        <p:nvGraphicFramePr>
          <p:cNvPr id="4" name="Marcador de Posição de Conteúdo 3"/>
          <p:cNvGraphicFramePr>
            <a:graphicFrameLocks noGrp="1"/>
          </p:cNvGraphicFramePr>
          <p:nvPr>
            <p:ph idx="1"/>
            <p:extLst>
              <p:ext uri="{D42A27DB-BD31-4B8C-83A1-F6EECF244321}">
                <p14:modId xmlns:p14="http://schemas.microsoft.com/office/powerpoint/2010/main" val="3836149092"/>
              </p:ext>
            </p:extLst>
          </p:nvPr>
        </p:nvGraphicFramePr>
        <p:xfrm>
          <a:off x="1262063" y="1828800"/>
          <a:ext cx="8617660" cy="4785360"/>
        </p:xfrm>
        <a:graphic>
          <a:graphicData uri="http://schemas.openxmlformats.org/drawingml/2006/table">
            <a:tbl>
              <a:tblPr firstRow="1" bandRow="1">
                <a:tableStyleId>{5C22544A-7EE6-4342-B048-85BDC9FD1C3A}</a:tableStyleId>
              </a:tblPr>
              <a:tblGrid>
                <a:gridCol w="976640">
                  <a:extLst>
                    <a:ext uri="{9D8B030D-6E8A-4147-A177-3AD203B41FA5}">
                      <a16:colId xmlns:a16="http://schemas.microsoft.com/office/drawing/2014/main" val="1891765398"/>
                    </a:ext>
                  </a:extLst>
                </a:gridCol>
                <a:gridCol w="1534511">
                  <a:extLst>
                    <a:ext uri="{9D8B030D-6E8A-4147-A177-3AD203B41FA5}">
                      <a16:colId xmlns:a16="http://schemas.microsoft.com/office/drawing/2014/main" val="3284854588"/>
                    </a:ext>
                  </a:extLst>
                </a:gridCol>
                <a:gridCol w="1723696">
                  <a:extLst>
                    <a:ext uri="{9D8B030D-6E8A-4147-A177-3AD203B41FA5}">
                      <a16:colId xmlns:a16="http://schemas.microsoft.com/office/drawing/2014/main" val="3789069938"/>
                    </a:ext>
                  </a:extLst>
                </a:gridCol>
                <a:gridCol w="2427890">
                  <a:extLst>
                    <a:ext uri="{9D8B030D-6E8A-4147-A177-3AD203B41FA5}">
                      <a16:colId xmlns:a16="http://schemas.microsoft.com/office/drawing/2014/main" val="4068056366"/>
                    </a:ext>
                  </a:extLst>
                </a:gridCol>
                <a:gridCol w="1954923">
                  <a:extLst>
                    <a:ext uri="{9D8B030D-6E8A-4147-A177-3AD203B41FA5}">
                      <a16:colId xmlns:a16="http://schemas.microsoft.com/office/drawing/2014/main" val="3063119970"/>
                    </a:ext>
                  </a:extLst>
                </a:gridCol>
              </a:tblGrid>
              <a:tr h="370840">
                <a:tc gridSpan="5">
                  <a:txBody>
                    <a:bodyPr/>
                    <a:lstStyle/>
                    <a:p>
                      <a:pPr algn="ctr"/>
                      <a:r>
                        <a:rPr lang="pt-BR" sz="1800" b="1" dirty="0"/>
                        <a:t>Planejamento das Iterações para o Desenvolvimento dos Casos de Uso</a:t>
                      </a:r>
                    </a:p>
                    <a:p>
                      <a:pPr algn="ctr"/>
                      <a:r>
                        <a:rPr lang="pt-BR" sz="1800" b="1" dirty="0"/>
                        <a:t>Módulo de Cadastros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hMerge="1">
                  <a:txBody>
                    <a:bodyPr/>
                    <a:lstStyle/>
                    <a:p>
                      <a:endParaRPr lang="pt-BR"/>
                    </a:p>
                  </a:txBody>
                  <a:tcPr/>
                </a:tc>
                <a:tc hMerge="1">
                  <a:txBody>
                    <a:bodyPr/>
                    <a:lstStyle/>
                    <a:p>
                      <a:endParaRPr lang="pt-BR"/>
                    </a:p>
                  </a:txBody>
                  <a:tcPr/>
                </a:tc>
                <a:tc hMerge="1">
                  <a:txBody>
                    <a:bodyPr/>
                    <a:lstStyle/>
                    <a:p>
                      <a:endParaRPr lang="pt-BR" dirty="0"/>
                    </a:p>
                  </a:txBody>
                  <a:tcPr/>
                </a:tc>
                <a:tc hMerge="1">
                  <a:txBody>
                    <a:bodyPr/>
                    <a:lstStyle/>
                    <a:p>
                      <a:pPr algn="ctr"/>
                      <a:endParaRPr lang="pt-BR" sz="18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extLst>
                  <a:ext uri="{0D108BD9-81ED-4DB2-BD59-A6C34878D82A}">
                    <a16:rowId xmlns:a16="http://schemas.microsoft.com/office/drawing/2014/main" val="2895991547"/>
                  </a:ext>
                </a:extLst>
              </a:tr>
              <a:tr h="365760">
                <a:tc>
                  <a:txBody>
                    <a:bodyPr/>
                    <a:lstStyle/>
                    <a:p>
                      <a:pPr algn="ctr"/>
                      <a:r>
                        <a:rPr lang="pt-BR" sz="1600" dirty="0"/>
                        <a:t>Iteração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tc>
                  <a:txBody>
                    <a:bodyPr/>
                    <a:lstStyle/>
                    <a:p>
                      <a:pPr algn="ctr"/>
                      <a:r>
                        <a:rPr lang="pt-BR" sz="1600" dirty="0"/>
                        <a:t>Data Prevista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tc>
                  <a:txBody>
                    <a:bodyPr/>
                    <a:lstStyle/>
                    <a:p>
                      <a:pPr algn="ctr"/>
                      <a:r>
                        <a:rPr lang="pt-BR" sz="1600" dirty="0"/>
                        <a:t>Casos de Uso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sz="1600" dirty="0"/>
                        <a:t>Equipe Responsável </a:t>
                      </a:r>
                    </a:p>
                    <a:p>
                      <a:pPr algn="ctr"/>
                      <a:endParaRPr lang="pt-BR"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tc>
                  <a:txBody>
                    <a:bodyPr/>
                    <a:lstStyle/>
                    <a:p>
                      <a:pPr algn="ctr"/>
                      <a:r>
                        <a:rPr lang="pt-BR" sz="1600" dirty="0"/>
                        <a:t>Situação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extLst>
                  <a:ext uri="{0D108BD9-81ED-4DB2-BD59-A6C34878D82A}">
                    <a16:rowId xmlns:a16="http://schemas.microsoft.com/office/drawing/2014/main" val="1170792116"/>
                  </a:ext>
                </a:extLst>
              </a:tr>
              <a:tr h="370840">
                <a:tc>
                  <a:txBody>
                    <a:bodyPr/>
                    <a:lstStyle/>
                    <a:p>
                      <a:r>
                        <a:rPr lang="pt-BR" dirty="0"/>
                        <a:t>#05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dirty="0"/>
                        <a:t>11/11/2016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dirty="0"/>
                        <a:t>Gerenciar cadastro de usuários.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a:t>Giovanna (Analista), Anderson (Desenvolvedor) e Amanda (DBA)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i="0" dirty="0" err="1"/>
                        <a:t>Backlog</a:t>
                      </a:r>
                      <a:endParaRPr lang="pt-BR" i="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90471864"/>
                  </a:ext>
                </a:extLst>
              </a:tr>
              <a:tr h="370840">
                <a:tc>
                  <a:txBody>
                    <a:bodyPr/>
                    <a:lstStyle/>
                    <a:p>
                      <a:r>
                        <a:rPr lang="pt-BR" dirty="0"/>
                        <a:t>#05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dirty="0"/>
                        <a:t>11/11/2016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a:t>Pesquisar  cadastros existentes.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a:t>Leonardo (Analista), </a:t>
                      </a:r>
                      <a:r>
                        <a:rPr lang="pt-BR" dirty="0" err="1"/>
                        <a:t>Aleccheévina</a:t>
                      </a:r>
                      <a:r>
                        <a:rPr lang="pt-BR" dirty="0"/>
                        <a:t> (Desenvolvedor) e Igor (DBA)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i="0" dirty="0" err="1"/>
                        <a:t>Backlog</a:t>
                      </a:r>
                      <a:endParaRPr lang="pt-BR" i="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934513437"/>
                  </a:ext>
                </a:extLst>
              </a:tr>
              <a:tr h="370840">
                <a:tc>
                  <a:txBody>
                    <a:bodyPr/>
                    <a:lstStyle/>
                    <a:p>
                      <a:r>
                        <a:rPr lang="pt-BR" dirty="0"/>
                        <a:t>#05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dirty="0"/>
                        <a:t>11/11/2016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a:t>Editar cadastros existentes.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a:t>Leonardo (Analista), </a:t>
                      </a:r>
                      <a:r>
                        <a:rPr lang="pt-BR" dirty="0" err="1"/>
                        <a:t>Aleccheévina</a:t>
                      </a:r>
                      <a:r>
                        <a:rPr lang="pt-BR" dirty="0"/>
                        <a:t> (Desenvolvedor) e Igor (DBA)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i="0" dirty="0" err="1"/>
                        <a:t>Backlog</a:t>
                      </a:r>
                      <a:endParaRPr lang="pt-BR" i="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88531908"/>
                  </a:ext>
                </a:extLst>
              </a:tr>
            </a:tbl>
          </a:graphicData>
        </a:graphic>
      </p:graphicFrame>
      <p:pic>
        <p:nvPicPr>
          <p:cNvPr id="5" name="Imagem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spTree>
    <p:extLst>
      <p:ext uri="{BB962C8B-B14F-4D97-AF65-F5344CB8AC3E}">
        <p14:creationId xmlns:p14="http://schemas.microsoft.com/office/powerpoint/2010/main" val="171890309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Integrante</a:t>
            </a:r>
          </a:p>
        </p:txBody>
      </p:sp>
      <p:sp>
        <p:nvSpPr>
          <p:cNvPr id="3" name="Marcador de Posição de Conteúdo 2"/>
          <p:cNvSpPr>
            <a:spLocks noGrp="1"/>
          </p:cNvSpPr>
          <p:nvPr>
            <p:ph idx="1"/>
          </p:nvPr>
        </p:nvSpPr>
        <p:spPr/>
        <p:txBody>
          <a:bodyPr/>
          <a:lstStyle/>
          <a:p>
            <a:r>
              <a:rPr lang="pt-BR" dirty="0"/>
              <a:t>Nome: João Pedro de Matos </a:t>
            </a:r>
            <a:r>
              <a:rPr lang="pt-BR" dirty="0" err="1"/>
              <a:t>Buchivieser</a:t>
            </a:r>
            <a:endParaRPr lang="pt-BR" dirty="0"/>
          </a:p>
          <a:p>
            <a:r>
              <a:rPr lang="pt-BR" dirty="0"/>
              <a:t>Função: Desenvolvedor</a:t>
            </a:r>
          </a:p>
          <a:p>
            <a:r>
              <a:rPr lang="pt-BR" dirty="0"/>
              <a:t>No que trabalhou: Realização das iterações: Listagem, cadastro e exclusão de sensores, listagem de PCD.</a:t>
            </a:r>
          </a:p>
          <a:p>
            <a:r>
              <a:rPr lang="pt-BR" dirty="0"/>
              <a:t>Dificuldades: Realizar as iterações.</a:t>
            </a:r>
          </a:p>
          <a:p>
            <a:r>
              <a:rPr lang="pt-BR" dirty="0"/>
              <a:t>Sugestões: </a:t>
            </a:r>
          </a:p>
        </p:txBody>
      </p:sp>
      <p:pic>
        <p:nvPicPr>
          <p:cNvPr id="4" name="Imagem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spTree>
    <p:extLst>
      <p:ext uri="{BB962C8B-B14F-4D97-AF65-F5344CB8AC3E}">
        <p14:creationId xmlns:p14="http://schemas.microsoft.com/office/powerpoint/2010/main" val="279710200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Integrante</a:t>
            </a:r>
          </a:p>
        </p:txBody>
      </p:sp>
      <p:sp>
        <p:nvSpPr>
          <p:cNvPr id="3" name="Marcador de Posição de Conteúdo 2"/>
          <p:cNvSpPr>
            <a:spLocks noGrp="1"/>
          </p:cNvSpPr>
          <p:nvPr>
            <p:ph idx="1"/>
          </p:nvPr>
        </p:nvSpPr>
        <p:spPr/>
        <p:txBody>
          <a:bodyPr/>
          <a:lstStyle/>
          <a:p>
            <a:r>
              <a:rPr lang="pt-BR" dirty="0"/>
              <a:t>Nome: Lucas Souza Teixeira</a:t>
            </a:r>
          </a:p>
          <a:p>
            <a:r>
              <a:rPr lang="pt-BR" dirty="0"/>
              <a:t>Função: Desenvolvedor</a:t>
            </a:r>
          </a:p>
          <a:p>
            <a:r>
              <a:rPr lang="pt-BR" dirty="0"/>
              <a:t>No que trabalhou:</a:t>
            </a:r>
          </a:p>
          <a:p>
            <a:pPr marL="274320" lvl="1" indent="0">
              <a:buNone/>
            </a:pPr>
            <a:r>
              <a:rPr lang="pt-BR" sz="1800" dirty="0">
                <a:solidFill>
                  <a:schemeClr val="tx1"/>
                </a:solidFill>
              </a:rPr>
              <a:t>Correção de falhas encontradas na segunda iteração.</a:t>
            </a:r>
          </a:p>
          <a:p>
            <a:pPr marL="274320" lvl="1" indent="0">
              <a:buNone/>
            </a:pPr>
            <a:r>
              <a:rPr lang="pt-BR" sz="1800" dirty="0">
                <a:solidFill>
                  <a:schemeClr val="tx1"/>
                </a:solidFill>
              </a:rPr>
              <a:t>Desenvolvimento da terceira iteração: Editar/Excluir Tipo de Sensor.</a:t>
            </a:r>
          </a:p>
          <a:p>
            <a:pPr marL="274320" lvl="1" indent="0">
              <a:buNone/>
            </a:pPr>
            <a:r>
              <a:rPr lang="pt-BR" sz="1800" dirty="0">
                <a:solidFill>
                  <a:schemeClr val="tx1"/>
                </a:solidFill>
              </a:rPr>
              <a:t>Correção de falhas encontradas na terceira iteração.</a:t>
            </a:r>
          </a:p>
          <a:p>
            <a:pPr marL="274320" lvl="1" indent="0">
              <a:buNone/>
            </a:pPr>
            <a:r>
              <a:rPr lang="pt-BR" sz="1800" dirty="0">
                <a:solidFill>
                  <a:schemeClr val="tx1"/>
                </a:solidFill>
              </a:rPr>
              <a:t>Desenvolvimento Inicial da quarta iteração.</a:t>
            </a:r>
            <a:endParaRPr lang="pt-BR" dirty="0"/>
          </a:p>
          <a:p>
            <a:r>
              <a:rPr lang="pt-BR" dirty="0"/>
              <a:t>Dificuldades: Entender o que estava gerando bugs não vistos no código após a identificação de falhas nos testes.</a:t>
            </a:r>
          </a:p>
          <a:p>
            <a:r>
              <a:rPr lang="pt-BR"/>
              <a:t>Sugestões: A mim mesmo: lembrar de fazer o slide de apresentação antes.</a:t>
            </a:r>
            <a:endParaRPr lang="pt-BR" dirty="0"/>
          </a:p>
        </p:txBody>
      </p:sp>
      <p:pic>
        <p:nvPicPr>
          <p:cNvPr id="4" name="Imagem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spTree>
    <p:extLst>
      <p:ext uri="{BB962C8B-B14F-4D97-AF65-F5344CB8AC3E}">
        <p14:creationId xmlns:p14="http://schemas.microsoft.com/office/powerpoint/2010/main" val="232549675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Notas dos Integrantes</a:t>
            </a:r>
          </a:p>
        </p:txBody>
      </p:sp>
      <p:graphicFrame>
        <p:nvGraphicFramePr>
          <p:cNvPr id="4" name="Marcador de Posição de Conteúdo 3"/>
          <p:cNvGraphicFramePr>
            <a:graphicFrameLocks noGrp="1"/>
          </p:cNvGraphicFramePr>
          <p:nvPr>
            <p:ph idx="1"/>
            <p:extLst/>
          </p:nvPr>
        </p:nvGraphicFramePr>
        <p:xfrm>
          <a:off x="1122071" y="1844364"/>
          <a:ext cx="8594726" cy="3708400"/>
        </p:xfrm>
        <a:graphic>
          <a:graphicData uri="http://schemas.openxmlformats.org/drawingml/2006/table">
            <a:tbl>
              <a:tblPr firstRow="1" bandRow="1">
                <a:tableStyleId>{5C22544A-7EE6-4342-B048-85BDC9FD1C3A}</a:tableStyleId>
              </a:tblPr>
              <a:tblGrid>
                <a:gridCol w="4297363">
                  <a:extLst>
                    <a:ext uri="{9D8B030D-6E8A-4147-A177-3AD203B41FA5}">
                      <a16:colId xmlns:a16="http://schemas.microsoft.com/office/drawing/2014/main" val="3906671981"/>
                    </a:ext>
                  </a:extLst>
                </a:gridCol>
                <a:gridCol w="4297363">
                  <a:extLst>
                    <a:ext uri="{9D8B030D-6E8A-4147-A177-3AD203B41FA5}">
                      <a16:colId xmlns:a16="http://schemas.microsoft.com/office/drawing/2014/main" val="1433779720"/>
                    </a:ext>
                  </a:extLst>
                </a:gridCol>
              </a:tblGrid>
              <a:tr h="370840">
                <a:tc>
                  <a:txBody>
                    <a:bodyPr/>
                    <a:lstStyle/>
                    <a:p>
                      <a:pPr algn="ctr"/>
                      <a:r>
                        <a:rPr lang="pt-BR" dirty="0">
                          <a:solidFill>
                            <a:schemeClr val="bg1"/>
                          </a:solidFill>
                        </a:rPr>
                        <a:t>Integrante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a:txBody>
                    <a:bodyPr/>
                    <a:lstStyle/>
                    <a:p>
                      <a:pPr algn="ctr"/>
                      <a:r>
                        <a:rPr lang="pt-BR" dirty="0"/>
                        <a:t>Nota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extLst>
                  <a:ext uri="{0D108BD9-81ED-4DB2-BD59-A6C34878D82A}">
                    <a16:rowId xmlns:a16="http://schemas.microsoft.com/office/drawing/2014/main" val="565525828"/>
                  </a:ext>
                </a:extLst>
              </a:tr>
              <a:tr h="370840">
                <a:tc>
                  <a:txBody>
                    <a:bodyPr/>
                    <a:lstStyle/>
                    <a:p>
                      <a:r>
                        <a:rPr lang="pt-BR" dirty="0"/>
                        <a:t>Julia</a:t>
                      </a:r>
                      <a:r>
                        <a:rPr lang="pt-BR" baseline="0" dirty="0"/>
                        <a:t> Cristina Souza </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dirty="0"/>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867814638"/>
                  </a:ext>
                </a:extLst>
              </a:tr>
              <a:tr h="370840">
                <a:tc>
                  <a:txBody>
                    <a:bodyPr/>
                    <a:lstStyle/>
                    <a:p>
                      <a:r>
                        <a:rPr lang="pt-BR" dirty="0"/>
                        <a:t>Raquel Cristina Gonçalves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dirty="0"/>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54461208"/>
                  </a:ext>
                </a:extLst>
              </a:tr>
              <a:tr h="370840">
                <a:tc>
                  <a:txBody>
                    <a:bodyPr/>
                    <a:lstStyle/>
                    <a:p>
                      <a:r>
                        <a:rPr lang="pt-BR" dirty="0" err="1"/>
                        <a:t>Grazielle</a:t>
                      </a:r>
                      <a:r>
                        <a:rPr lang="pt-BR" dirty="0"/>
                        <a:t> Caroline Sebastião Cossa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dirty="0"/>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01449474"/>
                  </a:ext>
                </a:extLst>
              </a:tr>
              <a:tr h="370840">
                <a:tc>
                  <a:txBody>
                    <a:bodyPr/>
                    <a:lstStyle/>
                    <a:p>
                      <a:r>
                        <a:rPr lang="pt-BR" dirty="0" err="1"/>
                        <a:t>Wictor</a:t>
                      </a:r>
                      <a:r>
                        <a:rPr lang="pt-BR" dirty="0"/>
                        <a:t> Batista </a:t>
                      </a:r>
                      <a:r>
                        <a:rPr lang="pt-BR" dirty="0" err="1"/>
                        <a:t>Parron</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dirty="0"/>
                        <a:t>8,5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325902894"/>
                  </a:ext>
                </a:extLst>
              </a:tr>
              <a:tr h="370840">
                <a:tc>
                  <a:txBody>
                    <a:bodyPr/>
                    <a:lstStyle/>
                    <a:p>
                      <a:r>
                        <a:rPr lang="pt-BR" dirty="0"/>
                        <a:t>Bruno Gomes de Oliveira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dirty="0"/>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984778109"/>
                  </a:ext>
                </a:extLst>
              </a:tr>
              <a:tr h="370840">
                <a:tc>
                  <a:txBody>
                    <a:bodyPr/>
                    <a:lstStyle/>
                    <a:p>
                      <a:r>
                        <a:rPr lang="pt-BR" dirty="0"/>
                        <a:t>João Pedro de Matos</a:t>
                      </a:r>
                      <a:r>
                        <a:rPr lang="pt-BR" baseline="0" dirty="0"/>
                        <a:t> </a:t>
                      </a:r>
                      <a:r>
                        <a:rPr lang="pt-BR" baseline="0" dirty="0" err="1"/>
                        <a:t>Buchivieser</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dirty="0"/>
                        <a:t>9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913802919"/>
                  </a:ext>
                </a:extLst>
              </a:tr>
              <a:tr h="370840">
                <a:tc>
                  <a:txBody>
                    <a:bodyPr/>
                    <a:lstStyle/>
                    <a:p>
                      <a:r>
                        <a:rPr lang="pt-BR" dirty="0"/>
                        <a:t>Lucas Souza Teixeira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dirty="0"/>
                        <a:t>9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27624779"/>
                  </a:ext>
                </a:extLst>
              </a:tr>
              <a:tr h="370840">
                <a:tc>
                  <a:txBody>
                    <a:bodyPr/>
                    <a:lstStyle/>
                    <a:p>
                      <a:pPr algn="ctr"/>
                      <a:r>
                        <a:rPr lang="pt-BR" b="1" dirty="0">
                          <a:solidFill>
                            <a:schemeClr val="bg1"/>
                          </a:solidFill>
                        </a:rPr>
                        <a:t>Grupo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a:txBody>
                    <a:bodyPr/>
                    <a:lstStyle/>
                    <a:p>
                      <a:pPr algn="ctr"/>
                      <a:r>
                        <a:rPr lang="pt-BR" b="1" dirty="0">
                          <a:solidFill>
                            <a:schemeClr val="bg1"/>
                          </a:solidFill>
                        </a:rPr>
                        <a:t>Nota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extLst>
                  <a:ext uri="{0D108BD9-81ED-4DB2-BD59-A6C34878D82A}">
                    <a16:rowId xmlns:a16="http://schemas.microsoft.com/office/drawing/2014/main" val="3881346591"/>
                  </a:ext>
                </a:extLst>
              </a:tr>
              <a:tr h="370840">
                <a:tc>
                  <a:txBody>
                    <a:bodyPr/>
                    <a:lstStyle/>
                    <a:p>
                      <a:r>
                        <a:rPr lang="pt-BR" dirty="0"/>
                        <a:t>Total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dirty="0"/>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57205190"/>
                  </a:ext>
                </a:extLst>
              </a:tr>
            </a:tbl>
          </a:graphicData>
        </a:graphic>
      </p:graphicFrame>
      <p:pic>
        <p:nvPicPr>
          <p:cNvPr id="6" name="Imagem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spTree>
    <p:extLst>
      <p:ext uri="{BB962C8B-B14F-4D97-AF65-F5344CB8AC3E}">
        <p14:creationId xmlns:p14="http://schemas.microsoft.com/office/powerpoint/2010/main" val="302991865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TextShape 1"/>
          <p:cNvSpPr txBox="1"/>
          <p:nvPr/>
        </p:nvSpPr>
        <p:spPr>
          <a:xfrm>
            <a:off x="1261800" y="365760"/>
            <a:ext cx="9692280" cy="1325160"/>
          </a:xfrm>
          <a:prstGeom prst="rect">
            <a:avLst/>
          </a:prstGeom>
          <a:noFill/>
          <a:ln>
            <a:noFill/>
          </a:ln>
        </p:spPr>
        <p:txBody>
          <a:bodyPr anchor="b"/>
          <a:lstStyle/>
          <a:p>
            <a:pPr>
              <a:lnSpc>
                <a:spcPct val="90000"/>
              </a:lnSpc>
            </a:pPr>
            <a:r>
              <a:rPr lang="en-US" sz="4400" strike="noStrike" spc="-49">
                <a:solidFill>
                  <a:srgbClr val="000000"/>
                </a:solidFill>
                <a:uFill>
                  <a:solidFill>
                    <a:srgbClr val="FFFFFF"/>
                  </a:solidFill>
                </a:uFill>
                <a:latin typeface="Century Schoolbook"/>
              </a:rPr>
              <a:t>Planejamento de Atividades</a:t>
            </a:r>
            <a:endParaRPr lang="en-US" sz="1800" strike="noStrike" spc="-1">
              <a:solidFill>
                <a:srgbClr val="000000"/>
              </a:solidFill>
              <a:uFill>
                <a:solidFill>
                  <a:srgbClr val="FFFFFF"/>
                </a:solidFill>
              </a:uFill>
              <a:latin typeface="Century Schoolbook"/>
            </a:endParaRPr>
          </a:p>
        </p:txBody>
      </p:sp>
      <p:graphicFrame>
        <p:nvGraphicFramePr>
          <p:cNvPr id="134" name="Table 2"/>
          <p:cNvGraphicFramePr/>
          <p:nvPr/>
        </p:nvGraphicFramePr>
        <p:xfrm>
          <a:off x="1262160" y="1828800"/>
          <a:ext cx="8617320" cy="4085760"/>
        </p:xfrm>
        <a:graphic>
          <a:graphicData uri="http://schemas.openxmlformats.org/drawingml/2006/table">
            <a:tbl>
              <a:tblPr/>
              <a:tblGrid>
                <a:gridCol w="976320">
                  <a:extLst>
                    <a:ext uri="{9D8B030D-6E8A-4147-A177-3AD203B41FA5}">
                      <a16:colId xmlns:a16="http://schemas.microsoft.com/office/drawing/2014/main" val="20000"/>
                    </a:ext>
                  </a:extLst>
                </a:gridCol>
                <a:gridCol w="1534320">
                  <a:extLst>
                    <a:ext uri="{9D8B030D-6E8A-4147-A177-3AD203B41FA5}">
                      <a16:colId xmlns:a16="http://schemas.microsoft.com/office/drawing/2014/main" val="20001"/>
                    </a:ext>
                  </a:extLst>
                </a:gridCol>
                <a:gridCol w="1723680">
                  <a:extLst>
                    <a:ext uri="{9D8B030D-6E8A-4147-A177-3AD203B41FA5}">
                      <a16:colId xmlns:a16="http://schemas.microsoft.com/office/drawing/2014/main" val="20002"/>
                    </a:ext>
                  </a:extLst>
                </a:gridCol>
                <a:gridCol w="2427840">
                  <a:extLst>
                    <a:ext uri="{9D8B030D-6E8A-4147-A177-3AD203B41FA5}">
                      <a16:colId xmlns:a16="http://schemas.microsoft.com/office/drawing/2014/main" val="20003"/>
                    </a:ext>
                  </a:extLst>
                </a:gridCol>
                <a:gridCol w="1955160">
                  <a:extLst>
                    <a:ext uri="{9D8B030D-6E8A-4147-A177-3AD203B41FA5}">
                      <a16:colId xmlns:a16="http://schemas.microsoft.com/office/drawing/2014/main" val="20004"/>
                    </a:ext>
                  </a:extLst>
                </a:gridCol>
              </a:tblGrid>
              <a:tr h="628200">
                <a:tc gridSpan="5">
                  <a:txBody>
                    <a:bodyPr/>
                    <a:lstStyle/>
                    <a:p>
                      <a:pPr algn="ctr">
                        <a:lnSpc>
                          <a:spcPct val="100000"/>
                        </a:lnSpc>
                      </a:pPr>
                      <a:r>
                        <a:rPr lang="pt-BR" sz="1800" b="1" strike="noStrike" spc="-1">
                          <a:solidFill>
                            <a:srgbClr val="FFFFFF"/>
                          </a:solidFill>
                          <a:uFill>
                            <a:solidFill>
                              <a:srgbClr val="FFFFFF"/>
                            </a:solidFill>
                          </a:uFill>
                          <a:latin typeface="Century Schoolbook"/>
                        </a:rPr>
                        <a:t>Planejamento das Iterações para o Desenvolvimento dos Casos de Uso</a:t>
                      </a:r>
                      <a:endParaRPr lang="pt-BR" sz="1800" strike="noStrike" spc="-1">
                        <a:solidFill>
                          <a:srgbClr val="000000"/>
                        </a:solidFill>
                        <a:uFill>
                          <a:solidFill>
                            <a:srgbClr val="FFFFFF"/>
                          </a:solidFill>
                        </a:uFill>
                        <a:latin typeface="Arial"/>
                      </a:endParaRPr>
                    </a:p>
                    <a:p>
                      <a:pPr algn="ctr">
                        <a:lnSpc>
                          <a:spcPct val="100000"/>
                        </a:lnSpc>
                      </a:pPr>
                      <a:r>
                        <a:rPr lang="pt-BR" sz="1800" b="1" strike="noStrike" spc="-1">
                          <a:solidFill>
                            <a:srgbClr val="FFFFFF"/>
                          </a:solidFill>
                          <a:uFill>
                            <a:solidFill>
                              <a:srgbClr val="FFFFFF"/>
                            </a:solidFill>
                          </a:uFill>
                          <a:latin typeface="Century Schoolbook"/>
                        </a:rPr>
                        <a:t>Módulo de Cadastros</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1B1E3D"/>
                    </a:solidFill>
                  </a:tcPr>
                </a:tc>
                <a:tc hMerge="1">
                  <a:txBody>
                    <a:bodyPr/>
                    <a:lstStyle/>
                    <a:p>
                      <a:endParaRPr lang="pt-BR"/>
                    </a:p>
                  </a:txBody>
                  <a:tcPr>
                    <a:solidFill>
                      <a:srgbClr val="729FCF"/>
                    </a:solidFill>
                  </a:tcPr>
                </a:tc>
                <a:tc hMerge="1">
                  <a:txBody>
                    <a:bodyPr/>
                    <a:lstStyle/>
                    <a:p>
                      <a:endParaRPr lang="pt-BR"/>
                    </a:p>
                  </a:txBody>
                  <a:tcPr>
                    <a:solidFill>
                      <a:srgbClr val="729FCF"/>
                    </a:solidFill>
                  </a:tcPr>
                </a:tc>
                <a:tc hMerge="1">
                  <a:txBody>
                    <a:bodyPr/>
                    <a:lstStyle/>
                    <a:p>
                      <a:endParaRPr lang="pt-BR"/>
                    </a:p>
                  </a:txBody>
                  <a:tcPr>
                    <a:solidFill>
                      <a:srgbClr val="729FCF"/>
                    </a:solidFill>
                  </a:tcPr>
                </a:tc>
                <a:tc hMerge="1">
                  <a:txBody>
                    <a:bodyPr/>
                    <a:lstStyle/>
                    <a:p>
                      <a:endParaRPr lang="pt-BR"/>
                    </a:p>
                  </a:txBody>
                  <a:tcPr>
                    <a:solidFill>
                      <a:srgbClr val="729FCF"/>
                    </a:solidFill>
                  </a:tcPr>
                </a:tc>
                <a:extLst>
                  <a:ext uri="{0D108BD9-81ED-4DB2-BD59-A6C34878D82A}">
                    <a16:rowId xmlns:a16="http://schemas.microsoft.com/office/drawing/2014/main" val="10000"/>
                  </a:ext>
                </a:extLst>
              </a:tr>
              <a:tr h="579960">
                <a:tc>
                  <a:txBody>
                    <a:bodyPr/>
                    <a:lstStyle/>
                    <a:p>
                      <a:pPr algn="ctr">
                        <a:lnSpc>
                          <a:spcPct val="100000"/>
                        </a:lnSpc>
                      </a:pPr>
                      <a:r>
                        <a:rPr lang="pt-BR" sz="1600" strike="noStrike" spc="-1">
                          <a:solidFill>
                            <a:srgbClr val="000000"/>
                          </a:solidFill>
                          <a:uFill>
                            <a:solidFill>
                              <a:srgbClr val="FFFFFF"/>
                            </a:solidFill>
                          </a:uFill>
                          <a:latin typeface="Century Schoolbook"/>
                        </a:rPr>
                        <a:t>Iteração</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B1BEDD"/>
                    </a:solidFill>
                  </a:tcPr>
                </a:tc>
                <a:tc>
                  <a:txBody>
                    <a:bodyPr/>
                    <a:lstStyle/>
                    <a:p>
                      <a:pPr algn="ctr">
                        <a:lnSpc>
                          <a:spcPct val="100000"/>
                        </a:lnSpc>
                      </a:pPr>
                      <a:r>
                        <a:rPr lang="pt-BR" sz="1600" strike="noStrike" spc="-1">
                          <a:solidFill>
                            <a:srgbClr val="000000"/>
                          </a:solidFill>
                          <a:uFill>
                            <a:solidFill>
                              <a:srgbClr val="FFFFFF"/>
                            </a:solidFill>
                          </a:uFill>
                          <a:latin typeface="Century Schoolbook"/>
                        </a:rPr>
                        <a:t>Data Prevista</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B1BEDD"/>
                    </a:solidFill>
                  </a:tcPr>
                </a:tc>
                <a:tc>
                  <a:txBody>
                    <a:bodyPr/>
                    <a:lstStyle/>
                    <a:p>
                      <a:pPr algn="ctr">
                        <a:lnSpc>
                          <a:spcPct val="100000"/>
                        </a:lnSpc>
                      </a:pPr>
                      <a:r>
                        <a:rPr lang="pt-BR" sz="1600" strike="noStrike" spc="-1">
                          <a:solidFill>
                            <a:srgbClr val="000000"/>
                          </a:solidFill>
                          <a:uFill>
                            <a:solidFill>
                              <a:srgbClr val="FFFFFF"/>
                            </a:solidFill>
                          </a:uFill>
                          <a:latin typeface="Century Schoolbook"/>
                        </a:rPr>
                        <a:t>Casos de Uso</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B1BEDD"/>
                    </a:solidFill>
                  </a:tcPr>
                </a:tc>
                <a:tc>
                  <a:txBody>
                    <a:bodyPr/>
                    <a:lstStyle/>
                    <a:p>
                      <a:pPr algn="ctr">
                        <a:lnSpc>
                          <a:spcPct val="100000"/>
                        </a:lnSpc>
                      </a:pPr>
                      <a:r>
                        <a:rPr lang="pt-BR" sz="1600" strike="noStrike" spc="-1">
                          <a:solidFill>
                            <a:srgbClr val="000000"/>
                          </a:solidFill>
                          <a:uFill>
                            <a:solidFill>
                              <a:srgbClr val="FFFFFF"/>
                            </a:solidFill>
                          </a:uFill>
                          <a:latin typeface="Century Schoolbook"/>
                        </a:rPr>
                        <a:t>Equipe Responsável </a:t>
                      </a:r>
                      <a:endParaRPr lang="pt-BR" sz="1800" strike="noStrike" spc="-1">
                        <a:solidFill>
                          <a:srgbClr val="000000"/>
                        </a:solidFill>
                        <a:uFill>
                          <a:solidFill>
                            <a:srgbClr val="FFFFFF"/>
                          </a:solidFill>
                        </a:uFill>
                        <a:latin typeface="Arial"/>
                      </a:endParaRPr>
                    </a:p>
                    <a:p>
                      <a:pPr algn="ctr">
                        <a:lnSpc>
                          <a:spcPct val="100000"/>
                        </a:lnSpc>
                      </a:pP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B1BEDD"/>
                    </a:solidFill>
                  </a:tcPr>
                </a:tc>
                <a:tc>
                  <a:txBody>
                    <a:bodyPr/>
                    <a:lstStyle/>
                    <a:p>
                      <a:pPr algn="ctr">
                        <a:lnSpc>
                          <a:spcPct val="100000"/>
                        </a:lnSpc>
                      </a:pPr>
                      <a:r>
                        <a:rPr lang="pt-BR" sz="1600" strike="noStrike" spc="-1">
                          <a:solidFill>
                            <a:srgbClr val="000000"/>
                          </a:solidFill>
                          <a:uFill>
                            <a:solidFill>
                              <a:srgbClr val="FFFFFF"/>
                            </a:solidFill>
                          </a:uFill>
                          <a:latin typeface="Century Schoolbook"/>
                        </a:rPr>
                        <a:t>Situação</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B1BEDD"/>
                    </a:solidFill>
                  </a:tcPr>
                </a:tc>
                <a:extLst>
                  <a:ext uri="{0D108BD9-81ED-4DB2-BD59-A6C34878D82A}">
                    <a16:rowId xmlns:a16="http://schemas.microsoft.com/office/drawing/2014/main" val="10001"/>
                  </a:ext>
                </a:extLst>
              </a:tr>
              <a:tr h="914760">
                <a:tc>
                  <a:txBody>
                    <a:bodyPr/>
                    <a:lstStyle/>
                    <a:p>
                      <a:pPr>
                        <a:lnSpc>
                          <a:spcPct val="100000"/>
                        </a:lnSpc>
                      </a:pPr>
                      <a:r>
                        <a:rPr lang="pt-BR" sz="1800" strike="noStrike" spc="-1">
                          <a:solidFill>
                            <a:srgbClr val="000000"/>
                          </a:solidFill>
                          <a:uFill>
                            <a:solidFill>
                              <a:srgbClr val="FFFFFF"/>
                            </a:solidFill>
                          </a:uFill>
                          <a:latin typeface="Century Schoolbook"/>
                        </a:rPr>
                        <a:t>#01</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xBody>
                    <a:bodyPr/>
                    <a:lstStyle/>
                    <a:p>
                      <a:pPr>
                        <a:lnSpc>
                          <a:spcPct val="100000"/>
                        </a:lnSpc>
                      </a:pPr>
                      <a:r>
                        <a:rPr lang="pt-BR" sz="1800" strike="noStrike" spc="-1">
                          <a:solidFill>
                            <a:srgbClr val="000000"/>
                          </a:solidFill>
                          <a:uFill>
                            <a:solidFill>
                              <a:srgbClr val="FFFFFF"/>
                            </a:solidFill>
                          </a:uFill>
                          <a:latin typeface="Century Schoolbook"/>
                        </a:rPr>
                        <a:t>12/08/2016</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xBody>
                    <a:bodyPr/>
                    <a:lstStyle/>
                    <a:p>
                      <a:pPr>
                        <a:lnSpc>
                          <a:spcPct val="100000"/>
                        </a:lnSpc>
                      </a:pPr>
                      <a:r>
                        <a:rPr lang="pt-BR" sz="1800" strike="noStrike" spc="-1">
                          <a:solidFill>
                            <a:srgbClr val="000000"/>
                          </a:solidFill>
                          <a:uFill>
                            <a:solidFill>
                              <a:srgbClr val="FFFFFF"/>
                            </a:solidFill>
                          </a:uFill>
                          <a:latin typeface="Century Schoolbook"/>
                        </a:rPr>
                        <a:t>Gerenciar medições de PCD </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xBody>
                    <a:bodyPr/>
                    <a:lstStyle/>
                    <a:p>
                      <a:pPr>
                        <a:lnSpc>
                          <a:spcPct val="100000"/>
                        </a:lnSpc>
                      </a:pPr>
                      <a:r>
                        <a:rPr lang="pt-BR" sz="1800" strike="noStrike" spc="-1">
                          <a:solidFill>
                            <a:srgbClr val="000000"/>
                          </a:solidFill>
                          <a:uFill>
                            <a:solidFill>
                              <a:srgbClr val="FFFFFF"/>
                            </a:solidFill>
                          </a:uFill>
                          <a:latin typeface="Century Schoolbook"/>
                        </a:rPr>
                        <a:t>Mariana, Rafael e Sabrina</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xBody>
                    <a:bodyPr/>
                    <a:lstStyle/>
                    <a:p>
                      <a:pPr>
                        <a:lnSpc>
                          <a:spcPct val="100000"/>
                        </a:lnSpc>
                      </a:pPr>
                      <a:r>
                        <a:rPr lang="pt-BR" sz="1800" strike="noStrike" spc="-1">
                          <a:solidFill>
                            <a:srgbClr val="000000"/>
                          </a:solidFill>
                          <a:uFill>
                            <a:solidFill>
                              <a:srgbClr val="FFFFFF"/>
                            </a:solidFill>
                          </a:uFill>
                          <a:latin typeface="Century Schoolbook"/>
                        </a:rPr>
                        <a:t>Finalizado</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extLst>
                  <a:ext uri="{0D108BD9-81ED-4DB2-BD59-A6C34878D82A}">
                    <a16:rowId xmlns:a16="http://schemas.microsoft.com/office/drawing/2014/main" val="10002"/>
                  </a:ext>
                </a:extLst>
              </a:tr>
              <a:tr h="640440">
                <a:tc>
                  <a:txBody>
                    <a:bodyPr/>
                    <a:lstStyle/>
                    <a:p>
                      <a:pPr>
                        <a:lnSpc>
                          <a:spcPct val="100000"/>
                        </a:lnSpc>
                      </a:pPr>
                      <a:r>
                        <a:rPr lang="pt-BR" sz="1800" strike="noStrike" spc="-1">
                          <a:solidFill>
                            <a:srgbClr val="000000"/>
                          </a:solidFill>
                          <a:uFill>
                            <a:solidFill>
                              <a:srgbClr val="FFFFFF"/>
                            </a:solidFill>
                          </a:uFill>
                          <a:latin typeface="Century Schoolbook"/>
                        </a:rPr>
                        <a:t>#01</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xBody>
                    <a:bodyPr/>
                    <a:lstStyle/>
                    <a:p>
                      <a:pPr>
                        <a:lnSpc>
                          <a:spcPct val="100000"/>
                        </a:lnSpc>
                      </a:pPr>
                      <a:r>
                        <a:rPr lang="pt-BR" sz="1800" strike="noStrike" spc="-1">
                          <a:solidFill>
                            <a:srgbClr val="000000"/>
                          </a:solidFill>
                          <a:uFill>
                            <a:solidFill>
                              <a:srgbClr val="FFFFFF"/>
                            </a:solidFill>
                          </a:uFill>
                          <a:latin typeface="Century Schoolbook"/>
                        </a:rPr>
                        <a:t>12/09/2016</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xBody>
                    <a:bodyPr/>
                    <a:lstStyle/>
                    <a:p>
                      <a:pPr>
                        <a:lnSpc>
                          <a:spcPct val="100000"/>
                        </a:lnSpc>
                      </a:pPr>
                      <a:r>
                        <a:rPr lang="pt-BR" sz="1800" strike="noStrike" spc="-1">
                          <a:solidFill>
                            <a:srgbClr val="000000"/>
                          </a:solidFill>
                          <a:uFill>
                            <a:solidFill>
                              <a:srgbClr val="FFFFFF"/>
                            </a:solidFill>
                          </a:uFill>
                          <a:latin typeface="Century Schoolbook"/>
                        </a:rPr>
                        <a:t>Consultar medições</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xBody>
                    <a:bodyPr/>
                    <a:lstStyle/>
                    <a:p>
                      <a:pPr>
                        <a:lnSpc>
                          <a:spcPct val="100000"/>
                        </a:lnSpc>
                      </a:pPr>
                      <a:r>
                        <a:rPr lang="pt-BR" sz="1800" strike="noStrike" spc="-1">
                          <a:solidFill>
                            <a:srgbClr val="000000"/>
                          </a:solidFill>
                          <a:uFill>
                            <a:solidFill>
                              <a:srgbClr val="FFFFFF"/>
                            </a:solidFill>
                          </a:uFill>
                          <a:latin typeface="Century Schoolbook"/>
                        </a:rPr>
                        <a:t>Samuel, Victor, Daniel e Wesley</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xBody>
                    <a:bodyPr/>
                    <a:lstStyle/>
                    <a:p>
                      <a:pPr>
                        <a:lnSpc>
                          <a:spcPct val="100000"/>
                        </a:lnSpc>
                      </a:pPr>
                      <a:r>
                        <a:rPr lang="pt-BR" sz="1800" strike="noStrike" spc="-1">
                          <a:solidFill>
                            <a:srgbClr val="000000"/>
                          </a:solidFill>
                          <a:uFill>
                            <a:solidFill>
                              <a:srgbClr val="FFFFFF"/>
                            </a:solidFill>
                          </a:uFill>
                          <a:latin typeface="Century Schoolbook"/>
                        </a:rPr>
                        <a:t>Finalizado</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extLst>
                  <a:ext uri="{0D108BD9-81ED-4DB2-BD59-A6C34878D82A}">
                    <a16:rowId xmlns:a16="http://schemas.microsoft.com/office/drawing/2014/main" val="10003"/>
                  </a:ext>
                </a:extLst>
              </a:tr>
              <a:tr h="640440">
                <a:tc>
                  <a:txBody>
                    <a:bodyPr/>
                    <a:lstStyle/>
                    <a:p>
                      <a:pPr>
                        <a:lnSpc>
                          <a:spcPct val="100000"/>
                        </a:lnSpc>
                      </a:pPr>
                      <a:r>
                        <a:rPr lang="pt-BR" sz="1800" strike="noStrike" spc="-1">
                          <a:solidFill>
                            <a:srgbClr val="000000"/>
                          </a:solidFill>
                          <a:uFill>
                            <a:solidFill>
                              <a:srgbClr val="FFFFFF"/>
                            </a:solidFill>
                          </a:uFill>
                          <a:latin typeface="Century Schoolbook"/>
                        </a:rPr>
                        <a:t>#02</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xBody>
                    <a:bodyPr/>
                    <a:lstStyle/>
                    <a:p>
                      <a:pPr>
                        <a:lnSpc>
                          <a:spcPct val="100000"/>
                        </a:lnSpc>
                      </a:pPr>
                      <a:r>
                        <a:rPr lang="pt-BR" sz="1800" strike="noStrike" spc="-1">
                          <a:solidFill>
                            <a:srgbClr val="000000"/>
                          </a:solidFill>
                          <a:uFill>
                            <a:solidFill>
                              <a:srgbClr val="FFFFFF"/>
                            </a:solidFill>
                          </a:uFill>
                          <a:latin typeface="Century Schoolbook"/>
                        </a:rPr>
                        <a:t>02/09/2016</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xBody>
                    <a:bodyPr/>
                    <a:lstStyle/>
                    <a:p>
                      <a:pPr>
                        <a:lnSpc>
                          <a:spcPct val="100000"/>
                        </a:lnSpc>
                      </a:pPr>
                      <a:r>
                        <a:rPr lang="pt-BR" sz="1800" strike="noStrike" spc="-1">
                          <a:solidFill>
                            <a:srgbClr val="000000"/>
                          </a:solidFill>
                          <a:uFill>
                            <a:solidFill>
                              <a:srgbClr val="FFFFFF"/>
                            </a:solidFill>
                          </a:uFill>
                          <a:latin typeface="Century Schoolbook"/>
                        </a:rPr>
                        <a:t>Inserir Medições</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xBody>
                    <a:bodyPr/>
                    <a:lstStyle/>
                    <a:p>
                      <a:pPr>
                        <a:lnSpc>
                          <a:spcPct val="100000"/>
                        </a:lnSpc>
                      </a:pPr>
                      <a:r>
                        <a:rPr lang="pt-BR" sz="1800" strike="noStrike" spc="-1">
                          <a:solidFill>
                            <a:srgbClr val="000000"/>
                          </a:solidFill>
                          <a:uFill>
                            <a:solidFill>
                              <a:srgbClr val="FFFFFF"/>
                            </a:solidFill>
                          </a:uFill>
                          <a:latin typeface="Century Schoolbook"/>
                        </a:rPr>
                        <a:t>Samuel, Victor, Daniel e Wesley</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xBody>
                    <a:bodyPr/>
                    <a:lstStyle/>
                    <a:p>
                      <a:pPr>
                        <a:lnSpc>
                          <a:spcPct val="100000"/>
                        </a:lnSpc>
                      </a:pPr>
                      <a:r>
                        <a:rPr lang="pt-BR" sz="1800" strike="noStrike" spc="-1">
                          <a:solidFill>
                            <a:srgbClr val="000000"/>
                          </a:solidFill>
                          <a:uFill>
                            <a:solidFill>
                              <a:srgbClr val="FFFFFF"/>
                            </a:solidFill>
                          </a:uFill>
                          <a:latin typeface="Century Schoolbook"/>
                        </a:rPr>
                        <a:t>Finalizado</a:t>
                      </a:r>
                      <a:endParaRPr lang="pt-BR" sz="1800" strike="noStrike" spc="-1">
                        <a:solidFill>
                          <a:srgbClr val="000000"/>
                        </a:solidFill>
                        <a:uFill>
                          <a:solidFill>
                            <a:srgbClr val="FFFFFF"/>
                          </a:solidFill>
                        </a:uFill>
                        <a:latin typeface="Arial"/>
                      </a:endParaRPr>
                    </a:p>
                    <a:p>
                      <a:pPr>
                        <a:lnSpc>
                          <a:spcPct val="100000"/>
                        </a:lnSpc>
                      </a:pP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extLst>
                  <a:ext uri="{0D108BD9-81ED-4DB2-BD59-A6C34878D82A}">
                    <a16:rowId xmlns:a16="http://schemas.microsoft.com/office/drawing/2014/main" val="10004"/>
                  </a:ext>
                </a:extLst>
              </a:tr>
              <a:tr h="640440">
                <a:tc>
                  <a:txBody>
                    <a:bodyPr/>
                    <a:lstStyle/>
                    <a:p>
                      <a:pPr>
                        <a:lnSpc>
                          <a:spcPct val="100000"/>
                        </a:lnSpc>
                      </a:pPr>
                      <a:r>
                        <a:rPr lang="pt-BR" sz="1800" strike="noStrike" spc="-1">
                          <a:solidFill>
                            <a:srgbClr val="000000"/>
                          </a:solidFill>
                          <a:uFill>
                            <a:solidFill>
                              <a:srgbClr val="FFFFFF"/>
                            </a:solidFill>
                          </a:uFill>
                          <a:latin typeface="Century Schoolbook"/>
                        </a:rPr>
                        <a:t>#02</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xBody>
                    <a:bodyPr/>
                    <a:lstStyle/>
                    <a:p>
                      <a:pPr>
                        <a:lnSpc>
                          <a:spcPct val="100000"/>
                        </a:lnSpc>
                      </a:pPr>
                      <a:r>
                        <a:rPr lang="pt-BR" sz="1800" strike="noStrike" spc="-1">
                          <a:solidFill>
                            <a:srgbClr val="000000"/>
                          </a:solidFill>
                          <a:uFill>
                            <a:solidFill>
                              <a:srgbClr val="FFFFFF"/>
                            </a:solidFill>
                          </a:uFill>
                          <a:latin typeface="Century Schoolbook"/>
                        </a:rPr>
                        <a:t>02/09/2016</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xBody>
                    <a:bodyPr/>
                    <a:lstStyle/>
                    <a:p>
                      <a:pPr>
                        <a:lnSpc>
                          <a:spcPct val="100000"/>
                        </a:lnSpc>
                      </a:pPr>
                      <a:r>
                        <a:rPr lang="pt-BR" sz="1800" strike="noStrike" spc="-1">
                          <a:solidFill>
                            <a:srgbClr val="000000"/>
                          </a:solidFill>
                          <a:uFill>
                            <a:solidFill>
                              <a:srgbClr val="FFFFFF"/>
                            </a:solidFill>
                          </a:uFill>
                          <a:latin typeface="Century Schoolbook"/>
                        </a:rPr>
                        <a:t>Atualizar Medições</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xBody>
                    <a:bodyPr/>
                    <a:lstStyle/>
                    <a:p>
                      <a:pPr>
                        <a:lnSpc>
                          <a:spcPct val="100000"/>
                        </a:lnSpc>
                      </a:pPr>
                      <a:r>
                        <a:rPr lang="pt-BR" sz="1800" strike="noStrike" spc="-1">
                          <a:solidFill>
                            <a:srgbClr val="000000"/>
                          </a:solidFill>
                          <a:uFill>
                            <a:solidFill>
                              <a:srgbClr val="FFFFFF"/>
                            </a:solidFill>
                          </a:uFill>
                          <a:latin typeface="Century Schoolbook"/>
                        </a:rPr>
                        <a:t>Mariana, Rafael e Sabrina</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xBody>
                    <a:bodyPr/>
                    <a:lstStyle/>
                    <a:p>
                      <a:pPr>
                        <a:lnSpc>
                          <a:spcPct val="100000"/>
                        </a:lnSpc>
                      </a:pPr>
                      <a:r>
                        <a:rPr lang="pt-BR" sz="1800" strike="noStrike" spc="-1">
                          <a:solidFill>
                            <a:srgbClr val="000000"/>
                          </a:solidFill>
                          <a:uFill>
                            <a:solidFill>
                              <a:srgbClr val="FFFFFF"/>
                            </a:solidFill>
                          </a:uFill>
                          <a:latin typeface="Century Schoolbook"/>
                        </a:rPr>
                        <a:t>Finalizado</a:t>
                      </a:r>
                      <a:endParaRPr lang="pt-BR" sz="1800" strike="noStrike" spc="-1">
                        <a:solidFill>
                          <a:srgbClr val="000000"/>
                        </a:solidFill>
                        <a:uFill>
                          <a:solidFill>
                            <a:srgbClr val="FFFFFF"/>
                          </a:solidFill>
                        </a:uFill>
                        <a:latin typeface="Arial"/>
                      </a:endParaRPr>
                    </a:p>
                    <a:p>
                      <a:pPr>
                        <a:lnSpc>
                          <a:spcPct val="100000"/>
                        </a:lnSpc>
                      </a:pP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extLst>
                  <a:ext uri="{0D108BD9-81ED-4DB2-BD59-A6C34878D82A}">
                    <a16:rowId xmlns:a16="http://schemas.microsoft.com/office/drawing/2014/main" val="10005"/>
                  </a:ext>
                </a:extLst>
              </a:tr>
            </a:tbl>
          </a:graphicData>
        </a:graphic>
      </p:graphicFrame>
      <p:pic>
        <p:nvPicPr>
          <p:cNvPr id="135" name="Imagem 4"/>
          <p:cNvPicPr/>
          <p:nvPr/>
        </p:nvPicPr>
        <p:blipFill>
          <a:blip r:embed="rId2"/>
          <a:stretch>
            <a:fillRect/>
          </a:stretch>
        </p:blipFill>
        <p:spPr>
          <a:xfrm>
            <a:off x="11347200" y="69840"/>
            <a:ext cx="799200" cy="691920"/>
          </a:xfrm>
          <a:prstGeom prst="rect">
            <a:avLst/>
          </a:prstGeom>
          <a:ln>
            <a:noFill/>
          </a:ln>
        </p:spPr>
      </p:pic>
    </p:spTree>
    <p:extLst>
      <p:ext uri="{BB962C8B-B14F-4D97-AF65-F5344CB8AC3E}">
        <p14:creationId xmlns:p14="http://schemas.microsoft.com/office/powerpoint/2010/main" val="292712757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972312" y="925357"/>
            <a:ext cx="9418320" cy="1066800"/>
          </a:xfrm>
        </p:spPr>
        <p:txBody>
          <a:bodyPr>
            <a:normAutofit/>
          </a:bodyPr>
          <a:lstStyle/>
          <a:p>
            <a:r>
              <a:rPr lang="pt-BR" sz="6000" dirty="0"/>
              <a:t>MOD03 – </a:t>
            </a:r>
            <a:r>
              <a:rPr lang="en-US" sz="6000" spc="-49" dirty="0" err="1">
                <a:solidFill>
                  <a:srgbClr val="FFFFFF"/>
                </a:solidFill>
                <a:uFill>
                  <a:solidFill>
                    <a:srgbClr val="FFFFFF"/>
                  </a:solidFill>
                </a:uFill>
              </a:rPr>
              <a:t>Medições</a:t>
            </a:r>
            <a:endParaRPr lang="pt-BR" sz="6000" dirty="0"/>
          </a:p>
        </p:txBody>
      </p:sp>
      <p:sp>
        <p:nvSpPr>
          <p:cNvPr id="5" name="Subtítulo 4"/>
          <p:cNvSpPr>
            <a:spLocks noGrp="1"/>
          </p:cNvSpPr>
          <p:nvPr>
            <p:ph type="subTitle" idx="1"/>
          </p:nvPr>
        </p:nvSpPr>
        <p:spPr>
          <a:xfrm>
            <a:off x="972312" y="2714822"/>
            <a:ext cx="9418320" cy="3536977"/>
          </a:xfrm>
        </p:spPr>
        <p:txBody>
          <a:bodyPr>
            <a:noAutofit/>
          </a:bodyPr>
          <a:lstStyle/>
          <a:p>
            <a:pPr>
              <a:lnSpc>
                <a:spcPct val="100000"/>
              </a:lnSpc>
            </a:pPr>
            <a:r>
              <a:rPr lang="pt-BR" spc="9" dirty="0">
                <a:solidFill>
                  <a:srgbClr val="BFBFBF"/>
                </a:solidFill>
                <a:uFill>
                  <a:solidFill>
                    <a:srgbClr val="FFFFFF"/>
                  </a:solidFill>
                </a:uFill>
              </a:rPr>
              <a:t>Mariana A. Gutierres – Analista</a:t>
            </a:r>
            <a:endParaRPr lang="pt-BR" sz="3200" spc="-1" dirty="0">
              <a:solidFill>
                <a:srgbClr val="FFFFFF"/>
              </a:solidFill>
              <a:uFill>
                <a:solidFill>
                  <a:srgbClr val="FFFFFF"/>
                </a:solidFill>
              </a:uFill>
              <a:latin typeface="Arial"/>
            </a:endParaRPr>
          </a:p>
          <a:p>
            <a:pPr>
              <a:lnSpc>
                <a:spcPct val="100000"/>
              </a:lnSpc>
            </a:pPr>
            <a:r>
              <a:rPr lang="pt-BR" spc="9" dirty="0">
                <a:solidFill>
                  <a:srgbClr val="BFBFBF"/>
                </a:solidFill>
                <a:uFill>
                  <a:solidFill>
                    <a:srgbClr val="FFFFFF"/>
                  </a:solidFill>
                </a:uFill>
              </a:rPr>
              <a:t>Wesley F. </a:t>
            </a:r>
            <a:r>
              <a:rPr lang="pt-BR" spc="9" dirty="0" err="1">
                <a:solidFill>
                  <a:srgbClr val="BFBFBF"/>
                </a:solidFill>
                <a:uFill>
                  <a:solidFill>
                    <a:srgbClr val="FFFFFF"/>
                  </a:solidFill>
                </a:uFill>
              </a:rPr>
              <a:t>Zimmer</a:t>
            </a:r>
            <a:r>
              <a:rPr lang="pt-BR" spc="9" dirty="0">
                <a:solidFill>
                  <a:srgbClr val="BFBFBF"/>
                </a:solidFill>
                <a:uFill>
                  <a:solidFill>
                    <a:srgbClr val="FFFFFF"/>
                  </a:solidFill>
                </a:uFill>
              </a:rPr>
              <a:t> - Analista</a:t>
            </a:r>
            <a:endParaRPr lang="pt-BR" sz="3200" spc="-1" dirty="0">
              <a:solidFill>
                <a:srgbClr val="FFFFFF"/>
              </a:solidFill>
              <a:uFill>
                <a:solidFill>
                  <a:srgbClr val="FFFFFF"/>
                </a:solidFill>
              </a:uFill>
              <a:latin typeface="Arial"/>
            </a:endParaRPr>
          </a:p>
          <a:p>
            <a:pPr>
              <a:lnSpc>
                <a:spcPct val="100000"/>
              </a:lnSpc>
            </a:pPr>
            <a:r>
              <a:rPr lang="pt-BR" spc="9" dirty="0">
                <a:solidFill>
                  <a:srgbClr val="BFBFBF"/>
                </a:solidFill>
                <a:uFill>
                  <a:solidFill>
                    <a:srgbClr val="FFFFFF"/>
                  </a:solidFill>
                </a:uFill>
              </a:rPr>
              <a:t>Daniel Oliveira – DBA</a:t>
            </a:r>
            <a:endParaRPr lang="pt-BR" sz="3200" spc="-1" dirty="0">
              <a:solidFill>
                <a:srgbClr val="FFFFFF"/>
              </a:solidFill>
              <a:uFill>
                <a:solidFill>
                  <a:srgbClr val="FFFFFF"/>
                </a:solidFill>
              </a:uFill>
              <a:latin typeface="Arial"/>
            </a:endParaRPr>
          </a:p>
          <a:p>
            <a:pPr>
              <a:lnSpc>
                <a:spcPct val="100000"/>
              </a:lnSpc>
            </a:pPr>
            <a:r>
              <a:rPr lang="pt-BR" spc="9" dirty="0">
                <a:solidFill>
                  <a:srgbClr val="BFBFBF"/>
                </a:solidFill>
                <a:uFill>
                  <a:solidFill>
                    <a:srgbClr val="FFFFFF"/>
                  </a:solidFill>
                </a:uFill>
              </a:rPr>
              <a:t>Sabrina </a:t>
            </a:r>
            <a:r>
              <a:rPr lang="pt-BR" spc="9" dirty="0" err="1">
                <a:solidFill>
                  <a:srgbClr val="BFBFBF"/>
                </a:solidFill>
                <a:uFill>
                  <a:solidFill>
                    <a:srgbClr val="FFFFFF"/>
                  </a:solidFill>
                </a:uFill>
              </a:rPr>
              <a:t>Bonini</a:t>
            </a:r>
            <a:r>
              <a:rPr lang="pt-BR" spc="9" dirty="0">
                <a:solidFill>
                  <a:srgbClr val="BFBFBF"/>
                </a:solidFill>
                <a:uFill>
                  <a:solidFill>
                    <a:srgbClr val="FFFFFF"/>
                  </a:solidFill>
                </a:uFill>
              </a:rPr>
              <a:t> – DBA</a:t>
            </a:r>
            <a:endParaRPr lang="pt-BR" sz="3200" spc="-1" dirty="0">
              <a:solidFill>
                <a:srgbClr val="FFFFFF"/>
              </a:solidFill>
              <a:uFill>
                <a:solidFill>
                  <a:srgbClr val="FFFFFF"/>
                </a:solidFill>
              </a:uFill>
              <a:latin typeface="Arial"/>
            </a:endParaRPr>
          </a:p>
          <a:p>
            <a:pPr>
              <a:lnSpc>
                <a:spcPct val="100000"/>
              </a:lnSpc>
            </a:pPr>
            <a:r>
              <a:rPr lang="pt-BR" spc="9" dirty="0">
                <a:solidFill>
                  <a:srgbClr val="BFBFBF"/>
                </a:solidFill>
                <a:uFill>
                  <a:solidFill>
                    <a:srgbClr val="FFFFFF"/>
                  </a:solidFill>
                </a:uFill>
              </a:rPr>
              <a:t>Rafael </a:t>
            </a:r>
            <a:r>
              <a:rPr lang="pt-BR" spc="9" dirty="0" err="1">
                <a:solidFill>
                  <a:srgbClr val="BFBFBF"/>
                </a:solidFill>
                <a:uFill>
                  <a:solidFill>
                    <a:srgbClr val="FFFFFF"/>
                  </a:solidFill>
                </a:uFill>
              </a:rPr>
              <a:t>Braganholi</a:t>
            </a:r>
            <a:r>
              <a:rPr lang="pt-BR" spc="9" dirty="0">
                <a:solidFill>
                  <a:srgbClr val="BFBFBF"/>
                </a:solidFill>
                <a:uFill>
                  <a:solidFill>
                    <a:srgbClr val="FFFFFF"/>
                  </a:solidFill>
                </a:uFill>
              </a:rPr>
              <a:t> – Desenvolvedor</a:t>
            </a:r>
            <a:endParaRPr lang="pt-BR" sz="3200" spc="-1" dirty="0">
              <a:solidFill>
                <a:srgbClr val="FFFFFF"/>
              </a:solidFill>
              <a:uFill>
                <a:solidFill>
                  <a:srgbClr val="FFFFFF"/>
                </a:solidFill>
              </a:uFill>
              <a:latin typeface="Arial"/>
            </a:endParaRPr>
          </a:p>
          <a:p>
            <a:pPr>
              <a:lnSpc>
                <a:spcPct val="100000"/>
              </a:lnSpc>
            </a:pPr>
            <a:r>
              <a:rPr lang="pt-BR" spc="9" dirty="0">
                <a:solidFill>
                  <a:srgbClr val="BFBFBF"/>
                </a:solidFill>
                <a:uFill>
                  <a:solidFill>
                    <a:srgbClr val="FFFFFF"/>
                  </a:solidFill>
                </a:uFill>
              </a:rPr>
              <a:t>Samuel Silva – Desenvolvedor</a:t>
            </a:r>
            <a:endParaRPr lang="pt-BR" sz="3200" spc="-1" dirty="0">
              <a:solidFill>
                <a:srgbClr val="FFFFFF"/>
              </a:solidFill>
              <a:uFill>
                <a:solidFill>
                  <a:srgbClr val="FFFFFF"/>
                </a:solidFill>
              </a:uFill>
              <a:latin typeface="Arial"/>
            </a:endParaRPr>
          </a:p>
          <a:p>
            <a:pPr>
              <a:lnSpc>
                <a:spcPct val="100000"/>
              </a:lnSpc>
            </a:pPr>
            <a:r>
              <a:rPr lang="pt-BR" spc="9" dirty="0">
                <a:solidFill>
                  <a:srgbClr val="BFBFBF"/>
                </a:solidFill>
                <a:uFill>
                  <a:solidFill>
                    <a:srgbClr val="FFFFFF"/>
                  </a:solidFill>
                </a:uFill>
              </a:rPr>
              <a:t>Victor </a:t>
            </a:r>
            <a:r>
              <a:rPr lang="pt-BR" spc="9" dirty="0" err="1">
                <a:solidFill>
                  <a:srgbClr val="BFBFBF"/>
                </a:solidFill>
                <a:uFill>
                  <a:solidFill>
                    <a:srgbClr val="FFFFFF"/>
                  </a:solidFill>
                </a:uFill>
              </a:rPr>
              <a:t>Zanelo</a:t>
            </a:r>
            <a:r>
              <a:rPr lang="pt-BR" spc="9" dirty="0">
                <a:solidFill>
                  <a:srgbClr val="BFBFBF"/>
                </a:solidFill>
                <a:uFill>
                  <a:solidFill>
                    <a:srgbClr val="FFFFFF"/>
                  </a:solidFill>
                </a:uFill>
              </a:rPr>
              <a:t> - Desenvolvedor</a:t>
            </a:r>
            <a:endParaRPr lang="pt-BR" sz="3200" spc="-1" dirty="0">
              <a:solidFill>
                <a:srgbClr val="FFFFFF"/>
              </a:solidFill>
              <a:uFill>
                <a:solidFill>
                  <a:srgbClr val="FFFFFF"/>
                </a:solidFill>
              </a:uFill>
              <a:latin typeface="Arial"/>
            </a:endParaRPr>
          </a:p>
          <a:p>
            <a:endParaRPr lang="pt-BR" dirty="0"/>
          </a:p>
          <a:p>
            <a:endParaRPr lang="pt-BR" dirty="0">
              <a:latin typeface="Calibri" panose="020F0502020204030204" pitchFamily="34" charset="0"/>
            </a:endParaRPr>
          </a:p>
          <a:p>
            <a:endParaRPr lang="pt-BR" dirty="0">
              <a:latin typeface="Calibri" panose="020F0502020204030204" pitchFamily="34" charset="0"/>
            </a:endParaRPr>
          </a:p>
        </p:txBody>
      </p:sp>
      <p:pic>
        <p:nvPicPr>
          <p:cNvPr id="6" name="Imagem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616440" y="202692"/>
            <a:ext cx="2383141" cy="1445330"/>
          </a:xfrm>
          <a:prstGeom prst="rect">
            <a:avLst/>
          </a:prstGeom>
        </p:spPr>
      </p:pic>
    </p:spTree>
    <p:extLst>
      <p:ext uri="{BB962C8B-B14F-4D97-AF65-F5344CB8AC3E}">
        <p14:creationId xmlns:p14="http://schemas.microsoft.com/office/powerpoint/2010/main" val="37129912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TextShape 1"/>
          <p:cNvSpPr txBox="1"/>
          <p:nvPr/>
        </p:nvSpPr>
        <p:spPr>
          <a:xfrm>
            <a:off x="1261800" y="365760"/>
            <a:ext cx="9692280" cy="1325160"/>
          </a:xfrm>
          <a:prstGeom prst="rect">
            <a:avLst/>
          </a:prstGeom>
          <a:noFill/>
          <a:ln>
            <a:noFill/>
          </a:ln>
        </p:spPr>
        <p:txBody>
          <a:bodyPr anchor="b"/>
          <a:lstStyle/>
          <a:p>
            <a:pPr>
              <a:lnSpc>
                <a:spcPct val="90000"/>
              </a:lnSpc>
            </a:pPr>
            <a:r>
              <a:rPr lang="en-US" sz="4400" strike="noStrike" spc="-49">
                <a:solidFill>
                  <a:srgbClr val="000000"/>
                </a:solidFill>
                <a:uFill>
                  <a:solidFill>
                    <a:srgbClr val="FFFFFF"/>
                  </a:solidFill>
                </a:uFill>
                <a:latin typeface="Century Schoolbook"/>
              </a:rPr>
              <a:t>Planejamento de Atividades</a:t>
            </a:r>
            <a:endParaRPr lang="en-US" sz="1800" strike="noStrike" spc="-1">
              <a:solidFill>
                <a:srgbClr val="000000"/>
              </a:solidFill>
              <a:uFill>
                <a:solidFill>
                  <a:srgbClr val="FFFFFF"/>
                </a:solidFill>
              </a:uFill>
              <a:latin typeface="Century Schoolbook"/>
            </a:endParaRPr>
          </a:p>
        </p:txBody>
      </p:sp>
      <p:sp>
        <p:nvSpPr>
          <p:cNvPr id="137" name="TextShape 2"/>
          <p:cNvSpPr txBox="1"/>
          <p:nvPr/>
        </p:nvSpPr>
        <p:spPr>
          <a:xfrm>
            <a:off x="1261800" y="1828800"/>
            <a:ext cx="8595000" cy="4350960"/>
          </a:xfrm>
          <a:prstGeom prst="rect">
            <a:avLst/>
          </a:prstGeom>
          <a:noFill/>
          <a:ln>
            <a:noFill/>
          </a:ln>
        </p:spPr>
        <p:txBody>
          <a:bodyPr/>
          <a:lstStyle/>
          <a:p>
            <a:endParaRPr lang="en-US" sz="1800" strike="noStrike" spc="9">
              <a:solidFill>
                <a:srgbClr val="000000"/>
              </a:solidFill>
              <a:uFill>
                <a:solidFill>
                  <a:srgbClr val="FFFFFF"/>
                </a:solidFill>
              </a:uFill>
              <a:latin typeface="Century Schoolbook"/>
            </a:endParaRPr>
          </a:p>
        </p:txBody>
      </p:sp>
      <p:graphicFrame>
        <p:nvGraphicFramePr>
          <p:cNvPr id="138" name="Table 3"/>
          <p:cNvGraphicFramePr/>
          <p:nvPr/>
        </p:nvGraphicFramePr>
        <p:xfrm>
          <a:off x="490320" y="1828800"/>
          <a:ext cx="10463760" cy="4908720"/>
        </p:xfrm>
        <a:graphic>
          <a:graphicData uri="http://schemas.openxmlformats.org/drawingml/2006/table">
            <a:tbl>
              <a:tblPr/>
              <a:tblGrid>
                <a:gridCol w="1185840">
                  <a:extLst>
                    <a:ext uri="{9D8B030D-6E8A-4147-A177-3AD203B41FA5}">
                      <a16:colId xmlns:a16="http://schemas.microsoft.com/office/drawing/2014/main" val="20000"/>
                    </a:ext>
                  </a:extLst>
                </a:gridCol>
                <a:gridCol w="1863000">
                  <a:extLst>
                    <a:ext uri="{9D8B030D-6E8A-4147-A177-3AD203B41FA5}">
                      <a16:colId xmlns:a16="http://schemas.microsoft.com/office/drawing/2014/main" val="20001"/>
                    </a:ext>
                  </a:extLst>
                </a:gridCol>
                <a:gridCol w="2092680">
                  <a:extLst>
                    <a:ext uri="{9D8B030D-6E8A-4147-A177-3AD203B41FA5}">
                      <a16:colId xmlns:a16="http://schemas.microsoft.com/office/drawing/2014/main" val="20002"/>
                    </a:ext>
                  </a:extLst>
                </a:gridCol>
                <a:gridCol w="2948040">
                  <a:extLst>
                    <a:ext uri="{9D8B030D-6E8A-4147-A177-3AD203B41FA5}">
                      <a16:colId xmlns:a16="http://schemas.microsoft.com/office/drawing/2014/main" val="20003"/>
                    </a:ext>
                  </a:extLst>
                </a:gridCol>
                <a:gridCol w="2374200">
                  <a:extLst>
                    <a:ext uri="{9D8B030D-6E8A-4147-A177-3AD203B41FA5}">
                      <a16:colId xmlns:a16="http://schemas.microsoft.com/office/drawing/2014/main" val="20004"/>
                    </a:ext>
                  </a:extLst>
                </a:gridCol>
              </a:tblGrid>
              <a:tr h="628200">
                <a:tc gridSpan="5">
                  <a:txBody>
                    <a:bodyPr/>
                    <a:lstStyle/>
                    <a:p>
                      <a:pPr algn="ctr">
                        <a:lnSpc>
                          <a:spcPct val="100000"/>
                        </a:lnSpc>
                      </a:pPr>
                      <a:r>
                        <a:rPr lang="pt-BR" sz="1800" b="1" strike="noStrike" spc="-1">
                          <a:solidFill>
                            <a:srgbClr val="FFFFFF"/>
                          </a:solidFill>
                          <a:uFill>
                            <a:solidFill>
                              <a:srgbClr val="FFFFFF"/>
                            </a:solidFill>
                          </a:uFill>
                          <a:latin typeface="Century Schoolbook"/>
                        </a:rPr>
                        <a:t>Planejamento das Iterações para o Desenvolvimento dos Casos de Uso</a:t>
                      </a:r>
                      <a:endParaRPr lang="pt-BR" sz="1800" strike="noStrike" spc="-1">
                        <a:solidFill>
                          <a:srgbClr val="000000"/>
                        </a:solidFill>
                        <a:uFill>
                          <a:solidFill>
                            <a:srgbClr val="FFFFFF"/>
                          </a:solidFill>
                        </a:uFill>
                        <a:latin typeface="Arial"/>
                      </a:endParaRPr>
                    </a:p>
                    <a:p>
                      <a:pPr algn="ctr">
                        <a:lnSpc>
                          <a:spcPct val="100000"/>
                        </a:lnSpc>
                      </a:pPr>
                      <a:r>
                        <a:rPr lang="pt-BR" sz="1800" b="1" strike="noStrike" spc="-1">
                          <a:solidFill>
                            <a:srgbClr val="FFFFFF"/>
                          </a:solidFill>
                          <a:uFill>
                            <a:solidFill>
                              <a:srgbClr val="FFFFFF"/>
                            </a:solidFill>
                          </a:uFill>
                          <a:latin typeface="Century Schoolbook"/>
                        </a:rPr>
                        <a:t>Módulo de Cadastros</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1B1E3D"/>
                    </a:solidFill>
                  </a:tcPr>
                </a:tc>
                <a:tc hMerge="1">
                  <a:txBody>
                    <a:bodyPr/>
                    <a:lstStyle/>
                    <a:p>
                      <a:endParaRPr lang="pt-BR"/>
                    </a:p>
                  </a:txBody>
                  <a:tcPr>
                    <a:solidFill>
                      <a:srgbClr val="729FCF"/>
                    </a:solidFill>
                  </a:tcPr>
                </a:tc>
                <a:tc hMerge="1">
                  <a:txBody>
                    <a:bodyPr/>
                    <a:lstStyle/>
                    <a:p>
                      <a:endParaRPr lang="pt-BR"/>
                    </a:p>
                  </a:txBody>
                  <a:tcPr>
                    <a:solidFill>
                      <a:srgbClr val="729FCF"/>
                    </a:solidFill>
                  </a:tcPr>
                </a:tc>
                <a:tc hMerge="1">
                  <a:txBody>
                    <a:bodyPr/>
                    <a:lstStyle/>
                    <a:p>
                      <a:endParaRPr lang="pt-BR"/>
                    </a:p>
                  </a:txBody>
                  <a:tcPr>
                    <a:solidFill>
                      <a:srgbClr val="729FCF"/>
                    </a:solidFill>
                  </a:tcPr>
                </a:tc>
                <a:tc hMerge="1">
                  <a:txBody>
                    <a:bodyPr/>
                    <a:lstStyle/>
                    <a:p>
                      <a:endParaRPr lang="pt-BR"/>
                    </a:p>
                  </a:txBody>
                  <a:tcPr>
                    <a:solidFill>
                      <a:srgbClr val="729FCF"/>
                    </a:solidFill>
                  </a:tcPr>
                </a:tc>
                <a:extLst>
                  <a:ext uri="{0D108BD9-81ED-4DB2-BD59-A6C34878D82A}">
                    <a16:rowId xmlns:a16="http://schemas.microsoft.com/office/drawing/2014/main" val="10000"/>
                  </a:ext>
                </a:extLst>
              </a:tr>
              <a:tr h="579960">
                <a:tc>
                  <a:txBody>
                    <a:bodyPr/>
                    <a:lstStyle/>
                    <a:p>
                      <a:pPr algn="ctr">
                        <a:lnSpc>
                          <a:spcPct val="100000"/>
                        </a:lnSpc>
                      </a:pPr>
                      <a:r>
                        <a:rPr lang="pt-BR" sz="1600" strike="noStrike" spc="-1">
                          <a:solidFill>
                            <a:srgbClr val="000000"/>
                          </a:solidFill>
                          <a:uFill>
                            <a:solidFill>
                              <a:srgbClr val="FFFFFF"/>
                            </a:solidFill>
                          </a:uFill>
                          <a:latin typeface="Century Schoolbook"/>
                        </a:rPr>
                        <a:t>Iteração</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B1BEDD"/>
                    </a:solidFill>
                  </a:tcPr>
                </a:tc>
                <a:tc>
                  <a:txBody>
                    <a:bodyPr/>
                    <a:lstStyle/>
                    <a:p>
                      <a:pPr algn="ctr">
                        <a:lnSpc>
                          <a:spcPct val="100000"/>
                        </a:lnSpc>
                      </a:pPr>
                      <a:r>
                        <a:rPr lang="pt-BR" sz="1600" strike="noStrike" spc="-1">
                          <a:solidFill>
                            <a:srgbClr val="000000"/>
                          </a:solidFill>
                          <a:uFill>
                            <a:solidFill>
                              <a:srgbClr val="FFFFFF"/>
                            </a:solidFill>
                          </a:uFill>
                          <a:latin typeface="Century Schoolbook"/>
                        </a:rPr>
                        <a:t>Data Prevista</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B1BEDD"/>
                    </a:solidFill>
                  </a:tcPr>
                </a:tc>
                <a:tc>
                  <a:txBody>
                    <a:bodyPr/>
                    <a:lstStyle/>
                    <a:p>
                      <a:pPr algn="ctr">
                        <a:lnSpc>
                          <a:spcPct val="100000"/>
                        </a:lnSpc>
                      </a:pPr>
                      <a:r>
                        <a:rPr lang="pt-BR" sz="1600" strike="noStrike" spc="-1">
                          <a:solidFill>
                            <a:srgbClr val="000000"/>
                          </a:solidFill>
                          <a:uFill>
                            <a:solidFill>
                              <a:srgbClr val="FFFFFF"/>
                            </a:solidFill>
                          </a:uFill>
                          <a:latin typeface="Century Schoolbook"/>
                        </a:rPr>
                        <a:t>Casos de Uso</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B1BEDD"/>
                    </a:solidFill>
                  </a:tcPr>
                </a:tc>
                <a:tc>
                  <a:txBody>
                    <a:bodyPr/>
                    <a:lstStyle/>
                    <a:p>
                      <a:pPr algn="ctr">
                        <a:lnSpc>
                          <a:spcPct val="100000"/>
                        </a:lnSpc>
                      </a:pPr>
                      <a:r>
                        <a:rPr lang="pt-BR" sz="1600" strike="noStrike" spc="-1">
                          <a:solidFill>
                            <a:srgbClr val="000000"/>
                          </a:solidFill>
                          <a:uFill>
                            <a:solidFill>
                              <a:srgbClr val="FFFFFF"/>
                            </a:solidFill>
                          </a:uFill>
                          <a:latin typeface="Century Schoolbook"/>
                        </a:rPr>
                        <a:t>Equipe Responsável </a:t>
                      </a:r>
                      <a:endParaRPr lang="pt-BR" sz="1800" strike="noStrike" spc="-1">
                        <a:solidFill>
                          <a:srgbClr val="000000"/>
                        </a:solidFill>
                        <a:uFill>
                          <a:solidFill>
                            <a:srgbClr val="FFFFFF"/>
                          </a:solidFill>
                        </a:uFill>
                        <a:latin typeface="Arial"/>
                      </a:endParaRPr>
                    </a:p>
                    <a:p>
                      <a:pPr algn="ctr">
                        <a:lnSpc>
                          <a:spcPct val="100000"/>
                        </a:lnSpc>
                      </a:pP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B1BEDD"/>
                    </a:solidFill>
                  </a:tcPr>
                </a:tc>
                <a:tc>
                  <a:txBody>
                    <a:bodyPr/>
                    <a:lstStyle/>
                    <a:p>
                      <a:pPr algn="ctr">
                        <a:lnSpc>
                          <a:spcPct val="100000"/>
                        </a:lnSpc>
                      </a:pPr>
                      <a:r>
                        <a:rPr lang="pt-BR" sz="1600" strike="noStrike" spc="-1">
                          <a:solidFill>
                            <a:srgbClr val="000000"/>
                          </a:solidFill>
                          <a:uFill>
                            <a:solidFill>
                              <a:srgbClr val="FFFFFF"/>
                            </a:solidFill>
                          </a:uFill>
                          <a:latin typeface="Century Schoolbook"/>
                        </a:rPr>
                        <a:t>Situação</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B1BEDD"/>
                    </a:solidFill>
                  </a:tcPr>
                </a:tc>
                <a:extLst>
                  <a:ext uri="{0D108BD9-81ED-4DB2-BD59-A6C34878D82A}">
                    <a16:rowId xmlns:a16="http://schemas.microsoft.com/office/drawing/2014/main" val="10001"/>
                  </a:ext>
                </a:extLst>
              </a:tr>
              <a:tr h="640440">
                <a:tc>
                  <a:txBody>
                    <a:bodyPr/>
                    <a:lstStyle/>
                    <a:p>
                      <a:pPr>
                        <a:lnSpc>
                          <a:spcPct val="100000"/>
                        </a:lnSpc>
                      </a:pPr>
                      <a:r>
                        <a:rPr lang="pt-BR" sz="1800" strike="noStrike" spc="-1">
                          <a:solidFill>
                            <a:srgbClr val="000000"/>
                          </a:solidFill>
                          <a:uFill>
                            <a:solidFill>
                              <a:srgbClr val="FFFFFF"/>
                            </a:solidFill>
                          </a:uFill>
                          <a:latin typeface="Century Schoolbook"/>
                        </a:rPr>
                        <a:t>#02</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xBody>
                    <a:bodyPr/>
                    <a:lstStyle/>
                    <a:p>
                      <a:pPr>
                        <a:lnSpc>
                          <a:spcPct val="100000"/>
                        </a:lnSpc>
                      </a:pPr>
                      <a:r>
                        <a:rPr lang="pt-BR" sz="1800" strike="noStrike" spc="-1">
                          <a:solidFill>
                            <a:srgbClr val="000000"/>
                          </a:solidFill>
                          <a:uFill>
                            <a:solidFill>
                              <a:srgbClr val="FFFFFF"/>
                            </a:solidFill>
                          </a:uFill>
                          <a:latin typeface="Century Schoolbook"/>
                        </a:rPr>
                        <a:t>02/09/2016</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xBody>
                    <a:bodyPr/>
                    <a:lstStyle/>
                    <a:p>
                      <a:pPr>
                        <a:lnSpc>
                          <a:spcPct val="100000"/>
                        </a:lnSpc>
                      </a:pPr>
                      <a:r>
                        <a:rPr lang="pt-BR" sz="1800" strike="noStrike" spc="-1">
                          <a:solidFill>
                            <a:srgbClr val="000000"/>
                          </a:solidFill>
                          <a:uFill>
                            <a:solidFill>
                              <a:srgbClr val="FFFFFF"/>
                            </a:solidFill>
                          </a:uFill>
                          <a:latin typeface="Century Schoolbook"/>
                        </a:rPr>
                        <a:t>Excluir medições</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xBody>
                    <a:bodyPr/>
                    <a:lstStyle/>
                    <a:p>
                      <a:pPr>
                        <a:lnSpc>
                          <a:spcPct val="100000"/>
                        </a:lnSpc>
                      </a:pPr>
                      <a:r>
                        <a:rPr lang="pt-BR" sz="1800" strike="noStrike" spc="-1">
                          <a:solidFill>
                            <a:srgbClr val="000000"/>
                          </a:solidFill>
                          <a:uFill>
                            <a:solidFill>
                              <a:srgbClr val="FFFFFF"/>
                            </a:solidFill>
                          </a:uFill>
                          <a:latin typeface="Century Schoolbook"/>
                        </a:rPr>
                        <a:t>Mariana, Rafael e Sabrina</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xBody>
                    <a:bodyPr/>
                    <a:lstStyle/>
                    <a:p>
                      <a:pPr>
                        <a:lnSpc>
                          <a:spcPct val="100000"/>
                        </a:lnSpc>
                      </a:pPr>
                      <a:r>
                        <a:rPr lang="pt-BR" sz="1800" strike="noStrike" spc="-1">
                          <a:solidFill>
                            <a:srgbClr val="000000"/>
                          </a:solidFill>
                          <a:uFill>
                            <a:solidFill>
                              <a:srgbClr val="FFFFFF"/>
                            </a:solidFill>
                          </a:uFill>
                          <a:latin typeface="Century Schoolbook"/>
                        </a:rPr>
                        <a:t>Finalizado</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extLst>
                  <a:ext uri="{0D108BD9-81ED-4DB2-BD59-A6C34878D82A}">
                    <a16:rowId xmlns:a16="http://schemas.microsoft.com/office/drawing/2014/main" val="10002"/>
                  </a:ext>
                </a:extLst>
              </a:tr>
              <a:tr h="1189080">
                <a:tc>
                  <a:txBody>
                    <a:bodyPr/>
                    <a:lstStyle/>
                    <a:p>
                      <a:pPr>
                        <a:lnSpc>
                          <a:spcPct val="100000"/>
                        </a:lnSpc>
                      </a:pPr>
                      <a:r>
                        <a:rPr lang="pt-BR" sz="1800" strike="noStrike" spc="-1">
                          <a:solidFill>
                            <a:srgbClr val="000000"/>
                          </a:solidFill>
                          <a:uFill>
                            <a:solidFill>
                              <a:srgbClr val="FFFFFF"/>
                            </a:solidFill>
                          </a:uFill>
                          <a:latin typeface="Century Schoolbook"/>
                        </a:rPr>
                        <a:t>#02</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xBody>
                    <a:bodyPr/>
                    <a:lstStyle/>
                    <a:p>
                      <a:pPr>
                        <a:lnSpc>
                          <a:spcPct val="100000"/>
                        </a:lnSpc>
                      </a:pPr>
                      <a:r>
                        <a:rPr lang="pt-BR" sz="1800" strike="noStrike" spc="-1">
                          <a:solidFill>
                            <a:srgbClr val="000000"/>
                          </a:solidFill>
                          <a:uFill>
                            <a:solidFill>
                              <a:srgbClr val="FFFFFF"/>
                            </a:solidFill>
                          </a:uFill>
                          <a:latin typeface="Century Schoolbook"/>
                        </a:rPr>
                        <a:t>02/09/2016</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xBody>
                    <a:bodyPr/>
                    <a:lstStyle/>
                    <a:p>
                      <a:pPr>
                        <a:lnSpc>
                          <a:spcPct val="100000"/>
                        </a:lnSpc>
                      </a:pPr>
                      <a:r>
                        <a:rPr lang="pt-BR" sz="1800" strike="noStrike" spc="-1">
                          <a:solidFill>
                            <a:srgbClr val="000000"/>
                          </a:solidFill>
                          <a:uFill>
                            <a:solidFill>
                              <a:srgbClr val="FFFFFF"/>
                            </a:solidFill>
                          </a:uFill>
                          <a:latin typeface="Century Schoolbook"/>
                        </a:rPr>
                        <a:t>Gerenciar Periodicidade de Medição dos Sensores da PCD</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xBody>
                    <a:bodyPr/>
                    <a:lstStyle/>
                    <a:p>
                      <a:pPr>
                        <a:lnSpc>
                          <a:spcPct val="100000"/>
                        </a:lnSpc>
                      </a:pPr>
                      <a:r>
                        <a:rPr lang="pt-BR" sz="1800" strike="noStrike" spc="-1">
                          <a:solidFill>
                            <a:srgbClr val="000000"/>
                          </a:solidFill>
                          <a:uFill>
                            <a:solidFill>
                              <a:srgbClr val="FFFFFF"/>
                            </a:solidFill>
                          </a:uFill>
                          <a:latin typeface="Century Schoolbook"/>
                        </a:rPr>
                        <a:t>Samuel, Victor, Daniel e Wesley</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xBody>
                    <a:bodyPr/>
                    <a:lstStyle/>
                    <a:p>
                      <a:pPr>
                        <a:lnSpc>
                          <a:spcPct val="100000"/>
                        </a:lnSpc>
                      </a:pPr>
                      <a:r>
                        <a:rPr lang="pt-BR" sz="1800" strike="noStrike" spc="-1">
                          <a:solidFill>
                            <a:srgbClr val="000000"/>
                          </a:solidFill>
                          <a:uFill>
                            <a:solidFill>
                              <a:srgbClr val="FFFFFF"/>
                            </a:solidFill>
                          </a:uFill>
                          <a:latin typeface="Century Schoolbook"/>
                        </a:rPr>
                        <a:t>Finalizado</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extLst>
                  <a:ext uri="{0D108BD9-81ED-4DB2-BD59-A6C34878D82A}">
                    <a16:rowId xmlns:a16="http://schemas.microsoft.com/office/drawing/2014/main" val="10003"/>
                  </a:ext>
                </a:extLst>
              </a:tr>
              <a:tr h="914760">
                <a:tc>
                  <a:txBody>
                    <a:bodyPr/>
                    <a:lstStyle/>
                    <a:p>
                      <a:pPr>
                        <a:lnSpc>
                          <a:spcPct val="100000"/>
                        </a:lnSpc>
                      </a:pPr>
                      <a:r>
                        <a:rPr lang="pt-BR" sz="1800" strike="noStrike" spc="-1">
                          <a:solidFill>
                            <a:srgbClr val="000000"/>
                          </a:solidFill>
                          <a:uFill>
                            <a:solidFill>
                              <a:srgbClr val="FFFFFF"/>
                            </a:solidFill>
                          </a:uFill>
                          <a:latin typeface="Century Schoolbook"/>
                        </a:rPr>
                        <a:t>#03</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xBody>
                    <a:bodyPr/>
                    <a:lstStyle/>
                    <a:p>
                      <a:pPr>
                        <a:lnSpc>
                          <a:spcPct val="100000"/>
                        </a:lnSpc>
                      </a:pPr>
                      <a:r>
                        <a:rPr lang="pt-BR" sz="1800" strike="noStrike" spc="-1">
                          <a:solidFill>
                            <a:srgbClr val="000000"/>
                          </a:solidFill>
                          <a:uFill>
                            <a:solidFill>
                              <a:srgbClr val="FFFFFF"/>
                            </a:solidFill>
                          </a:uFill>
                          <a:latin typeface="Century Schoolbook"/>
                        </a:rPr>
                        <a:t>29/09/2016</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xBody>
                    <a:bodyPr/>
                    <a:lstStyle/>
                    <a:p>
                      <a:pPr>
                        <a:lnSpc>
                          <a:spcPct val="100000"/>
                        </a:lnSpc>
                      </a:pPr>
                      <a:r>
                        <a:rPr lang="pt-BR" sz="1800" strike="noStrike" spc="-1">
                          <a:solidFill>
                            <a:srgbClr val="000000"/>
                          </a:solidFill>
                          <a:uFill>
                            <a:solidFill>
                              <a:srgbClr val="FFFFFF"/>
                            </a:solidFill>
                          </a:uFill>
                          <a:latin typeface="Century Schoolbook"/>
                        </a:rPr>
                        <a:t>Atualizar Periodicidade de Medição</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xBody>
                    <a:bodyPr/>
                    <a:lstStyle/>
                    <a:p>
                      <a:pPr>
                        <a:lnSpc>
                          <a:spcPct val="100000"/>
                        </a:lnSpc>
                      </a:pPr>
                      <a:r>
                        <a:rPr lang="pt-BR" sz="1800" strike="noStrike" spc="-1">
                          <a:solidFill>
                            <a:srgbClr val="000000"/>
                          </a:solidFill>
                          <a:uFill>
                            <a:solidFill>
                              <a:srgbClr val="FFFFFF"/>
                            </a:solidFill>
                          </a:uFill>
                          <a:latin typeface="Century Schoolbook"/>
                        </a:rPr>
                        <a:t>Mariana, Rafael e Sabrina</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xBody>
                    <a:bodyPr/>
                    <a:lstStyle/>
                    <a:p>
                      <a:pPr>
                        <a:lnSpc>
                          <a:spcPct val="100000"/>
                        </a:lnSpc>
                      </a:pPr>
                      <a:r>
                        <a:rPr lang="pt-BR" sz="1800" strike="noStrike" spc="-1">
                          <a:solidFill>
                            <a:srgbClr val="000000"/>
                          </a:solidFill>
                          <a:uFill>
                            <a:solidFill>
                              <a:srgbClr val="FFFFFF"/>
                            </a:solidFill>
                          </a:uFill>
                          <a:latin typeface="Century Schoolbook"/>
                        </a:rPr>
                        <a:t>Finalizado</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extLst>
                  <a:ext uri="{0D108BD9-81ED-4DB2-BD59-A6C34878D82A}">
                    <a16:rowId xmlns:a16="http://schemas.microsoft.com/office/drawing/2014/main" val="10004"/>
                  </a:ext>
                </a:extLst>
              </a:tr>
              <a:tr h="914760">
                <a:tc>
                  <a:txBody>
                    <a:bodyPr/>
                    <a:lstStyle/>
                    <a:p>
                      <a:pPr>
                        <a:lnSpc>
                          <a:spcPct val="100000"/>
                        </a:lnSpc>
                      </a:pPr>
                      <a:r>
                        <a:rPr lang="pt-BR" sz="1800" strike="noStrike" spc="-1">
                          <a:solidFill>
                            <a:srgbClr val="000000"/>
                          </a:solidFill>
                          <a:uFill>
                            <a:solidFill>
                              <a:srgbClr val="FFFFFF"/>
                            </a:solidFill>
                          </a:uFill>
                          <a:latin typeface="Century Schoolbook"/>
                        </a:rPr>
                        <a:t>#03</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xBody>
                    <a:bodyPr/>
                    <a:lstStyle/>
                    <a:p>
                      <a:pPr>
                        <a:lnSpc>
                          <a:spcPct val="100000"/>
                        </a:lnSpc>
                      </a:pPr>
                      <a:r>
                        <a:rPr lang="pt-BR" sz="1800" strike="noStrike" spc="-1">
                          <a:solidFill>
                            <a:srgbClr val="000000"/>
                          </a:solidFill>
                          <a:uFill>
                            <a:solidFill>
                              <a:srgbClr val="FFFFFF"/>
                            </a:solidFill>
                          </a:uFill>
                          <a:latin typeface="Century Schoolbook"/>
                        </a:rPr>
                        <a:t>29/09/2016</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xBody>
                    <a:bodyPr/>
                    <a:lstStyle/>
                    <a:p>
                      <a:pPr>
                        <a:lnSpc>
                          <a:spcPct val="100000"/>
                        </a:lnSpc>
                      </a:pPr>
                      <a:r>
                        <a:rPr lang="pt-BR" sz="1800" strike="noStrike" spc="-1">
                          <a:solidFill>
                            <a:srgbClr val="000000"/>
                          </a:solidFill>
                          <a:uFill>
                            <a:solidFill>
                              <a:srgbClr val="FFFFFF"/>
                            </a:solidFill>
                          </a:uFill>
                          <a:latin typeface="Century Schoolbook"/>
                        </a:rPr>
                        <a:t>Gerenciar Estado dos Sensores da PCD</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xBody>
                    <a:bodyPr/>
                    <a:lstStyle/>
                    <a:p>
                      <a:pPr>
                        <a:lnSpc>
                          <a:spcPct val="100000"/>
                        </a:lnSpc>
                      </a:pPr>
                      <a:r>
                        <a:rPr lang="pt-BR" sz="1800" strike="noStrike" spc="-1">
                          <a:solidFill>
                            <a:srgbClr val="000000"/>
                          </a:solidFill>
                          <a:uFill>
                            <a:solidFill>
                              <a:srgbClr val="FFFFFF"/>
                            </a:solidFill>
                          </a:uFill>
                          <a:latin typeface="Century Schoolbook"/>
                        </a:rPr>
                        <a:t>Mariana, Rafael e Sabrina</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xBody>
                    <a:bodyPr/>
                    <a:lstStyle/>
                    <a:p>
                      <a:pPr>
                        <a:lnSpc>
                          <a:spcPct val="100000"/>
                        </a:lnSpc>
                      </a:pPr>
                      <a:r>
                        <a:rPr lang="pt-BR" sz="1800" strike="noStrike" spc="-1">
                          <a:solidFill>
                            <a:srgbClr val="000000"/>
                          </a:solidFill>
                          <a:uFill>
                            <a:solidFill>
                              <a:srgbClr val="FFFFFF"/>
                            </a:solidFill>
                          </a:uFill>
                          <a:latin typeface="Century Schoolbook"/>
                        </a:rPr>
                        <a:t>Finalizado</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56002834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 name="TextShape 1"/>
          <p:cNvSpPr txBox="1"/>
          <p:nvPr/>
        </p:nvSpPr>
        <p:spPr>
          <a:xfrm>
            <a:off x="1261800" y="365760"/>
            <a:ext cx="9692280" cy="1325160"/>
          </a:xfrm>
          <a:prstGeom prst="rect">
            <a:avLst/>
          </a:prstGeom>
          <a:noFill/>
          <a:ln>
            <a:noFill/>
          </a:ln>
        </p:spPr>
        <p:txBody>
          <a:bodyPr anchor="b"/>
          <a:lstStyle/>
          <a:p>
            <a:pPr>
              <a:lnSpc>
                <a:spcPct val="90000"/>
              </a:lnSpc>
            </a:pPr>
            <a:r>
              <a:rPr lang="en-US" sz="4400" strike="noStrike" spc="-49">
                <a:solidFill>
                  <a:srgbClr val="000000"/>
                </a:solidFill>
                <a:uFill>
                  <a:solidFill>
                    <a:srgbClr val="FFFFFF"/>
                  </a:solidFill>
                </a:uFill>
                <a:latin typeface="Century Schoolbook"/>
              </a:rPr>
              <a:t>Planejamento de Atividades</a:t>
            </a:r>
            <a:endParaRPr lang="en-US" sz="1800" strike="noStrike" spc="-1">
              <a:solidFill>
                <a:srgbClr val="000000"/>
              </a:solidFill>
              <a:uFill>
                <a:solidFill>
                  <a:srgbClr val="FFFFFF"/>
                </a:solidFill>
              </a:uFill>
              <a:latin typeface="Century Schoolbook"/>
            </a:endParaRPr>
          </a:p>
        </p:txBody>
      </p:sp>
      <p:sp>
        <p:nvSpPr>
          <p:cNvPr id="140" name="TextShape 2"/>
          <p:cNvSpPr txBox="1"/>
          <p:nvPr/>
        </p:nvSpPr>
        <p:spPr>
          <a:xfrm>
            <a:off x="1261800" y="1828800"/>
            <a:ext cx="8595000" cy="4350960"/>
          </a:xfrm>
          <a:prstGeom prst="rect">
            <a:avLst/>
          </a:prstGeom>
          <a:noFill/>
          <a:ln>
            <a:noFill/>
          </a:ln>
        </p:spPr>
        <p:txBody>
          <a:bodyPr/>
          <a:lstStyle/>
          <a:p>
            <a:endParaRPr lang="en-US" sz="1800" strike="noStrike" spc="9">
              <a:solidFill>
                <a:srgbClr val="000000"/>
              </a:solidFill>
              <a:uFill>
                <a:solidFill>
                  <a:srgbClr val="FFFFFF"/>
                </a:solidFill>
              </a:uFill>
              <a:latin typeface="Century Schoolbook"/>
            </a:endParaRPr>
          </a:p>
        </p:txBody>
      </p:sp>
      <p:graphicFrame>
        <p:nvGraphicFramePr>
          <p:cNvPr id="141" name="Table 3"/>
          <p:cNvGraphicFramePr/>
          <p:nvPr/>
        </p:nvGraphicFramePr>
        <p:xfrm>
          <a:off x="490320" y="1828800"/>
          <a:ext cx="10463760" cy="4634400"/>
        </p:xfrm>
        <a:graphic>
          <a:graphicData uri="http://schemas.openxmlformats.org/drawingml/2006/table">
            <a:tbl>
              <a:tblPr/>
              <a:tblGrid>
                <a:gridCol w="1185840">
                  <a:extLst>
                    <a:ext uri="{9D8B030D-6E8A-4147-A177-3AD203B41FA5}">
                      <a16:colId xmlns:a16="http://schemas.microsoft.com/office/drawing/2014/main" val="20000"/>
                    </a:ext>
                  </a:extLst>
                </a:gridCol>
                <a:gridCol w="1863000">
                  <a:extLst>
                    <a:ext uri="{9D8B030D-6E8A-4147-A177-3AD203B41FA5}">
                      <a16:colId xmlns:a16="http://schemas.microsoft.com/office/drawing/2014/main" val="20001"/>
                    </a:ext>
                  </a:extLst>
                </a:gridCol>
                <a:gridCol w="2092680">
                  <a:extLst>
                    <a:ext uri="{9D8B030D-6E8A-4147-A177-3AD203B41FA5}">
                      <a16:colId xmlns:a16="http://schemas.microsoft.com/office/drawing/2014/main" val="20002"/>
                    </a:ext>
                  </a:extLst>
                </a:gridCol>
                <a:gridCol w="2948040">
                  <a:extLst>
                    <a:ext uri="{9D8B030D-6E8A-4147-A177-3AD203B41FA5}">
                      <a16:colId xmlns:a16="http://schemas.microsoft.com/office/drawing/2014/main" val="20003"/>
                    </a:ext>
                  </a:extLst>
                </a:gridCol>
                <a:gridCol w="2374200">
                  <a:extLst>
                    <a:ext uri="{9D8B030D-6E8A-4147-A177-3AD203B41FA5}">
                      <a16:colId xmlns:a16="http://schemas.microsoft.com/office/drawing/2014/main" val="20004"/>
                    </a:ext>
                  </a:extLst>
                </a:gridCol>
              </a:tblGrid>
              <a:tr h="628200">
                <a:tc gridSpan="5">
                  <a:txBody>
                    <a:bodyPr/>
                    <a:lstStyle/>
                    <a:p>
                      <a:pPr algn="ctr">
                        <a:lnSpc>
                          <a:spcPct val="100000"/>
                        </a:lnSpc>
                      </a:pPr>
                      <a:r>
                        <a:rPr lang="pt-BR" sz="1800" b="1" strike="noStrike" spc="-1">
                          <a:solidFill>
                            <a:srgbClr val="FFFFFF"/>
                          </a:solidFill>
                          <a:uFill>
                            <a:solidFill>
                              <a:srgbClr val="FFFFFF"/>
                            </a:solidFill>
                          </a:uFill>
                          <a:latin typeface="Century Schoolbook"/>
                        </a:rPr>
                        <a:t>Planejamento das Iterações para o Desenvolvimento dos Casos de Uso</a:t>
                      </a:r>
                      <a:endParaRPr lang="pt-BR" sz="1800" strike="noStrike" spc="-1">
                        <a:solidFill>
                          <a:srgbClr val="000000"/>
                        </a:solidFill>
                        <a:uFill>
                          <a:solidFill>
                            <a:srgbClr val="FFFFFF"/>
                          </a:solidFill>
                        </a:uFill>
                        <a:latin typeface="Arial"/>
                      </a:endParaRPr>
                    </a:p>
                    <a:p>
                      <a:pPr algn="ctr">
                        <a:lnSpc>
                          <a:spcPct val="100000"/>
                        </a:lnSpc>
                      </a:pPr>
                      <a:r>
                        <a:rPr lang="pt-BR" sz="1800" b="1" strike="noStrike" spc="-1">
                          <a:solidFill>
                            <a:srgbClr val="FFFFFF"/>
                          </a:solidFill>
                          <a:uFill>
                            <a:solidFill>
                              <a:srgbClr val="FFFFFF"/>
                            </a:solidFill>
                          </a:uFill>
                          <a:latin typeface="Century Schoolbook"/>
                        </a:rPr>
                        <a:t>Módulo de Cadastros</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1B1E3D"/>
                    </a:solidFill>
                  </a:tcPr>
                </a:tc>
                <a:tc hMerge="1">
                  <a:txBody>
                    <a:bodyPr/>
                    <a:lstStyle/>
                    <a:p>
                      <a:endParaRPr lang="pt-BR"/>
                    </a:p>
                  </a:txBody>
                  <a:tcPr>
                    <a:solidFill>
                      <a:srgbClr val="729FCF"/>
                    </a:solidFill>
                  </a:tcPr>
                </a:tc>
                <a:tc hMerge="1">
                  <a:txBody>
                    <a:bodyPr/>
                    <a:lstStyle/>
                    <a:p>
                      <a:endParaRPr lang="pt-BR"/>
                    </a:p>
                  </a:txBody>
                  <a:tcPr>
                    <a:solidFill>
                      <a:srgbClr val="729FCF"/>
                    </a:solidFill>
                  </a:tcPr>
                </a:tc>
                <a:tc hMerge="1">
                  <a:txBody>
                    <a:bodyPr/>
                    <a:lstStyle/>
                    <a:p>
                      <a:endParaRPr lang="pt-BR"/>
                    </a:p>
                  </a:txBody>
                  <a:tcPr>
                    <a:solidFill>
                      <a:srgbClr val="729FCF"/>
                    </a:solidFill>
                  </a:tcPr>
                </a:tc>
                <a:tc hMerge="1">
                  <a:txBody>
                    <a:bodyPr/>
                    <a:lstStyle/>
                    <a:p>
                      <a:endParaRPr lang="pt-BR"/>
                    </a:p>
                  </a:txBody>
                  <a:tcPr>
                    <a:solidFill>
                      <a:srgbClr val="729FCF"/>
                    </a:solidFill>
                  </a:tcPr>
                </a:tc>
                <a:extLst>
                  <a:ext uri="{0D108BD9-81ED-4DB2-BD59-A6C34878D82A}">
                    <a16:rowId xmlns:a16="http://schemas.microsoft.com/office/drawing/2014/main" val="10000"/>
                  </a:ext>
                </a:extLst>
              </a:tr>
              <a:tr h="579960">
                <a:tc>
                  <a:txBody>
                    <a:bodyPr/>
                    <a:lstStyle/>
                    <a:p>
                      <a:pPr algn="ctr">
                        <a:lnSpc>
                          <a:spcPct val="100000"/>
                        </a:lnSpc>
                      </a:pPr>
                      <a:r>
                        <a:rPr lang="pt-BR" sz="1600" strike="noStrike" spc="-1">
                          <a:solidFill>
                            <a:srgbClr val="000000"/>
                          </a:solidFill>
                          <a:uFill>
                            <a:solidFill>
                              <a:srgbClr val="FFFFFF"/>
                            </a:solidFill>
                          </a:uFill>
                          <a:latin typeface="Century Schoolbook"/>
                        </a:rPr>
                        <a:t>Iteração</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B1BEDD"/>
                    </a:solidFill>
                  </a:tcPr>
                </a:tc>
                <a:tc>
                  <a:txBody>
                    <a:bodyPr/>
                    <a:lstStyle/>
                    <a:p>
                      <a:pPr algn="ctr">
                        <a:lnSpc>
                          <a:spcPct val="100000"/>
                        </a:lnSpc>
                      </a:pPr>
                      <a:r>
                        <a:rPr lang="pt-BR" sz="1600" strike="noStrike" spc="-1">
                          <a:solidFill>
                            <a:srgbClr val="000000"/>
                          </a:solidFill>
                          <a:uFill>
                            <a:solidFill>
                              <a:srgbClr val="FFFFFF"/>
                            </a:solidFill>
                          </a:uFill>
                          <a:latin typeface="Century Schoolbook"/>
                        </a:rPr>
                        <a:t>Data Prevista</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B1BEDD"/>
                    </a:solidFill>
                  </a:tcPr>
                </a:tc>
                <a:tc>
                  <a:txBody>
                    <a:bodyPr/>
                    <a:lstStyle/>
                    <a:p>
                      <a:pPr algn="ctr">
                        <a:lnSpc>
                          <a:spcPct val="100000"/>
                        </a:lnSpc>
                      </a:pPr>
                      <a:r>
                        <a:rPr lang="pt-BR" sz="1600" strike="noStrike" spc="-1">
                          <a:solidFill>
                            <a:srgbClr val="000000"/>
                          </a:solidFill>
                          <a:uFill>
                            <a:solidFill>
                              <a:srgbClr val="FFFFFF"/>
                            </a:solidFill>
                          </a:uFill>
                          <a:latin typeface="Century Schoolbook"/>
                        </a:rPr>
                        <a:t>Casos de Uso</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B1BEDD"/>
                    </a:solidFill>
                  </a:tcPr>
                </a:tc>
                <a:tc>
                  <a:txBody>
                    <a:bodyPr/>
                    <a:lstStyle/>
                    <a:p>
                      <a:pPr algn="ctr">
                        <a:lnSpc>
                          <a:spcPct val="100000"/>
                        </a:lnSpc>
                      </a:pPr>
                      <a:r>
                        <a:rPr lang="pt-BR" sz="1600" strike="noStrike" spc="-1">
                          <a:solidFill>
                            <a:srgbClr val="000000"/>
                          </a:solidFill>
                          <a:uFill>
                            <a:solidFill>
                              <a:srgbClr val="FFFFFF"/>
                            </a:solidFill>
                          </a:uFill>
                          <a:latin typeface="Century Schoolbook"/>
                        </a:rPr>
                        <a:t>Equipe Responsável </a:t>
                      </a:r>
                      <a:endParaRPr lang="pt-BR" sz="1800" strike="noStrike" spc="-1">
                        <a:solidFill>
                          <a:srgbClr val="000000"/>
                        </a:solidFill>
                        <a:uFill>
                          <a:solidFill>
                            <a:srgbClr val="FFFFFF"/>
                          </a:solidFill>
                        </a:uFill>
                        <a:latin typeface="Arial"/>
                      </a:endParaRPr>
                    </a:p>
                    <a:p>
                      <a:pPr algn="ctr">
                        <a:lnSpc>
                          <a:spcPct val="100000"/>
                        </a:lnSpc>
                      </a:pP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B1BEDD"/>
                    </a:solidFill>
                  </a:tcPr>
                </a:tc>
                <a:tc>
                  <a:txBody>
                    <a:bodyPr/>
                    <a:lstStyle/>
                    <a:p>
                      <a:pPr algn="ctr">
                        <a:lnSpc>
                          <a:spcPct val="100000"/>
                        </a:lnSpc>
                      </a:pPr>
                      <a:r>
                        <a:rPr lang="pt-BR" sz="1600" strike="noStrike" spc="-1">
                          <a:solidFill>
                            <a:srgbClr val="000000"/>
                          </a:solidFill>
                          <a:uFill>
                            <a:solidFill>
                              <a:srgbClr val="FFFFFF"/>
                            </a:solidFill>
                          </a:uFill>
                          <a:latin typeface="Century Schoolbook"/>
                        </a:rPr>
                        <a:t>Situação</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B1BEDD"/>
                    </a:solidFill>
                  </a:tcPr>
                </a:tc>
                <a:extLst>
                  <a:ext uri="{0D108BD9-81ED-4DB2-BD59-A6C34878D82A}">
                    <a16:rowId xmlns:a16="http://schemas.microsoft.com/office/drawing/2014/main" val="10001"/>
                  </a:ext>
                </a:extLst>
              </a:tr>
              <a:tr h="914760">
                <a:tc>
                  <a:txBody>
                    <a:bodyPr/>
                    <a:lstStyle/>
                    <a:p>
                      <a:pPr>
                        <a:lnSpc>
                          <a:spcPct val="100000"/>
                        </a:lnSpc>
                      </a:pPr>
                      <a:r>
                        <a:rPr lang="pt-BR" sz="1800" strike="noStrike" spc="-1">
                          <a:solidFill>
                            <a:srgbClr val="000000"/>
                          </a:solidFill>
                          <a:uFill>
                            <a:solidFill>
                              <a:srgbClr val="FFFFFF"/>
                            </a:solidFill>
                          </a:uFill>
                          <a:latin typeface="Century Schoolbook"/>
                        </a:rPr>
                        <a:t>#03</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xBody>
                    <a:bodyPr/>
                    <a:lstStyle/>
                    <a:p>
                      <a:pPr>
                        <a:lnSpc>
                          <a:spcPct val="100000"/>
                        </a:lnSpc>
                      </a:pPr>
                      <a:r>
                        <a:rPr lang="pt-BR" sz="1800" strike="noStrike" spc="-1">
                          <a:solidFill>
                            <a:srgbClr val="000000"/>
                          </a:solidFill>
                          <a:uFill>
                            <a:solidFill>
                              <a:srgbClr val="FFFFFF"/>
                            </a:solidFill>
                          </a:uFill>
                          <a:latin typeface="Century Schoolbook"/>
                        </a:rPr>
                        <a:t>02/09/2016</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xBody>
                    <a:bodyPr/>
                    <a:lstStyle/>
                    <a:p>
                      <a:pPr>
                        <a:lnSpc>
                          <a:spcPct val="100000"/>
                        </a:lnSpc>
                      </a:pPr>
                      <a:r>
                        <a:rPr lang="pt-BR" sz="1800" strike="noStrike" spc="-1">
                          <a:solidFill>
                            <a:srgbClr val="000000"/>
                          </a:solidFill>
                          <a:uFill>
                            <a:solidFill>
                              <a:srgbClr val="FFFFFF"/>
                            </a:solidFill>
                          </a:uFill>
                          <a:latin typeface="Century Schoolbook"/>
                        </a:rPr>
                        <a:t>Consultar periodicidade de medição</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xBody>
                    <a:bodyPr/>
                    <a:lstStyle/>
                    <a:p>
                      <a:pPr>
                        <a:lnSpc>
                          <a:spcPct val="100000"/>
                        </a:lnSpc>
                      </a:pPr>
                      <a:r>
                        <a:rPr lang="pt-BR" sz="1800" strike="noStrike" spc="-1">
                          <a:solidFill>
                            <a:srgbClr val="000000"/>
                          </a:solidFill>
                          <a:uFill>
                            <a:solidFill>
                              <a:srgbClr val="FFFFFF"/>
                            </a:solidFill>
                          </a:uFill>
                          <a:latin typeface="Century Schoolbook"/>
                        </a:rPr>
                        <a:t>Samuel, Victor, Daniel e Wesley</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xBody>
                    <a:bodyPr/>
                    <a:lstStyle/>
                    <a:p>
                      <a:pPr>
                        <a:lnSpc>
                          <a:spcPct val="100000"/>
                        </a:lnSpc>
                      </a:pPr>
                      <a:r>
                        <a:rPr lang="pt-BR" sz="1800" strike="noStrike" spc="-1">
                          <a:solidFill>
                            <a:srgbClr val="000000"/>
                          </a:solidFill>
                          <a:uFill>
                            <a:solidFill>
                              <a:srgbClr val="FFFFFF"/>
                            </a:solidFill>
                          </a:uFill>
                          <a:latin typeface="Century Schoolbook"/>
                        </a:rPr>
                        <a:t>Finalizado</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extLst>
                  <a:ext uri="{0D108BD9-81ED-4DB2-BD59-A6C34878D82A}">
                    <a16:rowId xmlns:a16="http://schemas.microsoft.com/office/drawing/2014/main" val="10002"/>
                  </a:ext>
                </a:extLst>
              </a:tr>
              <a:tr h="640440">
                <a:tc>
                  <a:txBody>
                    <a:bodyPr/>
                    <a:lstStyle/>
                    <a:p>
                      <a:pPr>
                        <a:lnSpc>
                          <a:spcPct val="100000"/>
                        </a:lnSpc>
                      </a:pPr>
                      <a:r>
                        <a:rPr lang="pt-BR" sz="1800" strike="noStrike" spc="-1">
                          <a:solidFill>
                            <a:srgbClr val="000000"/>
                          </a:solidFill>
                          <a:uFill>
                            <a:solidFill>
                              <a:srgbClr val="FFFFFF"/>
                            </a:solidFill>
                          </a:uFill>
                          <a:latin typeface="Century Schoolbook"/>
                        </a:rPr>
                        <a:t>#03</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xBody>
                    <a:bodyPr/>
                    <a:lstStyle/>
                    <a:p>
                      <a:pPr>
                        <a:lnSpc>
                          <a:spcPct val="100000"/>
                        </a:lnSpc>
                      </a:pPr>
                      <a:r>
                        <a:rPr lang="pt-BR" sz="1800" strike="noStrike" spc="-1">
                          <a:solidFill>
                            <a:srgbClr val="000000"/>
                          </a:solidFill>
                          <a:uFill>
                            <a:solidFill>
                              <a:srgbClr val="FFFFFF"/>
                            </a:solidFill>
                          </a:uFill>
                          <a:latin typeface="Century Schoolbook"/>
                        </a:rPr>
                        <a:t>02/09/2016</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xBody>
                    <a:bodyPr/>
                    <a:lstStyle/>
                    <a:p>
                      <a:pPr>
                        <a:lnSpc>
                          <a:spcPct val="100000"/>
                        </a:lnSpc>
                      </a:pPr>
                      <a:r>
                        <a:rPr lang="pt-BR" sz="1800" strike="noStrike" spc="-1">
                          <a:solidFill>
                            <a:srgbClr val="000000"/>
                          </a:solidFill>
                          <a:uFill>
                            <a:solidFill>
                              <a:srgbClr val="FFFFFF"/>
                            </a:solidFill>
                          </a:uFill>
                          <a:latin typeface="Century Schoolbook"/>
                        </a:rPr>
                        <a:t>Importar arquivo de medição</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xBody>
                    <a:bodyPr/>
                    <a:lstStyle/>
                    <a:p>
                      <a:pPr>
                        <a:lnSpc>
                          <a:spcPct val="100000"/>
                        </a:lnSpc>
                      </a:pPr>
                      <a:r>
                        <a:rPr lang="pt-BR" sz="1800" strike="noStrike" spc="-1">
                          <a:solidFill>
                            <a:srgbClr val="000000"/>
                          </a:solidFill>
                          <a:uFill>
                            <a:solidFill>
                              <a:srgbClr val="FFFFFF"/>
                            </a:solidFill>
                          </a:uFill>
                          <a:latin typeface="Century Schoolbook"/>
                        </a:rPr>
                        <a:t>Samuel, Victor, Daniel e Wesley</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xBody>
                    <a:bodyPr/>
                    <a:lstStyle/>
                    <a:p>
                      <a:pPr>
                        <a:lnSpc>
                          <a:spcPct val="100000"/>
                        </a:lnSpc>
                      </a:pPr>
                      <a:r>
                        <a:rPr lang="pt-BR" sz="1800" strike="noStrike" spc="-1">
                          <a:solidFill>
                            <a:srgbClr val="000000"/>
                          </a:solidFill>
                          <a:uFill>
                            <a:solidFill>
                              <a:srgbClr val="FFFFFF"/>
                            </a:solidFill>
                          </a:uFill>
                          <a:latin typeface="Century Schoolbook"/>
                        </a:rPr>
                        <a:t>Finalizado</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extLst>
                  <a:ext uri="{0D108BD9-81ED-4DB2-BD59-A6C34878D82A}">
                    <a16:rowId xmlns:a16="http://schemas.microsoft.com/office/drawing/2014/main" val="10003"/>
                  </a:ext>
                </a:extLst>
              </a:tr>
              <a:tr h="640440">
                <a:tc>
                  <a:txBody>
                    <a:bodyPr/>
                    <a:lstStyle/>
                    <a:p>
                      <a:pPr>
                        <a:lnSpc>
                          <a:spcPct val="100000"/>
                        </a:lnSpc>
                      </a:pPr>
                      <a:r>
                        <a:rPr lang="pt-BR" sz="1800" strike="noStrike" spc="-1">
                          <a:solidFill>
                            <a:srgbClr val="000000"/>
                          </a:solidFill>
                          <a:uFill>
                            <a:solidFill>
                              <a:srgbClr val="FFFFFF"/>
                            </a:solidFill>
                          </a:uFill>
                          <a:latin typeface="Century Schoolbook"/>
                        </a:rPr>
                        <a:t>#04</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xBody>
                    <a:bodyPr/>
                    <a:lstStyle/>
                    <a:p>
                      <a:pPr>
                        <a:lnSpc>
                          <a:spcPct val="100000"/>
                        </a:lnSpc>
                      </a:pPr>
                      <a:r>
                        <a:rPr lang="pt-BR" sz="1800" strike="noStrike" spc="-1">
                          <a:solidFill>
                            <a:srgbClr val="000000"/>
                          </a:solidFill>
                          <a:uFill>
                            <a:solidFill>
                              <a:srgbClr val="FFFFFF"/>
                            </a:solidFill>
                          </a:uFill>
                          <a:latin typeface="Century Schoolbook"/>
                        </a:rPr>
                        <a:t>28/10/2016</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xBody>
                    <a:bodyPr/>
                    <a:lstStyle/>
                    <a:p>
                      <a:pPr>
                        <a:lnSpc>
                          <a:spcPct val="100000"/>
                        </a:lnSpc>
                      </a:pPr>
                      <a:r>
                        <a:rPr lang="pt-BR" sz="1800" strike="noStrike" spc="-1">
                          <a:solidFill>
                            <a:srgbClr val="000000"/>
                          </a:solidFill>
                          <a:uFill>
                            <a:solidFill>
                              <a:srgbClr val="FFFFFF"/>
                            </a:solidFill>
                          </a:uFill>
                          <a:latin typeface="Century Schoolbook"/>
                        </a:rPr>
                        <a:t>Exportar Arquivo de Medições</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xBody>
                    <a:bodyPr/>
                    <a:lstStyle/>
                    <a:p>
                      <a:pPr>
                        <a:lnSpc>
                          <a:spcPct val="100000"/>
                        </a:lnSpc>
                      </a:pPr>
                      <a:r>
                        <a:rPr lang="pt-BR" sz="1800" strike="noStrike" spc="-1">
                          <a:solidFill>
                            <a:srgbClr val="000000"/>
                          </a:solidFill>
                          <a:uFill>
                            <a:solidFill>
                              <a:srgbClr val="FFFFFF"/>
                            </a:solidFill>
                          </a:uFill>
                          <a:latin typeface="Century Schoolbook"/>
                        </a:rPr>
                        <a:t>Samuel, Victor, Daniel e Wesley</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xBody>
                    <a:bodyPr/>
                    <a:lstStyle/>
                    <a:p>
                      <a:pPr>
                        <a:lnSpc>
                          <a:spcPct val="100000"/>
                        </a:lnSpc>
                      </a:pPr>
                      <a:r>
                        <a:rPr lang="pt-BR" sz="1800" strike="noStrike" spc="-1">
                          <a:solidFill>
                            <a:srgbClr val="000000"/>
                          </a:solidFill>
                          <a:uFill>
                            <a:solidFill>
                              <a:srgbClr val="FFFFFF"/>
                            </a:solidFill>
                          </a:uFill>
                          <a:latin typeface="Century Schoolbook"/>
                        </a:rPr>
                        <a:t>Backlog</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extLst>
                  <a:ext uri="{0D108BD9-81ED-4DB2-BD59-A6C34878D82A}">
                    <a16:rowId xmlns:a16="http://schemas.microsoft.com/office/drawing/2014/main" val="10004"/>
                  </a:ext>
                </a:extLst>
              </a:tr>
              <a:tr h="1189080">
                <a:tc>
                  <a:txBody>
                    <a:bodyPr/>
                    <a:lstStyle/>
                    <a:p>
                      <a:pPr>
                        <a:lnSpc>
                          <a:spcPct val="100000"/>
                        </a:lnSpc>
                      </a:pPr>
                      <a:r>
                        <a:rPr lang="pt-BR" sz="1800" strike="noStrike" spc="-1">
                          <a:solidFill>
                            <a:srgbClr val="000000"/>
                          </a:solidFill>
                          <a:uFill>
                            <a:solidFill>
                              <a:srgbClr val="FFFFFF"/>
                            </a:solidFill>
                          </a:uFill>
                          <a:latin typeface="Century Schoolbook"/>
                        </a:rPr>
                        <a:t>#04</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xBody>
                    <a:bodyPr/>
                    <a:lstStyle/>
                    <a:p>
                      <a:pPr>
                        <a:lnSpc>
                          <a:spcPct val="100000"/>
                        </a:lnSpc>
                      </a:pPr>
                      <a:r>
                        <a:rPr lang="pt-BR" sz="1800" strike="noStrike" spc="-1">
                          <a:solidFill>
                            <a:srgbClr val="000000"/>
                          </a:solidFill>
                          <a:uFill>
                            <a:solidFill>
                              <a:srgbClr val="FFFFFF"/>
                            </a:solidFill>
                          </a:uFill>
                          <a:latin typeface="Century Schoolbook"/>
                        </a:rPr>
                        <a:t>28/10/2016</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xBody>
                    <a:bodyPr/>
                    <a:lstStyle/>
                    <a:p>
                      <a:pPr>
                        <a:lnSpc>
                          <a:spcPct val="100000"/>
                        </a:lnSpc>
                      </a:pPr>
                      <a:r>
                        <a:rPr lang="pt-BR" sz="1800" strike="noStrike" spc="-1">
                          <a:solidFill>
                            <a:srgbClr val="000000"/>
                          </a:solidFill>
                          <a:uFill>
                            <a:solidFill>
                              <a:srgbClr val="FFFFFF"/>
                            </a:solidFill>
                          </a:uFill>
                          <a:latin typeface="Century Schoolbook"/>
                        </a:rPr>
                        <a:t>Gerenciar Periodicidade de Transmissão de Arquivo da PCD</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xBody>
                    <a:bodyPr/>
                    <a:lstStyle/>
                    <a:p>
                      <a:pPr>
                        <a:lnSpc>
                          <a:spcPct val="100000"/>
                        </a:lnSpc>
                      </a:pPr>
                      <a:r>
                        <a:rPr lang="pt-BR" sz="1800" strike="noStrike" spc="-1">
                          <a:solidFill>
                            <a:srgbClr val="000000"/>
                          </a:solidFill>
                          <a:uFill>
                            <a:solidFill>
                              <a:srgbClr val="FFFFFF"/>
                            </a:solidFill>
                          </a:uFill>
                          <a:latin typeface="Century Schoolbook"/>
                        </a:rPr>
                        <a:t>Mariana, Rafael e Sabrina</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xBody>
                    <a:bodyPr/>
                    <a:lstStyle/>
                    <a:p>
                      <a:pPr>
                        <a:lnSpc>
                          <a:spcPct val="100000"/>
                        </a:lnSpc>
                      </a:pPr>
                      <a:r>
                        <a:rPr lang="pt-BR" sz="1800" strike="noStrike" spc="-1">
                          <a:solidFill>
                            <a:srgbClr val="000000"/>
                          </a:solidFill>
                          <a:uFill>
                            <a:solidFill>
                              <a:srgbClr val="FFFFFF"/>
                            </a:solidFill>
                          </a:uFill>
                          <a:latin typeface="Century Schoolbook"/>
                        </a:rPr>
                        <a:t>Backlog</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272713932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 name="TextShape 1"/>
          <p:cNvSpPr txBox="1"/>
          <p:nvPr/>
        </p:nvSpPr>
        <p:spPr>
          <a:xfrm>
            <a:off x="1261800" y="365760"/>
            <a:ext cx="9692280" cy="1325160"/>
          </a:xfrm>
          <a:prstGeom prst="rect">
            <a:avLst/>
          </a:prstGeom>
          <a:noFill/>
          <a:ln>
            <a:noFill/>
          </a:ln>
        </p:spPr>
        <p:txBody>
          <a:bodyPr anchor="b"/>
          <a:lstStyle/>
          <a:p>
            <a:pPr>
              <a:lnSpc>
                <a:spcPct val="90000"/>
              </a:lnSpc>
            </a:pPr>
            <a:r>
              <a:rPr lang="en-US" sz="4400" strike="noStrike" spc="-49">
                <a:solidFill>
                  <a:srgbClr val="000000"/>
                </a:solidFill>
                <a:uFill>
                  <a:solidFill>
                    <a:srgbClr val="FFFFFF"/>
                  </a:solidFill>
                </a:uFill>
                <a:latin typeface="Century Schoolbook"/>
              </a:rPr>
              <a:t>Planejamento de Atividades</a:t>
            </a:r>
            <a:endParaRPr lang="en-US" sz="1800" strike="noStrike" spc="-1">
              <a:solidFill>
                <a:srgbClr val="000000"/>
              </a:solidFill>
              <a:uFill>
                <a:solidFill>
                  <a:srgbClr val="FFFFFF"/>
                </a:solidFill>
              </a:uFill>
              <a:latin typeface="Century Schoolbook"/>
            </a:endParaRPr>
          </a:p>
        </p:txBody>
      </p:sp>
      <p:sp>
        <p:nvSpPr>
          <p:cNvPr id="143" name="TextShape 2"/>
          <p:cNvSpPr txBox="1"/>
          <p:nvPr/>
        </p:nvSpPr>
        <p:spPr>
          <a:xfrm>
            <a:off x="1261800" y="1828800"/>
            <a:ext cx="8595000" cy="4350960"/>
          </a:xfrm>
          <a:prstGeom prst="rect">
            <a:avLst/>
          </a:prstGeom>
          <a:noFill/>
          <a:ln>
            <a:noFill/>
          </a:ln>
        </p:spPr>
        <p:txBody>
          <a:bodyPr/>
          <a:lstStyle/>
          <a:p>
            <a:endParaRPr lang="en-US" sz="1800" strike="noStrike" spc="9">
              <a:solidFill>
                <a:srgbClr val="000000"/>
              </a:solidFill>
              <a:uFill>
                <a:solidFill>
                  <a:srgbClr val="FFFFFF"/>
                </a:solidFill>
              </a:uFill>
              <a:latin typeface="Century Schoolbook"/>
            </a:endParaRPr>
          </a:p>
        </p:txBody>
      </p:sp>
      <p:graphicFrame>
        <p:nvGraphicFramePr>
          <p:cNvPr id="144" name="Table 3"/>
          <p:cNvGraphicFramePr/>
          <p:nvPr/>
        </p:nvGraphicFramePr>
        <p:xfrm>
          <a:off x="490320" y="1828800"/>
          <a:ext cx="10463760" cy="4908720"/>
        </p:xfrm>
        <a:graphic>
          <a:graphicData uri="http://schemas.openxmlformats.org/drawingml/2006/table">
            <a:tbl>
              <a:tblPr/>
              <a:tblGrid>
                <a:gridCol w="1185840">
                  <a:extLst>
                    <a:ext uri="{9D8B030D-6E8A-4147-A177-3AD203B41FA5}">
                      <a16:colId xmlns:a16="http://schemas.microsoft.com/office/drawing/2014/main" val="20000"/>
                    </a:ext>
                  </a:extLst>
                </a:gridCol>
                <a:gridCol w="1863000">
                  <a:extLst>
                    <a:ext uri="{9D8B030D-6E8A-4147-A177-3AD203B41FA5}">
                      <a16:colId xmlns:a16="http://schemas.microsoft.com/office/drawing/2014/main" val="20001"/>
                    </a:ext>
                  </a:extLst>
                </a:gridCol>
                <a:gridCol w="2092680">
                  <a:extLst>
                    <a:ext uri="{9D8B030D-6E8A-4147-A177-3AD203B41FA5}">
                      <a16:colId xmlns:a16="http://schemas.microsoft.com/office/drawing/2014/main" val="20002"/>
                    </a:ext>
                  </a:extLst>
                </a:gridCol>
                <a:gridCol w="2948040">
                  <a:extLst>
                    <a:ext uri="{9D8B030D-6E8A-4147-A177-3AD203B41FA5}">
                      <a16:colId xmlns:a16="http://schemas.microsoft.com/office/drawing/2014/main" val="20003"/>
                    </a:ext>
                  </a:extLst>
                </a:gridCol>
                <a:gridCol w="2374200">
                  <a:extLst>
                    <a:ext uri="{9D8B030D-6E8A-4147-A177-3AD203B41FA5}">
                      <a16:colId xmlns:a16="http://schemas.microsoft.com/office/drawing/2014/main" val="20004"/>
                    </a:ext>
                  </a:extLst>
                </a:gridCol>
              </a:tblGrid>
              <a:tr h="628200">
                <a:tc gridSpan="5">
                  <a:txBody>
                    <a:bodyPr/>
                    <a:lstStyle/>
                    <a:p>
                      <a:pPr algn="ctr">
                        <a:lnSpc>
                          <a:spcPct val="100000"/>
                        </a:lnSpc>
                      </a:pPr>
                      <a:r>
                        <a:rPr lang="pt-BR" sz="1800" b="1" strike="noStrike" spc="-1">
                          <a:solidFill>
                            <a:srgbClr val="FFFFFF"/>
                          </a:solidFill>
                          <a:uFill>
                            <a:solidFill>
                              <a:srgbClr val="FFFFFF"/>
                            </a:solidFill>
                          </a:uFill>
                          <a:latin typeface="Century Schoolbook"/>
                        </a:rPr>
                        <a:t>Planejamento das Iterações para o Desenvolvimento dos Casos de Uso</a:t>
                      </a:r>
                      <a:endParaRPr lang="pt-BR" sz="1800" strike="noStrike" spc="-1">
                        <a:solidFill>
                          <a:srgbClr val="000000"/>
                        </a:solidFill>
                        <a:uFill>
                          <a:solidFill>
                            <a:srgbClr val="FFFFFF"/>
                          </a:solidFill>
                        </a:uFill>
                        <a:latin typeface="Arial"/>
                      </a:endParaRPr>
                    </a:p>
                    <a:p>
                      <a:pPr algn="ctr">
                        <a:lnSpc>
                          <a:spcPct val="100000"/>
                        </a:lnSpc>
                      </a:pPr>
                      <a:r>
                        <a:rPr lang="pt-BR" sz="1800" b="1" strike="noStrike" spc="-1">
                          <a:solidFill>
                            <a:srgbClr val="FFFFFF"/>
                          </a:solidFill>
                          <a:uFill>
                            <a:solidFill>
                              <a:srgbClr val="FFFFFF"/>
                            </a:solidFill>
                          </a:uFill>
                          <a:latin typeface="Century Schoolbook"/>
                        </a:rPr>
                        <a:t>Módulo de Cadastros</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1B1E3D"/>
                    </a:solidFill>
                  </a:tcPr>
                </a:tc>
                <a:tc hMerge="1">
                  <a:txBody>
                    <a:bodyPr/>
                    <a:lstStyle/>
                    <a:p>
                      <a:endParaRPr lang="pt-BR"/>
                    </a:p>
                  </a:txBody>
                  <a:tcPr>
                    <a:solidFill>
                      <a:srgbClr val="729FCF"/>
                    </a:solidFill>
                  </a:tcPr>
                </a:tc>
                <a:tc hMerge="1">
                  <a:txBody>
                    <a:bodyPr/>
                    <a:lstStyle/>
                    <a:p>
                      <a:endParaRPr lang="pt-BR"/>
                    </a:p>
                  </a:txBody>
                  <a:tcPr>
                    <a:solidFill>
                      <a:srgbClr val="729FCF"/>
                    </a:solidFill>
                  </a:tcPr>
                </a:tc>
                <a:tc hMerge="1">
                  <a:txBody>
                    <a:bodyPr/>
                    <a:lstStyle/>
                    <a:p>
                      <a:endParaRPr lang="pt-BR"/>
                    </a:p>
                  </a:txBody>
                  <a:tcPr>
                    <a:solidFill>
                      <a:srgbClr val="729FCF"/>
                    </a:solidFill>
                  </a:tcPr>
                </a:tc>
                <a:tc hMerge="1">
                  <a:txBody>
                    <a:bodyPr/>
                    <a:lstStyle/>
                    <a:p>
                      <a:endParaRPr lang="pt-BR"/>
                    </a:p>
                  </a:txBody>
                  <a:tcPr>
                    <a:solidFill>
                      <a:srgbClr val="729FCF"/>
                    </a:solidFill>
                  </a:tcPr>
                </a:tc>
                <a:extLst>
                  <a:ext uri="{0D108BD9-81ED-4DB2-BD59-A6C34878D82A}">
                    <a16:rowId xmlns:a16="http://schemas.microsoft.com/office/drawing/2014/main" val="10000"/>
                  </a:ext>
                </a:extLst>
              </a:tr>
              <a:tr h="579960">
                <a:tc>
                  <a:txBody>
                    <a:bodyPr/>
                    <a:lstStyle/>
                    <a:p>
                      <a:pPr algn="ctr">
                        <a:lnSpc>
                          <a:spcPct val="100000"/>
                        </a:lnSpc>
                      </a:pPr>
                      <a:r>
                        <a:rPr lang="pt-BR" sz="1600" strike="noStrike" spc="-1">
                          <a:solidFill>
                            <a:srgbClr val="000000"/>
                          </a:solidFill>
                          <a:uFill>
                            <a:solidFill>
                              <a:srgbClr val="FFFFFF"/>
                            </a:solidFill>
                          </a:uFill>
                          <a:latin typeface="Century Schoolbook"/>
                        </a:rPr>
                        <a:t>Iteração</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B1BEDD"/>
                    </a:solidFill>
                  </a:tcPr>
                </a:tc>
                <a:tc>
                  <a:txBody>
                    <a:bodyPr/>
                    <a:lstStyle/>
                    <a:p>
                      <a:pPr algn="ctr">
                        <a:lnSpc>
                          <a:spcPct val="100000"/>
                        </a:lnSpc>
                      </a:pPr>
                      <a:r>
                        <a:rPr lang="pt-BR" sz="1600" strike="noStrike" spc="-1">
                          <a:solidFill>
                            <a:srgbClr val="000000"/>
                          </a:solidFill>
                          <a:uFill>
                            <a:solidFill>
                              <a:srgbClr val="FFFFFF"/>
                            </a:solidFill>
                          </a:uFill>
                          <a:latin typeface="Century Schoolbook"/>
                        </a:rPr>
                        <a:t>Data Prevista</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B1BEDD"/>
                    </a:solidFill>
                  </a:tcPr>
                </a:tc>
                <a:tc>
                  <a:txBody>
                    <a:bodyPr/>
                    <a:lstStyle/>
                    <a:p>
                      <a:pPr algn="ctr">
                        <a:lnSpc>
                          <a:spcPct val="100000"/>
                        </a:lnSpc>
                      </a:pPr>
                      <a:r>
                        <a:rPr lang="pt-BR" sz="1600" strike="noStrike" spc="-1">
                          <a:solidFill>
                            <a:srgbClr val="000000"/>
                          </a:solidFill>
                          <a:uFill>
                            <a:solidFill>
                              <a:srgbClr val="FFFFFF"/>
                            </a:solidFill>
                          </a:uFill>
                          <a:latin typeface="Century Schoolbook"/>
                        </a:rPr>
                        <a:t>Casos de Uso</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B1BEDD"/>
                    </a:solidFill>
                  </a:tcPr>
                </a:tc>
                <a:tc>
                  <a:txBody>
                    <a:bodyPr/>
                    <a:lstStyle/>
                    <a:p>
                      <a:pPr algn="ctr">
                        <a:lnSpc>
                          <a:spcPct val="100000"/>
                        </a:lnSpc>
                      </a:pPr>
                      <a:r>
                        <a:rPr lang="pt-BR" sz="1600" strike="noStrike" spc="-1">
                          <a:solidFill>
                            <a:srgbClr val="000000"/>
                          </a:solidFill>
                          <a:uFill>
                            <a:solidFill>
                              <a:srgbClr val="FFFFFF"/>
                            </a:solidFill>
                          </a:uFill>
                          <a:latin typeface="Century Schoolbook"/>
                        </a:rPr>
                        <a:t>Equipe Responsável </a:t>
                      </a:r>
                      <a:endParaRPr lang="pt-BR" sz="1800" strike="noStrike" spc="-1">
                        <a:solidFill>
                          <a:srgbClr val="000000"/>
                        </a:solidFill>
                        <a:uFill>
                          <a:solidFill>
                            <a:srgbClr val="FFFFFF"/>
                          </a:solidFill>
                        </a:uFill>
                        <a:latin typeface="Arial"/>
                      </a:endParaRPr>
                    </a:p>
                    <a:p>
                      <a:pPr algn="ctr">
                        <a:lnSpc>
                          <a:spcPct val="100000"/>
                        </a:lnSpc>
                      </a:pP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B1BEDD"/>
                    </a:solidFill>
                  </a:tcPr>
                </a:tc>
                <a:tc>
                  <a:txBody>
                    <a:bodyPr/>
                    <a:lstStyle/>
                    <a:p>
                      <a:pPr algn="ctr">
                        <a:lnSpc>
                          <a:spcPct val="100000"/>
                        </a:lnSpc>
                      </a:pPr>
                      <a:r>
                        <a:rPr lang="pt-BR" sz="1600" strike="noStrike" spc="-1">
                          <a:solidFill>
                            <a:srgbClr val="000000"/>
                          </a:solidFill>
                          <a:uFill>
                            <a:solidFill>
                              <a:srgbClr val="FFFFFF"/>
                            </a:solidFill>
                          </a:uFill>
                          <a:latin typeface="Century Schoolbook"/>
                        </a:rPr>
                        <a:t>Situação</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B1BEDD"/>
                    </a:solidFill>
                  </a:tcPr>
                </a:tc>
                <a:extLst>
                  <a:ext uri="{0D108BD9-81ED-4DB2-BD59-A6C34878D82A}">
                    <a16:rowId xmlns:a16="http://schemas.microsoft.com/office/drawing/2014/main" val="10001"/>
                  </a:ext>
                </a:extLst>
              </a:tr>
              <a:tr h="914760">
                <a:tc>
                  <a:txBody>
                    <a:bodyPr/>
                    <a:lstStyle/>
                    <a:p>
                      <a:pPr>
                        <a:lnSpc>
                          <a:spcPct val="100000"/>
                        </a:lnSpc>
                      </a:pPr>
                      <a:r>
                        <a:rPr lang="pt-BR" sz="1800" strike="noStrike" spc="-1">
                          <a:solidFill>
                            <a:srgbClr val="000000"/>
                          </a:solidFill>
                          <a:uFill>
                            <a:solidFill>
                              <a:srgbClr val="FFFFFF"/>
                            </a:solidFill>
                          </a:uFill>
                          <a:latin typeface="Century Schoolbook"/>
                        </a:rPr>
                        <a:t>#04</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xBody>
                    <a:bodyPr/>
                    <a:lstStyle/>
                    <a:p>
                      <a:pPr>
                        <a:lnSpc>
                          <a:spcPct val="100000"/>
                        </a:lnSpc>
                      </a:pPr>
                      <a:r>
                        <a:rPr lang="pt-BR" sz="1800" strike="noStrike" spc="-1">
                          <a:solidFill>
                            <a:srgbClr val="000000"/>
                          </a:solidFill>
                          <a:uFill>
                            <a:solidFill>
                              <a:srgbClr val="FFFFFF"/>
                            </a:solidFill>
                          </a:uFill>
                          <a:latin typeface="Century Schoolbook"/>
                        </a:rPr>
                        <a:t>28/10/2016</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xBody>
                    <a:bodyPr/>
                    <a:lstStyle/>
                    <a:p>
                      <a:pPr>
                        <a:lnSpc>
                          <a:spcPct val="100000"/>
                        </a:lnSpc>
                      </a:pPr>
                      <a:r>
                        <a:rPr lang="pt-BR" sz="1800" strike="noStrike" spc="-1">
                          <a:solidFill>
                            <a:srgbClr val="000000"/>
                          </a:solidFill>
                          <a:uFill>
                            <a:solidFill>
                              <a:srgbClr val="FFFFFF"/>
                            </a:solidFill>
                          </a:uFill>
                          <a:latin typeface="Century Schoolbook"/>
                        </a:rPr>
                        <a:t>Criar Periodicidade de Transmissão</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xBody>
                    <a:bodyPr/>
                    <a:lstStyle/>
                    <a:p>
                      <a:pPr>
                        <a:lnSpc>
                          <a:spcPct val="100000"/>
                        </a:lnSpc>
                      </a:pPr>
                      <a:r>
                        <a:rPr lang="pt-BR" sz="1800" strike="noStrike" spc="-1">
                          <a:solidFill>
                            <a:srgbClr val="000000"/>
                          </a:solidFill>
                          <a:uFill>
                            <a:solidFill>
                              <a:srgbClr val="FFFFFF"/>
                            </a:solidFill>
                          </a:uFill>
                          <a:latin typeface="Century Schoolbook"/>
                        </a:rPr>
                        <a:t>Samuel, Victor, Daniel e Wesley</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xBody>
                    <a:bodyPr/>
                    <a:lstStyle/>
                    <a:p>
                      <a:pPr>
                        <a:lnSpc>
                          <a:spcPct val="100000"/>
                        </a:lnSpc>
                      </a:pPr>
                      <a:r>
                        <a:rPr lang="pt-BR" sz="1800" strike="noStrike" spc="-1">
                          <a:solidFill>
                            <a:srgbClr val="000000"/>
                          </a:solidFill>
                          <a:uFill>
                            <a:solidFill>
                              <a:srgbClr val="FFFFFF"/>
                            </a:solidFill>
                          </a:uFill>
                          <a:latin typeface="Century Schoolbook"/>
                        </a:rPr>
                        <a:t>Backlog</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extLst>
                  <a:ext uri="{0D108BD9-81ED-4DB2-BD59-A6C34878D82A}">
                    <a16:rowId xmlns:a16="http://schemas.microsoft.com/office/drawing/2014/main" val="10002"/>
                  </a:ext>
                </a:extLst>
              </a:tr>
              <a:tr h="914760">
                <a:tc>
                  <a:txBody>
                    <a:bodyPr/>
                    <a:lstStyle/>
                    <a:p>
                      <a:pPr>
                        <a:lnSpc>
                          <a:spcPct val="100000"/>
                        </a:lnSpc>
                      </a:pPr>
                      <a:r>
                        <a:rPr lang="pt-BR" sz="1800" strike="noStrike" spc="-1">
                          <a:solidFill>
                            <a:srgbClr val="000000"/>
                          </a:solidFill>
                          <a:uFill>
                            <a:solidFill>
                              <a:srgbClr val="FFFFFF"/>
                            </a:solidFill>
                          </a:uFill>
                          <a:latin typeface="Century Schoolbook"/>
                        </a:rPr>
                        <a:t>#05</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xBody>
                    <a:bodyPr/>
                    <a:lstStyle/>
                    <a:p>
                      <a:pPr>
                        <a:lnSpc>
                          <a:spcPct val="100000"/>
                        </a:lnSpc>
                      </a:pPr>
                      <a:r>
                        <a:rPr lang="pt-BR" sz="1800" strike="noStrike" spc="-1">
                          <a:solidFill>
                            <a:srgbClr val="000000"/>
                          </a:solidFill>
                          <a:uFill>
                            <a:solidFill>
                              <a:srgbClr val="FFFFFF"/>
                            </a:solidFill>
                          </a:uFill>
                          <a:latin typeface="Century Schoolbook"/>
                        </a:rPr>
                        <a:t>11/11/2016</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xBody>
                    <a:bodyPr/>
                    <a:lstStyle/>
                    <a:p>
                      <a:pPr>
                        <a:lnSpc>
                          <a:spcPct val="100000"/>
                        </a:lnSpc>
                      </a:pPr>
                      <a:r>
                        <a:rPr lang="pt-BR" sz="1800" strike="noStrike" spc="-1">
                          <a:solidFill>
                            <a:srgbClr val="000000"/>
                          </a:solidFill>
                          <a:uFill>
                            <a:solidFill>
                              <a:srgbClr val="FFFFFF"/>
                            </a:solidFill>
                          </a:uFill>
                          <a:latin typeface="Century Schoolbook"/>
                        </a:rPr>
                        <a:t>Excluir Priodicidade de Transmissão</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xBody>
                    <a:bodyPr/>
                    <a:lstStyle/>
                    <a:p>
                      <a:pPr>
                        <a:lnSpc>
                          <a:spcPct val="100000"/>
                        </a:lnSpc>
                      </a:pPr>
                      <a:r>
                        <a:rPr lang="pt-BR" sz="1800" strike="noStrike" spc="-1">
                          <a:solidFill>
                            <a:srgbClr val="000000"/>
                          </a:solidFill>
                          <a:uFill>
                            <a:solidFill>
                              <a:srgbClr val="FFFFFF"/>
                            </a:solidFill>
                          </a:uFill>
                          <a:latin typeface="Century Schoolbook"/>
                        </a:rPr>
                        <a:t>Mariana, Rafael e Sabrina</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xBody>
                    <a:bodyPr/>
                    <a:lstStyle/>
                    <a:p>
                      <a:pPr>
                        <a:lnSpc>
                          <a:spcPct val="100000"/>
                        </a:lnSpc>
                      </a:pPr>
                      <a:r>
                        <a:rPr lang="pt-BR" sz="1800" strike="noStrike" spc="-1">
                          <a:solidFill>
                            <a:srgbClr val="000000"/>
                          </a:solidFill>
                          <a:uFill>
                            <a:solidFill>
                              <a:srgbClr val="FFFFFF"/>
                            </a:solidFill>
                          </a:uFill>
                          <a:latin typeface="Century Schoolbook"/>
                        </a:rPr>
                        <a:t>Backlog</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extLst>
                  <a:ext uri="{0D108BD9-81ED-4DB2-BD59-A6C34878D82A}">
                    <a16:rowId xmlns:a16="http://schemas.microsoft.com/office/drawing/2014/main" val="10003"/>
                  </a:ext>
                </a:extLst>
              </a:tr>
              <a:tr h="914760">
                <a:tc>
                  <a:txBody>
                    <a:bodyPr/>
                    <a:lstStyle/>
                    <a:p>
                      <a:pPr>
                        <a:lnSpc>
                          <a:spcPct val="100000"/>
                        </a:lnSpc>
                      </a:pPr>
                      <a:r>
                        <a:rPr lang="pt-BR" sz="1800" strike="noStrike" spc="-1">
                          <a:solidFill>
                            <a:srgbClr val="000000"/>
                          </a:solidFill>
                          <a:uFill>
                            <a:solidFill>
                              <a:srgbClr val="FFFFFF"/>
                            </a:solidFill>
                          </a:uFill>
                          <a:latin typeface="Century Schoolbook"/>
                        </a:rPr>
                        <a:t>#05</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xBody>
                    <a:bodyPr/>
                    <a:lstStyle/>
                    <a:p>
                      <a:pPr>
                        <a:lnSpc>
                          <a:spcPct val="100000"/>
                        </a:lnSpc>
                      </a:pPr>
                      <a:r>
                        <a:rPr lang="pt-BR" sz="1800" strike="noStrike" spc="-1">
                          <a:solidFill>
                            <a:srgbClr val="000000"/>
                          </a:solidFill>
                          <a:uFill>
                            <a:solidFill>
                              <a:srgbClr val="FFFFFF"/>
                            </a:solidFill>
                          </a:uFill>
                          <a:latin typeface="Century Schoolbook"/>
                        </a:rPr>
                        <a:t>11/11/2016</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xBody>
                    <a:bodyPr/>
                    <a:lstStyle/>
                    <a:p>
                      <a:pPr>
                        <a:lnSpc>
                          <a:spcPct val="100000"/>
                        </a:lnSpc>
                      </a:pPr>
                      <a:r>
                        <a:rPr lang="pt-BR" sz="1800" strike="noStrike" spc="-1">
                          <a:solidFill>
                            <a:srgbClr val="000000"/>
                          </a:solidFill>
                          <a:uFill>
                            <a:solidFill>
                              <a:srgbClr val="FFFFFF"/>
                            </a:solidFill>
                          </a:uFill>
                          <a:latin typeface="Century Schoolbook"/>
                        </a:rPr>
                        <a:t>Alterar Periodicidade deTransmissão</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xBody>
                    <a:bodyPr/>
                    <a:lstStyle/>
                    <a:p>
                      <a:pPr>
                        <a:lnSpc>
                          <a:spcPct val="100000"/>
                        </a:lnSpc>
                      </a:pPr>
                      <a:r>
                        <a:rPr lang="pt-BR" sz="1800" strike="noStrike" spc="-1">
                          <a:solidFill>
                            <a:srgbClr val="000000"/>
                          </a:solidFill>
                          <a:uFill>
                            <a:solidFill>
                              <a:srgbClr val="FFFFFF"/>
                            </a:solidFill>
                          </a:uFill>
                          <a:latin typeface="Century Schoolbook"/>
                        </a:rPr>
                        <a:t>Mariana, Rafael e Sabrina</a:t>
                      </a:r>
                      <a:endParaRPr lang="pt-BR" sz="1800" strike="noStrike" spc="-1">
                        <a:solidFill>
                          <a:srgbClr val="000000"/>
                        </a:solidFill>
                        <a:uFill>
                          <a:solidFill>
                            <a:srgbClr val="FFFFFF"/>
                          </a:solidFill>
                        </a:uFill>
                        <a:latin typeface="Arial"/>
                      </a:endParaRPr>
                    </a:p>
                    <a:p>
                      <a:pPr>
                        <a:lnSpc>
                          <a:spcPct val="100000"/>
                        </a:lnSpc>
                      </a:pP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xBody>
                    <a:bodyPr/>
                    <a:lstStyle/>
                    <a:p>
                      <a:pPr>
                        <a:lnSpc>
                          <a:spcPct val="100000"/>
                        </a:lnSpc>
                      </a:pPr>
                      <a:r>
                        <a:rPr lang="pt-BR" sz="1800" strike="noStrike" spc="-1">
                          <a:solidFill>
                            <a:srgbClr val="000000"/>
                          </a:solidFill>
                          <a:uFill>
                            <a:solidFill>
                              <a:srgbClr val="FFFFFF"/>
                            </a:solidFill>
                          </a:uFill>
                          <a:latin typeface="Century Schoolbook"/>
                        </a:rPr>
                        <a:t>Backlog</a:t>
                      </a:r>
                      <a:endParaRPr lang="pt-BR" sz="1800" strike="noStrike" spc="-1">
                        <a:solidFill>
                          <a:srgbClr val="000000"/>
                        </a:solidFill>
                        <a:uFill>
                          <a:solidFill>
                            <a:srgbClr val="FFFFFF"/>
                          </a:solidFill>
                        </a:uFill>
                        <a:latin typeface="Arial"/>
                      </a:endParaRPr>
                    </a:p>
                    <a:p>
                      <a:pPr>
                        <a:lnSpc>
                          <a:spcPct val="100000"/>
                        </a:lnSpc>
                      </a:pP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extLst>
                  <a:ext uri="{0D108BD9-81ED-4DB2-BD59-A6C34878D82A}">
                    <a16:rowId xmlns:a16="http://schemas.microsoft.com/office/drawing/2014/main" val="10004"/>
                  </a:ext>
                </a:extLst>
              </a:tr>
              <a:tr h="914760">
                <a:tc>
                  <a:txBody>
                    <a:bodyPr/>
                    <a:lstStyle/>
                    <a:p>
                      <a:pPr>
                        <a:lnSpc>
                          <a:spcPct val="100000"/>
                        </a:lnSpc>
                      </a:pPr>
                      <a:r>
                        <a:rPr lang="pt-BR" sz="1800" strike="noStrike" spc="-1">
                          <a:solidFill>
                            <a:srgbClr val="000000"/>
                          </a:solidFill>
                          <a:uFill>
                            <a:solidFill>
                              <a:srgbClr val="FFFFFF"/>
                            </a:solidFill>
                          </a:uFill>
                          <a:latin typeface="Century Schoolbook"/>
                        </a:rPr>
                        <a:t>#05</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xBody>
                    <a:bodyPr/>
                    <a:lstStyle/>
                    <a:p>
                      <a:pPr>
                        <a:lnSpc>
                          <a:spcPct val="100000"/>
                        </a:lnSpc>
                      </a:pPr>
                      <a:r>
                        <a:rPr lang="pt-BR" sz="1800" strike="noStrike" spc="-1">
                          <a:solidFill>
                            <a:srgbClr val="000000"/>
                          </a:solidFill>
                          <a:uFill>
                            <a:solidFill>
                              <a:srgbClr val="FFFFFF"/>
                            </a:solidFill>
                          </a:uFill>
                          <a:latin typeface="Century Schoolbook"/>
                        </a:rPr>
                        <a:t>11/11/2016</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xBody>
                    <a:bodyPr/>
                    <a:lstStyle/>
                    <a:p>
                      <a:pPr>
                        <a:lnSpc>
                          <a:spcPct val="100000"/>
                        </a:lnSpc>
                      </a:pPr>
                      <a:r>
                        <a:rPr lang="pt-BR" sz="1800" strike="noStrike" spc="-1">
                          <a:solidFill>
                            <a:srgbClr val="000000"/>
                          </a:solidFill>
                          <a:uFill>
                            <a:solidFill>
                              <a:srgbClr val="FFFFFF"/>
                            </a:solidFill>
                          </a:uFill>
                          <a:latin typeface="Century Schoolbook"/>
                        </a:rPr>
                        <a:t>Consultar Periodicidade de Transmissão</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xBody>
                    <a:bodyPr/>
                    <a:lstStyle/>
                    <a:p>
                      <a:pPr>
                        <a:lnSpc>
                          <a:spcPct val="100000"/>
                        </a:lnSpc>
                      </a:pPr>
                      <a:r>
                        <a:rPr lang="pt-BR" sz="1800" strike="noStrike" spc="-1">
                          <a:solidFill>
                            <a:srgbClr val="000000"/>
                          </a:solidFill>
                          <a:uFill>
                            <a:solidFill>
                              <a:srgbClr val="FFFFFF"/>
                            </a:solidFill>
                          </a:uFill>
                          <a:latin typeface="Century Schoolbook"/>
                        </a:rPr>
                        <a:t>Samuel, Victor, Daniel e Wesley</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xBody>
                    <a:bodyPr/>
                    <a:lstStyle/>
                    <a:p>
                      <a:pPr>
                        <a:lnSpc>
                          <a:spcPct val="100000"/>
                        </a:lnSpc>
                      </a:pPr>
                      <a:r>
                        <a:rPr lang="pt-BR" sz="1800" strike="noStrike" spc="-1">
                          <a:solidFill>
                            <a:srgbClr val="000000"/>
                          </a:solidFill>
                          <a:uFill>
                            <a:solidFill>
                              <a:srgbClr val="FFFFFF"/>
                            </a:solidFill>
                          </a:uFill>
                          <a:latin typeface="Century Schoolbook"/>
                        </a:rPr>
                        <a:t>Backlog</a:t>
                      </a:r>
                      <a:endParaRPr lang="pt-BR" sz="1800" strike="noStrike" spc="-1">
                        <a:solidFill>
                          <a:srgbClr val="000000"/>
                        </a:solidFill>
                        <a:uFill>
                          <a:solidFill>
                            <a:srgbClr val="FFFFFF"/>
                          </a:solidFill>
                        </a:uFill>
                        <a:latin typeface="Arial"/>
                      </a:endParaRPr>
                    </a:p>
                    <a:p>
                      <a:pPr>
                        <a:lnSpc>
                          <a:spcPct val="100000"/>
                        </a:lnSpc>
                      </a:pP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518965841"/>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TextShape 1"/>
          <p:cNvSpPr txBox="1"/>
          <p:nvPr/>
        </p:nvSpPr>
        <p:spPr>
          <a:xfrm>
            <a:off x="1261800" y="365760"/>
            <a:ext cx="9692280" cy="1325160"/>
          </a:xfrm>
          <a:prstGeom prst="rect">
            <a:avLst/>
          </a:prstGeom>
          <a:noFill/>
          <a:ln>
            <a:noFill/>
          </a:ln>
        </p:spPr>
        <p:txBody>
          <a:bodyPr anchor="b"/>
          <a:lstStyle/>
          <a:p>
            <a:pPr>
              <a:lnSpc>
                <a:spcPct val="90000"/>
              </a:lnSpc>
            </a:pPr>
            <a:r>
              <a:rPr lang="en-US" sz="4400" strike="noStrike" spc="-49">
                <a:solidFill>
                  <a:srgbClr val="000000"/>
                </a:solidFill>
                <a:uFill>
                  <a:solidFill>
                    <a:srgbClr val="FFFFFF"/>
                  </a:solidFill>
                </a:uFill>
                <a:latin typeface="Century Schoolbook"/>
              </a:rPr>
              <a:t>Caso de Uso #01 – Iteração #01</a:t>
            </a:r>
            <a:endParaRPr lang="en-US" sz="1800" strike="noStrike" spc="-1">
              <a:solidFill>
                <a:srgbClr val="000000"/>
              </a:solidFill>
              <a:uFill>
                <a:solidFill>
                  <a:srgbClr val="FFFFFF"/>
                </a:solidFill>
              </a:uFill>
              <a:latin typeface="Century Schoolbook"/>
            </a:endParaRPr>
          </a:p>
        </p:txBody>
      </p:sp>
      <p:pic>
        <p:nvPicPr>
          <p:cNvPr id="146" name="Imagem 5"/>
          <p:cNvPicPr/>
          <p:nvPr/>
        </p:nvPicPr>
        <p:blipFill>
          <a:blip r:embed="rId2"/>
          <a:stretch>
            <a:fillRect/>
          </a:stretch>
        </p:blipFill>
        <p:spPr>
          <a:xfrm>
            <a:off x="11347200" y="69840"/>
            <a:ext cx="799200" cy="691920"/>
          </a:xfrm>
          <a:prstGeom prst="rect">
            <a:avLst/>
          </a:prstGeom>
          <a:ln>
            <a:noFill/>
          </a:ln>
        </p:spPr>
      </p:pic>
      <p:graphicFrame>
        <p:nvGraphicFramePr>
          <p:cNvPr id="147" name="Table 2"/>
          <p:cNvGraphicFramePr/>
          <p:nvPr/>
        </p:nvGraphicFramePr>
        <p:xfrm>
          <a:off x="1261800" y="2312280"/>
          <a:ext cx="8594640" cy="2836440"/>
        </p:xfrm>
        <a:graphic>
          <a:graphicData uri="http://schemas.openxmlformats.org/drawingml/2006/table">
            <a:tbl>
              <a:tblPr/>
              <a:tblGrid>
                <a:gridCol w="8594640">
                  <a:extLst>
                    <a:ext uri="{9D8B030D-6E8A-4147-A177-3AD203B41FA5}">
                      <a16:colId xmlns:a16="http://schemas.microsoft.com/office/drawing/2014/main" val="20000"/>
                    </a:ext>
                  </a:extLst>
                </a:gridCol>
              </a:tblGrid>
              <a:tr h="628200">
                <a:tc>
                  <a:txBody>
                    <a:bodyPr/>
                    <a:lstStyle/>
                    <a:p>
                      <a:pPr algn="ctr">
                        <a:lnSpc>
                          <a:spcPct val="100000"/>
                        </a:lnSpc>
                      </a:pPr>
                      <a:r>
                        <a:rPr lang="pt-BR" sz="1800" b="1" strike="noStrike" spc="-1">
                          <a:solidFill>
                            <a:srgbClr val="FFFFFF"/>
                          </a:solidFill>
                          <a:uFill>
                            <a:solidFill>
                              <a:srgbClr val="FFFFFF"/>
                            </a:solidFill>
                          </a:uFill>
                          <a:latin typeface="Century Schoolbook"/>
                        </a:rPr>
                        <a:t>Caso de Uso Gerenciar Medições das PCDs </a:t>
                      </a:r>
                      <a:endParaRPr lang="pt-BR" sz="1800" strike="noStrike" spc="-1">
                        <a:solidFill>
                          <a:srgbClr val="000000"/>
                        </a:solidFill>
                        <a:uFill>
                          <a:solidFill>
                            <a:srgbClr val="FFFFFF"/>
                          </a:solidFill>
                        </a:uFill>
                        <a:latin typeface="Arial"/>
                      </a:endParaRPr>
                    </a:p>
                    <a:p>
                      <a:pPr algn="ctr">
                        <a:lnSpc>
                          <a:spcPct val="100000"/>
                        </a:lnSpc>
                      </a:pPr>
                      <a:r>
                        <a:rPr lang="pt-BR" sz="1800" b="1" strike="noStrike" spc="-1">
                          <a:solidFill>
                            <a:srgbClr val="FFFFFF"/>
                          </a:solidFill>
                          <a:uFill>
                            <a:solidFill>
                              <a:srgbClr val="FFFFFF"/>
                            </a:solidFill>
                          </a:uFill>
                          <a:latin typeface="Century Schoolbook"/>
                        </a:rPr>
                        <a:t>- Iteração 01</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1B1E3D"/>
                    </a:solidFill>
                  </a:tcPr>
                </a:tc>
                <a:extLst>
                  <a:ext uri="{0D108BD9-81ED-4DB2-BD59-A6C34878D82A}">
                    <a16:rowId xmlns:a16="http://schemas.microsoft.com/office/drawing/2014/main" val="10000"/>
                  </a:ext>
                </a:extLst>
              </a:tr>
              <a:tr h="366120">
                <a:tc>
                  <a:txBody>
                    <a:bodyPr/>
                    <a:lstStyle/>
                    <a:p>
                      <a:pPr>
                        <a:lnSpc>
                          <a:spcPct val="100000"/>
                        </a:lnSpc>
                      </a:pPr>
                      <a:r>
                        <a:rPr lang="pt-BR" sz="1800" strike="noStrike" spc="-1">
                          <a:solidFill>
                            <a:srgbClr val="000000"/>
                          </a:solidFill>
                          <a:uFill>
                            <a:solidFill>
                              <a:srgbClr val="FFFFFF"/>
                            </a:solidFill>
                          </a:uFill>
                          <a:latin typeface="Century Schoolbook"/>
                        </a:rPr>
                        <a:t>Cenário de sucesso – Abrir uma nova página com as medições já existentes</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extLst>
                  <a:ext uri="{0D108BD9-81ED-4DB2-BD59-A6C34878D82A}">
                    <a16:rowId xmlns:a16="http://schemas.microsoft.com/office/drawing/2014/main" val="10001"/>
                  </a:ext>
                </a:extLst>
              </a:tr>
              <a:tr h="360000">
                <a:tc>
                  <a:txBody>
                    <a:bodyPr/>
                    <a:lstStyle/>
                    <a:p>
                      <a:pPr algn="ctr">
                        <a:lnSpc>
                          <a:spcPct val="100000"/>
                        </a:lnSpc>
                      </a:pPr>
                      <a:r>
                        <a:rPr lang="pt-BR" sz="1800" b="1" strike="noStrike" spc="-1">
                          <a:solidFill>
                            <a:srgbClr val="FFFFFF"/>
                          </a:solidFill>
                          <a:uFill>
                            <a:solidFill>
                              <a:srgbClr val="FFFFFF"/>
                            </a:solidFill>
                          </a:uFill>
                          <a:latin typeface="Century Schoolbook"/>
                        </a:rPr>
                        <a:t>Cenários Alternativos</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1B1E3E"/>
                    </a:solidFill>
                  </a:tcPr>
                </a:tc>
                <a:extLst>
                  <a:ext uri="{0D108BD9-81ED-4DB2-BD59-A6C34878D82A}">
                    <a16:rowId xmlns:a16="http://schemas.microsoft.com/office/drawing/2014/main" val="10002"/>
                  </a:ext>
                </a:extLst>
              </a:tr>
              <a:tr h="366120">
                <a:tc>
                  <a:txBody>
                    <a:bodyPr/>
                    <a:lstStyle/>
                    <a:p>
                      <a:pPr>
                        <a:lnSpc>
                          <a:spcPct val="100000"/>
                        </a:lnSpc>
                      </a:pPr>
                      <a:r>
                        <a:rPr lang="pt-BR" sz="1800" strike="noStrike" spc="-1">
                          <a:solidFill>
                            <a:srgbClr val="000000"/>
                          </a:solidFill>
                          <a:uFill>
                            <a:solidFill>
                              <a:srgbClr val="FFFFFF"/>
                            </a:solidFill>
                          </a:uFill>
                          <a:latin typeface="Century Schoolbook"/>
                        </a:rPr>
                        <a:t>Pesquisar Medição</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extLst>
                  <a:ext uri="{0D108BD9-81ED-4DB2-BD59-A6C34878D82A}">
                    <a16:rowId xmlns:a16="http://schemas.microsoft.com/office/drawing/2014/main" val="10003"/>
                  </a:ext>
                </a:extLst>
              </a:tr>
              <a:tr h="366120">
                <a:tc>
                  <a:txBody>
                    <a:bodyPr/>
                    <a:lstStyle/>
                    <a:p>
                      <a:pPr>
                        <a:lnSpc>
                          <a:spcPct val="100000"/>
                        </a:lnSpc>
                      </a:pPr>
                      <a:r>
                        <a:rPr lang="pt-BR" sz="1800" strike="noStrike" spc="-1">
                          <a:solidFill>
                            <a:srgbClr val="000000"/>
                          </a:solidFill>
                          <a:uFill>
                            <a:solidFill>
                              <a:srgbClr val="FFFFFF"/>
                            </a:solidFill>
                          </a:uFill>
                          <a:latin typeface="Century Schoolbook"/>
                        </a:rPr>
                        <a:t>Atualizar Medição</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extLst>
                  <a:ext uri="{0D108BD9-81ED-4DB2-BD59-A6C34878D82A}">
                    <a16:rowId xmlns:a16="http://schemas.microsoft.com/office/drawing/2014/main" val="10004"/>
                  </a:ext>
                </a:extLst>
              </a:tr>
              <a:tr h="366120">
                <a:tc>
                  <a:txBody>
                    <a:bodyPr/>
                    <a:lstStyle/>
                    <a:p>
                      <a:pPr>
                        <a:lnSpc>
                          <a:spcPct val="100000"/>
                        </a:lnSpc>
                      </a:pPr>
                      <a:r>
                        <a:rPr lang="pt-BR" sz="1800" strike="noStrike" spc="-1">
                          <a:solidFill>
                            <a:srgbClr val="000000"/>
                          </a:solidFill>
                          <a:uFill>
                            <a:solidFill>
                              <a:srgbClr val="FFFFFF"/>
                            </a:solidFill>
                          </a:uFill>
                          <a:latin typeface="Century Schoolbook"/>
                        </a:rPr>
                        <a:t>Inserir Medição</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extLst>
                  <a:ext uri="{0D108BD9-81ED-4DB2-BD59-A6C34878D82A}">
                    <a16:rowId xmlns:a16="http://schemas.microsoft.com/office/drawing/2014/main" val="10005"/>
                  </a:ext>
                </a:extLst>
              </a:tr>
              <a:tr h="366120">
                <a:tc>
                  <a:txBody>
                    <a:bodyPr/>
                    <a:lstStyle/>
                    <a:p>
                      <a:pPr>
                        <a:lnSpc>
                          <a:spcPct val="100000"/>
                        </a:lnSpc>
                      </a:pPr>
                      <a:r>
                        <a:rPr lang="pt-BR" sz="1800" strike="noStrike" spc="-1">
                          <a:solidFill>
                            <a:srgbClr val="000000"/>
                          </a:solidFill>
                          <a:uFill>
                            <a:solidFill>
                              <a:srgbClr val="FFFFFF"/>
                            </a:solidFill>
                          </a:uFill>
                          <a:latin typeface="Century Schoolbook"/>
                        </a:rPr>
                        <a:t>Excluir Medição</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323190737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TextShape 1"/>
          <p:cNvSpPr txBox="1"/>
          <p:nvPr/>
        </p:nvSpPr>
        <p:spPr>
          <a:xfrm>
            <a:off x="1261800" y="365760"/>
            <a:ext cx="9692280" cy="1325160"/>
          </a:xfrm>
          <a:prstGeom prst="rect">
            <a:avLst/>
          </a:prstGeom>
          <a:noFill/>
          <a:ln>
            <a:noFill/>
          </a:ln>
        </p:spPr>
        <p:txBody>
          <a:bodyPr anchor="b"/>
          <a:lstStyle/>
          <a:p>
            <a:pPr>
              <a:lnSpc>
                <a:spcPct val="90000"/>
              </a:lnSpc>
            </a:pPr>
            <a:r>
              <a:rPr lang="en-US" sz="4400" strike="noStrike" spc="-49">
                <a:solidFill>
                  <a:srgbClr val="000000"/>
                </a:solidFill>
                <a:uFill>
                  <a:solidFill>
                    <a:srgbClr val="FFFFFF"/>
                  </a:solidFill>
                </a:uFill>
                <a:latin typeface="Century Schoolbook"/>
              </a:rPr>
              <a:t>Caso de Uso #02 – Iteração #01</a:t>
            </a:r>
            <a:endParaRPr lang="en-US" sz="1800" strike="noStrike" spc="-1">
              <a:solidFill>
                <a:srgbClr val="000000"/>
              </a:solidFill>
              <a:uFill>
                <a:solidFill>
                  <a:srgbClr val="FFFFFF"/>
                </a:solidFill>
              </a:uFill>
              <a:latin typeface="Century Schoolbook"/>
            </a:endParaRPr>
          </a:p>
        </p:txBody>
      </p:sp>
      <p:sp>
        <p:nvSpPr>
          <p:cNvPr id="149" name="TextShape 2"/>
          <p:cNvSpPr txBox="1"/>
          <p:nvPr/>
        </p:nvSpPr>
        <p:spPr>
          <a:xfrm>
            <a:off x="1261800" y="1828800"/>
            <a:ext cx="8595000" cy="4350960"/>
          </a:xfrm>
          <a:prstGeom prst="rect">
            <a:avLst/>
          </a:prstGeom>
          <a:noFill/>
          <a:ln>
            <a:noFill/>
          </a:ln>
        </p:spPr>
        <p:txBody>
          <a:bodyPr/>
          <a:lstStyle/>
          <a:p>
            <a:endParaRPr lang="en-US" sz="1800" strike="noStrike" spc="9">
              <a:solidFill>
                <a:srgbClr val="000000"/>
              </a:solidFill>
              <a:uFill>
                <a:solidFill>
                  <a:srgbClr val="FFFFFF"/>
                </a:solidFill>
              </a:uFill>
              <a:latin typeface="Century Schoolbook"/>
            </a:endParaRPr>
          </a:p>
        </p:txBody>
      </p:sp>
      <p:graphicFrame>
        <p:nvGraphicFramePr>
          <p:cNvPr id="150" name="Table 3"/>
          <p:cNvGraphicFramePr/>
          <p:nvPr/>
        </p:nvGraphicFramePr>
        <p:xfrm>
          <a:off x="1262520" y="2918520"/>
          <a:ext cx="8594640" cy="1738080"/>
        </p:xfrm>
        <a:graphic>
          <a:graphicData uri="http://schemas.openxmlformats.org/drawingml/2006/table">
            <a:tbl>
              <a:tblPr/>
              <a:tblGrid>
                <a:gridCol w="8594640">
                  <a:extLst>
                    <a:ext uri="{9D8B030D-6E8A-4147-A177-3AD203B41FA5}">
                      <a16:colId xmlns:a16="http://schemas.microsoft.com/office/drawing/2014/main" val="20000"/>
                    </a:ext>
                  </a:extLst>
                </a:gridCol>
              </a:tblGrid>
              <a:tr h="360000">
                <a:tc>
                  <a:txBody>
                    <a:bodyPr/>
                    <a:lstStyle/>
                    <a:p>
                      <a:pPr algn="ctr">
                        <a:lnSpc>
                          <a:spcPct val="100000"/>
                        </a:lnSpc>
                      </a:pPr>
                      <a:r>
                        <a:rPr lang="pt-BR" sz="1800" b="1" strike="noStrike" spc="-1">
                          <a:solidFill>
                            <a:srgbClr val="FFFFFF"/>
                          </a:solidFill>
                          <a:uFill>
                            <a:solidFill>
                              <a:srgbClr val="FFFFFF"/>
                            </a:solidFill>
                          </a:uFill>
                          <a:latin typeface="Century Schoolbook"/>
                        </a:rPr>
                        <a:t>Caso de Uso Consultar Medições - Iteração 01</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1B1E3D"/>
                    </a:solidFill>
                  </a:tcPr>
                </a:tc>
                <a:extLst>
                  <a:ext uri="{0D108BD9-81ED-4DB2-BD59-A6C34878D82A}">
                    <a16:rowId xmlns:a16="http://schemas.microsoft.com/office/drawing/2014/main" val="10000"/>
                  </a:ext>
                </a:extLst>
              </a:tr>
              <a:tr h="640440">
                <a:tc>
                  <a:txBody>
                    <a:bodyPr/>
                    <a:lstStyle/>
                    <a:p>
                      <a:pPr>
                        <a:lnSpc>
                          <a:spcPct val="100000"/>
                        </a:lnSpc>
                      </a:pPr>
                      <a:r>
                        <a:rPr lang="pt-BR" sz="1800" strike="noStrike" spc="-1">
                          <a:solidFill>
                            <a:srgbClr val="000000"/>
                          </a:solidFill>
                          <a:uFill>
                            <a:solidFill>
                              <a:srgbClr val="FFFFFF"/>
                            </a:solidFill>
                          </a:uFill>
                          <a:latin typeface="Century Schoolbook"/>
                        </a:rPr>
                        <a:t>Cenário de sucesso – São exibidas medições correspondentes ao que foi pesquisado</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extLst>
                  <a:ext uri="{0D108BD9-81ED-4DB2-BD59-A6C34878D82A}">
                    <a16:rowId xmlns:a16="http://schemas.microsoft.com/office/drawing/2014/main" val="10001"/>
                  </a:ext>
                </a:extLst>
              </a:tr>
              <a:tr h="360000">
                <a:tc>
                  <a:txBody>
                    <a:bodyPr/>
                    <a:lstStyle/>
                    <a:p>
                      <a:pPr algn="ctr">
                        <a:lnSpc>
                          <a:spcPct val="100000"/>
                        </a:lnSpc>
                      </a:pPr>
                      <a:r>
                        <a:rPr lang="pt-BR" sz="1800" b="1" strike="noStrike" spc="-1">
                          <a:solidFill>
                            <a:srgbClr val="FFFFFF"/>
                          </a:solidFill>
                          <a:uFill>
                            <a:solidFill>
                              <a:srgbClr val="FFFFFF"/>
                            </a:solidFill>
                          </a:uFill>
                          <a:latin typeface="Century Schoolbook"/>
                        </a:rPr>
                        <a:t>Cenários Alternativos</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1B1E3E"/>
                    </a:solidFill>
                  </a:tcPr>
                </a:tc>
                <a:extLst>
                  <a:ext uri="{0D108BD9-81ED-4DB2-BD59-A6C34878D82A}">
                    <a16:rowId xmlns:a16="http://schemas.microsoft.com/office/drawing/2014/main" val="10002"/>
                  </a:ext>
                </a:extLst>
              </a:tr>
              <a:tr h="366120">
                <a:tc>
                  <a:txBody>
                    <a:bodyPr/>
                    <a:lstStyle/>
                    <a:p>
                      <a:pPr>
                        <a:lnSpc>
                          <a:spcPct val="100000"/>
                        </a:lnSpc>
                      </a:pPr>
                      <a:r>
                        <a:rPr lang="pt-BR" sz="1800" strike="noStrike" spc="-1">
                          <a:solidFill>
                            <a:srgbClr val="000000"/>
                          </a:solidFill>
                          <a:uFill>
                            <a:solidFill>
                              <a:srgbClr val="FFFFFF"/>
                            </a:solidFill>
                          </a:uFill>
                          <a:latin typeface="Century Schoolbook"/>
                        </a:rPr>
                        <a:t>Busca sem resultado</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6382726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Caso de Uso 4.1 – Iteração #01</a:t>
            </a:r>
          </a:p>
        </p:txBody>
      </p:sp>
      <p:pic>
        <p:nvPicPr>
          <p:cNvPr id="6" name="Imagem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graphicFrame>
        <p:nvGraphicFramePr>
          <p:cNvPr id="9" name="Tabela 8"/>
          <p:cNvGraphicFramePr>
            <a:graphicFrameLocks noGrp="1"/>
          </p:cNvGraphicFramePr>
          <p:nvPr>
            <p:extLst>
              <p:ext uri="{D42A27DB-BD31-4B8C-83A1-F6EECF244321}">
                <p14:modId xmlns:p14="http://schemas.microsoft.com/office/powerpoint/2010/main" val="263028432"/>
              </p:ext>
            </p:extLst>
          </p:nvPr>
        </p:nvGraphicFramePr>
        <p:xfrm>
          <a:off x="1261872" y="2312125"/>
          <a:ext cx="8594726" cy="2494280"/>
        </p:xfrm>
        <a:graphic>
          <a:graphicData uri="http://schemas.openxmlformats.org/drawingml/2006/table">
            <a:tbl>
              <a:tblPr firstRow="1" bandRow="1">
                <a:tableStyleId>{5C22544A-7EE6-4342-B048-85BDC9FD1C3A}</a:tableStyleId>
              </a:tblPr>
              <a:tblGrid>
                <a:gridCol w="8594726">
                  <a:extLst>
                    <a:ext uri="{9D8B030D-6E8A-4147-A177-3AD203B41FA5}">
                      <a16:colId xmlns:a16="http://schemas.microsoft.com/office/drawing/2014/main" val="3184453126"/>
                    </a:ext>
                  </a:extLst>
                </a:gridCol>
              </a:tblGrid>
              <a:tr h="370840">
                <a:tc>
                  <a:txBody>
                    <a:bodyPr/>
                    <a:lstStyle/>
                    <a:p>
                      <a:pPr algn="ctr"/>
                      <a:r>
                        <a:rPr lang="pt-BR" b="1" dirty="0">
                          <a:solidFill>
                            <a:schemeClr val="bg1"/>
                          </a:solidFill>
                        </a:rPr>
                        <a:t>Cadastrar Usuários - Iteração 01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extLst>
                  <a:ext uri="{0D108BD9-81ED-4DB2-BD59-A6C34878D82A}">
                    <a16:rowId xmlns:a16="http://schemas.microsoft.com/office/drawing/2014/main" val="1091544215"/>
                  </a:ext>
                </a:extLst>
              </a:tr>
              <a:tr h="370840">
                <a:tc>
                  <a:txBody>
                    <a:bodyPr/>
                    <a:lstStyle/>
                    <a:p>
                      <a:r>
                        <a:rPr lang="pt-BR" dirty="0">
                          <a:solidFill>
                            <a:schemeClr val="tx1"/>
                          </a:solidFill>
                        </a:rPr>
                        <a:t>Cenário de Sucesso – Usuário Comum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24283349"/>
                  </a:ext>
                </a:extLst>
              </a:tr>
              <a:tr h="370840">
                <a:tc>
                  <a:txBody>
                    <a:bodyPr/>
                    <a:lstStyle/>
                    <a:p>
                      <a:pPr algn="ctr"/>
                      <a:r>
                        <a:rPr lang="pt-BR" b="1" dirty="0">
                          <a:solidFill>
                            <a:schemeClr val="bg1"/>
                          </a:solidFill>
                        </a:rPr>
                        <a:t>Cenários Alternativos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B1E3E"/>
                    </a:solidFill>
                  </a:tcPr>
                </a:tc>
                <a:extLst>
                  <a:ext uri="{0D108BD9-81ED-4DB2-BD59-A6C34878D82A}">
                    <a16:rowId xmlns:a16="http://schemas.microsoft.com/office/drawing/2014/main" val="1460635157"/>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a:solidFill>
                            <a:schemeClr val="tx1"/>
                          </a:solidFill>
                        </a:rPr>
                        <a:t>Usuário Especialista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547726979"/>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sz="1800" b="0" kern="1200" dirty="0">
                          <a:solidFill>
                            <a:schemeClr val="dk1"/>
                          </a:solidFill>
                          <a:effectLst/>
                          <a:latin typeface="+mn-lt"/>
                          <a:ea typeface="+mn-ea"/>
                          <a:cs typeface="+mn-cs"/>
                        </a:rPr>
                        <a:t>Usuário Instituição</a:t>
                      </a:r>
                      <a:endParaRPr lang="pt-BR"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0572209"/>
                  </a:ext>
                </a:extLst>
              </a:tr>
              <a:tr h="370840">
                <a:tc>
                  <a:txBody>
                    <a:bodyPr/>
                    <a:lstStyle/>
                    <a:p>
                      <a:r>
                        <a:rPr lang="pt-BR" sz="1800" b="0" kern="1200" dirty="0">
                          <a:solidFill>
                            <a:schemeClr val="dk1"/>
                          </a:solidFill>
                          <a:effectLst/>
                          <a:latin typeface="+mn-lt"/>
                          <a:ea typeface="+mn-ea"/>
                          <a:cs typeface="+mn-cs"/>
                        </a:rPr>
                        <a:t>Usuário não preencheu todos os campos obrigatórios ou preencheu com informações incorretas.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747172368"/>
                  </a:ext>
                </a:extLst>
              </a:tr>
            </a:tbl>
          </a:graphicData>
        </a:graphic>
      </p:graphicFrame>
    </p:spTree>
    <p:extLst>
      <p:ext uri="{BB962C8B-B14F-4D97-AF65-F5344CB8AC3E}">
        <p14:creationId xmlns:p14="http://schemas.microsoft.com/office/powerpoint/2010/main" val="1444417806"/>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TextShape 1"/>
          <p:cNvSpPr txBox="1"/>
          <p:nvPr/>
        </p:nvSpPr>
        <p:spPr>
          <a:xfrm>
            <a:off x="1261800" y="365760"/>
            <a:ext cx="9692280" cy="1325160"/>
          </a:xfrm>
          <a:prstGeom prst="rect">
            <a:avLst/>
          </a:prstGeom>
          <a:noFill/>
          <a:ln>
            <a:noFill/>
          </a:ln>
        </p:spPr>
        <p:txBody>
          <a:bodyPr anchor="b"/>
          <a:lstStyle/>
          <a:p>
            <a:pPr>
              <a:lnSpc>
                <a:spcPct val="90000"/>
              </a:lnSpc>
            </a:pPr>
            <a:r>
              <a:rPr lang="en-US" sz="4400" strike="noStrike" spc="-49">
                <a:solidFill>
                  <a:srgbClr val="000000"/>
                </a:solidFill>
                <a:uFill>
                  <a:solidFill>
                    <a:srgbClr val="FFFFFF"/>
                  </a:solidFill>
                </a:uFill>
                <a:latin typeface="Century Schoolbook"/>
              </a:rPr>
              <a:t>Caso de Uso #03 – Iteração #02</a:t>
            </a:r>
            <a:endParaRPr lang="en-US" sz="1800" strike="noStrike" spc="-1">
              <a:solidFill>
                <a:srgbClr val="000000"/>
              </a:solidFill>
              <a:uFill>
                <a:solidFill>
                  <a:srgbClr val="FFFFFF"/>
                </a:solidFill>
              </a:uFill>
              <a:latin typeface="Century Schoolbook"/>
            </a:endParaRPr>
          </a:p>
        </p:txBody>
      </p:sp>
      <p:sp>
        <p:nvSpPr>
          <p:cNvPr id="152" name="TextShape 2"/>
          <p:cNvSpPr txBox="1"/>
          <p:nvPr/>
        </p:nvSpPr>
        <p:spPr>
          <a:xfrm>
            <a:off x="1261800" y="1828800"/>
            <a:ext cx="8595000" cy="4350960"/>
          </a:xfrm>
          <a:prstGeom prst="rect">
            <a:avLst/>
          </a:prstGeom>
          <a:noFill/>
          <a:ln>
            <a:noFill/>
          </a:ln>
        </p:spPr>
        <p:txBody>
          <a:bodyPr/>
          <a:lstStyle/>
          <a:p>
            <a:endParaRPr lang="en-US" sz="1800" strike="noStrike" spc="9">
              <a:solidFill>
                <a:srgbClr val="000000"/>
              </a:solidFill>
              <a:uFill>
                <a:solidFill>
                  <a:srgbClr val="FFFFFF"/>
                </a:solidFill>
              </a:uFill>
              <a:latin typeface="Century Schoolbook"/>
            </a:endParaRPr>
          </a:p>
        </p:txBody>
      </p:sp>
      <p:graphicFrame>
        <p:nvGraphicFramePr>
          <p:cNvPr id="153" name="Table 3"/>
          <p:cNvGraphicFramePr/>
          <p:nvPr/>
        </p:nvGraphicFramePr>
        <p:xfrm>
          <a:off x="1262520" y="2650320"/>
          <a:ext cx="8594640" cy="1854000"/>
        </p:xfrm>
        <a:graphic>
          <a:graphicData uri="http://schemas.openxmlformats.org/drawingml/2006/table">
            <a:tbl>
              <a:tblPr/>
              <a:tblGrid>
                <a:gridCol w="8594640">
                  <a:extLst>
                    <a:ext uri="{9D8B030D-6E8A-4147-A177-3AD203B41FA5}">
                      <a16:colId xmlns:a16="http://schemas.microsoft.com/office/drawing/2014/main" val="20000"/>
                    </a:ext>
                  </a:extLst>
                </a:gridCol>
              </a:tblGrid>
              <a:tr h="370800">
                <a:tc>
                  <a:txBody>
                    <a:bodyPr/>
                    <a:lstStyle/>
                    <a:p>
                      <a:pPr algn="ctr">
                        <a:lnSpc>
                          <a:spcPct val="100000"/>
                        </a:lnSpc>
                      </a:pPr>
                      <a:r>
                        <a:rPr lang="pt-BR" sz="1800" b="1" strike="noStrike" spc="-1">
                          <a:solidFill>
                            <a:srgbClr val="FFFFFF"/>
                          </a:solidFill>
                          <a:uFill>
                            <a:solidFill>
                              <a:srgbClr val="FFFFFF"/>
                            </a:solidFill>
                          </a:uFill>
                          <a:latin typeface="Century Schoolbook"/>
                        </a:rPr>
                        <a:t>Caso de Uso Inserir Medição - Iteração 02</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1B1E3D"/>
                    </a:solidFill>
                  </a:tcPr>
                </a:tc>
                <a:extLst>
                  <a:ext uri="{0D108BD9-81ED-4DB2-BD59-A6C34878D82A}">
                    <a16:rowId xmlns:a16="http://schemas.microsoft.com/office/drawing/2014/main" val="10000"/>
                  </a:ext>
                </a:extLst>
              </a:tr>
              <a:tr h="370800">
                <a:tc>
                  <a:txBody>
                    <a:bodyPr/>
                    <a:lstStyle/>
                    <a:p>
                      <a:pPr>
                        <a:lnSpc>
                          <a:spcPct val="100000"/>
                        </a:lnSpc>
                      </a:pPr>
                      <a:r>
                        <a:rPr lang="pt-BR" sz="1800" strike="noStrike" spc="-1">
                          <a:solidFill>
                            <a:srgbClr val="000000"/>
                          </a:solidFill>
                          <a:uFill>
                            <a:solidFill>
                              <a:srgbClr val="FFFFFF"/>
                            </a:solidFill>
                          </a:uFill>
                          <a:latin typeface="Century Schoolbook"/>
                        </a:rPr>
                        <a:t>Cenário de sucesso – Abrir um formulário para ser preenchido</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extLst>
                  <a:ext uri="{0D108BD9-81ED-4DB2-BD59-A6C34878D82A}">
                    <a16:rowId xmlns:a16="http://schemas.microsoft.com/office/drawing/2014/main" val="10001"/>
                  </a:ext>
                </a:extLst>
              </a:tr>
              <a:tr h="370800">
                <a:tc>
                  <a:txBody>
                    <a:bodyPr/>
                    <a:lstStyle/>
                    <a:p>
                      <a:pPr algn="ctr">
                        <a:lnSpc>
                          <a:spcPct val="100000"/>
                        </a:lnSpc>
                      </a:pPr>
                      <a:r>
                        <a:rPr lang="pt-BR" sz="1800" b="1" strike="noStrike" spc="-1">
                          <a:solidFill>
                            <a:srgbClr val="FFFFFF"/>
                          </a:solidFill>
                          <a:uFill>
                            <a:solidFill>
                              <a:srgbClr val="FFFFFF"/>
                            </a:solidFill>
                          </a:uFill>
                          <a:latin typeface="Century Schoolbook"/>
                        </a:rPr>
                        <a:t>Cenários Alternativos</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1B1E3E"/>
                    </a:solidFill>
                  </a:tcPr>
                </a:tc>
                <a:extLst>
                  <a:ext uri="{0D108BD9-81ED-4DB2-BD59-A6C34878D82A}">
                    <a16:rowId xmlns:a16="http://schemas.microsoft.com/office/drawing/2014/main" val="10002"/>
                  </a:ext>
                </a:extLst>
              </a:tr>
              <a:tr h="370800">
                <a:tc>
                  <a:txBody>
                    <a:bodyPr/>
                    <a:lstStyle/>
                    <a:p>
                      <a:pPr>
                        <a:lnSpc>
                          <a:spcPct val="100000"/>
                        </a:lnSpc>
                      </a:pPr>
                      <a:r>
                        <a:rPr lang="pt-BR" sz="1800" strike="noStrike" spc="-1">
                          <a:solidFill>
                            <a:srgbClr val="000000"/>
                          </a:solidFill>
                          <a:uFill>
                            <a:solidFill>
                              <a:srgbClr val="FFFFFF"/>
                            </a:solidFill>
                          </a:uFill>
                          <a:latin typeface="Century Schoolbook"/>
                        </a:rPr>
                        <a:t>Falha ao preencher – Usuário não preenche os campos corretamente</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extLst>
                  <a:ext uri="{0D108BD9-81ED-4DB2-BD59-A6C34878D82A}">
                    <a16:rowId xmlns:a16="http://schemas.microsoft.com/office/drawing/2014/main" val="10003"/>
                  </a:ext>
                </a:extLst>
              </a:tr>
              <a:tr h="370800">
                <a:tc>
                  <a:txBody>
                    <a:bodyPr/>
                    <a:lstStyle/>
                    <a:p>
                      <a:pPr>
                        <a:lnSpc>
                          <a:spcPct val="100000"/>
                        </a:lnSpc>
                      </a:pPr>
                      <a:r>
                        <a:rPr lang="pt-BR" sz="1800" strike="noStrike" spc="-1">
                          <a:solidFill>
                            <a:srgbClr val="000000"/>
                          </a:solidFill>
                          <a:uFill>
                            <a:solidFill>
                              <a:srgbClr val="FFFFFF"/>
                            </a:solidFill>
                          </a:uFill>
                          <a:latin typeface="Century Schoolbook"/>
                        </a:rPr>
                        <a:t>Não confirmação de alteração</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65303265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TextShape 1"/>
          <p:cNvSpPr txBox="1"/>
          <p:nvPr/>
        </p:nvSpPr>
        <p:spPr>
          <a:xfrm>
            <a:off x="1261800" y="365760"/>
            <a:ext cx="9692280" cy="1325160"/>
          </a:xfrm>
          <a:prstGeom prst="rect">
            <a:avLst/>
          </a:prstGeom>
          <a:noFill/>
          <a:ln>
            <a:noFill/>
          </a:ln>
        </p:spPr>
        <p:txBody>
          <a:bodyPr anchor="b"/>
          <a:lstStyle/>
          <a:p>
            <a:pPr>
              <a:lnSpc>
                <a:spcPct val="90000"/>
              </a:lnSpc>
            </a:pPr>
            <a:r>
              <a:rPr lang="en-US" sz="4400" strike="noStrike" spc="-49">
                <a:solidFill>
                  <a:srgbClr val="000000"/>
                </a:solidFill>
                <a:uFill>
                  <a:solidFill>
                    <a:srgbClr val="FFFFFF"/>
                  </a:solidFill>
                </a:uFill>
                <a:latin typeface="Century Schoolbook"/>
              </a:rPr>
              <a:t>Caso de Uso #04 – Iteração #02</a:t>
            </a:r>
            <a:endParaRPr lang="en-US" sz="1800" strike="noStrike" spc="-1">
              <a:solidFill>
                <a:srgbClr val="000000"/>
              </a:solidFill>
              <a:uFill>
                <a:solidFill>
                  <a:srgbClr val="FFFFFF"/>
                </a:solidFill>
              </a:uFill>
              <a:latin typeface="Century Schoolbook"/>
            </a:endParaRPr>
          </a:p>
        </p:txBody>
      </p:sp>
      <p:sp>
        <p:nvSpPr>
          <p:cNvPr id="155" name="TextShape 2"/>
          <p:cNvSpPr txBox="1"/>
          <p:nvPr/>
        </p:nvSpPr>
        <p:spPr>
          <a:xfrm>
            <a:off x="1261800" y="1828800"/>
            <a:ext cx="8595000" cy="4350960"/>
          </a:xfrm>
          <a:prstGeom prst="rect">
            <a:avLst/>
          </a:prstGeom>
          <a:noFill/>
          <a:ln>
            <a:noFill/>
          </a:ln>
        </p:spPr>
        <p:txBody>
          <a:bodyPr/>
          <a:lstStyle/>
          <a:p>
            <a:endParaRPr lang="en-US" sz="1800" strike="noStrike" spc="9">
              <a:solidFill>
                <a:srgbClr val="000000"/>
              </a:solidFill>
              <a:uFill>
                <a:solidFill>
                  <a:srgbClr val="FFFFFF"/>
                </a:solidFill>
              </a:uFill>
              <a:latin typeface="Century Schoolbook"/>
            </a:endParaRPr>
          </a:p>
        </p:txBody>
      </p:sp>
      <p:graphicFrame>
        <p:nvGraphicFramePr>
          <p:cNvPr id="156" name="Table 3"/>
          <p:cNvGraphicFramePr/>
          <p:nvPr/>
        </p:nvGraphicFramePr>
        <p:xfrm>
          <a:off x="1262520" y="2650320"/>
          <a:ext cx="8594640" cy="1854000"/>
        </p:xfrm>
        <a:graphic>
          <a:graphicData uri="http://schemas.openxmlformats.org/drawingml/2006/table">
            <a:tbl>
              <a:tblPr/>
              <a:tblGrid>
                <a:gridCol w="8594640">
                  <a:extLst>
                    <a:ext uri="{9D8B030D-6E8A-4147-A177-3AD203B41FA5}">
                      <a16:colId xmlns:a16="http://schemas.microsoft.com/office/drawing/2014/main" val="20000"/>
                    </a:ext>
                  </a:extLst>
                </a:gridCol>
              </a:tblGrid>
              <a:tr h="370800">
                <a:tc>
                  <a:txBody>
                    <a:bodyPr/>
                    <a:lstStyle/>
                    <a:p>
                      <a:pPr algn="ctr">
                        <a:lnSpc>
                          <a:spcPct val="100000"/>
                        </a:lnSpc>
                      </a:pPr>
                      <a:r>
                        <a:rPr lang="pt-BR" sz="1800" b="1" strike="noStrike" spc="-1">
                          <a:solidFill>
                            <a:srgbClr val="FFFFFF"/>
                          </a:solidFill>
                          <a:uFill>
                            <a:solidFill>
                              <a:srgbClr val="FFFFFF"/>
                            </a:solidFill>
                          </a:uFill>
                          <a:latin typeface="Century Schoolbook"/>
                        </a:rPr>
                        <a:t>Caso de Uso Atualizar Medição - Iteração 02</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1B1E3D"/>
                    </a:solidFill>
                  </a:tcPr>
                </a:tc>
                <a:extLst>
                  <a:ext uri="{0D108BD9-81ED-4DB2-BD59-A6C34878D82A}">
                    <a16:rowId xmlns:a16="http://schemas.microsoft.com/office/drawing/2014/main" val="10000"/>
                  </a:ext>
                </a:extLst>
              </a:tr>
              <a:tr h="370800">
                <a:tc>
                  <a:txBody>
                    <a:bodyPr/>
                    <a:lstStyle/>
                    <a:p>
                      <a:pPr>
                        <a:lnSpc>
                          <a:spcPct val="100000"/>
                        </a:lnSpc>
                      </a:pPr>
                      <a:r>
                        <a:rPr lang="pt-BR" sz="1800" strike="noStrike" spc="-1">
                          <a:solidFill>
                            <a:srgbClr val="000000"/>
                          </a:solidFill>
                          <a:uFill>
                            <a:solidFill>
                              <a:srgbClr val="FFFFFF"/>
                            </a:solidFill>
                          </a:uFill>
                          <a:latin typeface="Century Schoolbook"/>
                        </a:rPr>
                        <a:t>Cenário de sucesso – Abrir um formulário para ser preenchido</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extLst>
                  <a:ext uri="{0D108BD9-81ED-4DB2-BD59-A6C34878D82A}">
                    <a16:rowId xmlns:a16="http://schemas.microsoft.com/office/drawing/2014/main" val="10001"/>
                  </a:ext>
                </a:extLst>
              </a:tr>
              <a:tr h="370800">
                <a:tc>
                  <a:txBody>
                    <a:bodyPr/>
                    <a:lstStyle/>
                    <a:p>
                      <a:pPr algn="ctr">
                        <a:lnSpc>
                          <a:spcPct val="100000"/>
                        </a:lnSpc>
                      </a:pPr>
                      <a:r>
                        <a:rPr lang="pt-BR" sz="1800" b="1" strike="noStrike" spc="-1">
                          <a:solidFill>
                            <a:srgbClr val="FFFFFF"/>
                          </a:solidFill>
                          <a:uFill>
                            <a:solidFill>
                              <a:srgbClr val="FFFFFF"/>
                            </a:solidFill>
                          </a:uFill>
                          <a:latin typeface="Century Schoolbook"/>
                        </a:rPr>
                        <a:t>Cenários Alternativos</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1B1E3E"/>
                    </a:solidFill>
                  </a:tcPr>
                </a:tc>
                <a:extLst>
                  <a:ext uri="{0D108BD9-81ED-4DB2-BD59-A6C34878D82A}">
                    <a16:rowId xmlns:a16="http://schemas.microsoft.com/office/drawing/2014/main" val="10002"/>
                  </a:ext>
                </a:extLst>
              </a:tr>
              <a:tr h="370800">
                <a:tc>
                  <a:txBody>
                    <a:bodyPr/>
                    <a:lstStyle/>
                    <a:p>
                      <a:pPr>
                        <a:lnSpc>
                          <a:spcPct val="100000"/>
                        </a:lnSpc>
                      </a:pPr>
                      <a:r>
                        <a:rPr lang="pt-BR" sz="1800" strike="noStrike" spc="-1">
                          <a:solidFill>
                            <a:srgbClr val="000000"/>
                          </a:solidFill>
                          <a:uFill>
                            <a:solidFill>
                              <a:srgbClr val="FFFFFF"/>
                            </a:solidFill>
                          </a:uFill>
                          <a:latin typeface="Century Schoolbook"/>
                        </a:rPr>
                        <a:t>Falha ao preencher – Usuário não preenche os campos corretamente</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extLst>
                  <a:ext uri="{0D108BD9-81ED-4DB2-BD59-A6C34878D82A}">
                    <a16:rowId xmlns:a16="http://schemas.microsoft.com/office/drawing/2014/main" val="10003"/>
                  </a:ext>
                </a:extLst>
              </a:tr>
              <a:tr h="370800">
                <a:tc>
                  <a:txBody>
                    <a:bodyPr/>
                    <a:lstStyle/>
                    <a:p>
                      <a:pPr>
                        <a:lnSpc>
                          <a:spcPct val="100000"/>
                        </a:lnSpc>
                      </a:pPr>
                      <a:r>
                        <a:rPr lang="pt-BR" sz="1800" strike="noStrike" spc="-1">
                          <a:solidFill>
                            <a:srgbClr val="000000"/>
                          </a:solidFill>
                          <a:uFill>
                            <a:solidFill>
                              <a:srgbClr val="FFFFFF"/>
                            </a:solidFill>
                          </a:uFill>
                          <a:latin typeface="Century Schoolbook"/>
                        </a:rPr>
                        <a:t>Não confirmação de alteração</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82731120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TextShape 1"/>
          <p:cNvSpPr txBox="1"/>
          <p:nvPr/>
        </p:nvSpPr>
        <p:spPr>
          <a:xfrm>
            <a:off x="1261800" y="365760"/>
            <a:ext cx="9692280" cy="1325160"/>
          </a:xfrm>
          <a:prstGeom prst="rect">
            <a:avLst/>
          </a:prstGeom>
          <a:noFill/>
          <a:ln>
            <a:noFill/>
          </a:ln>
        </p:spPr>
        <p:txBody>
          <a:bodyPr anchor="b"/>
          <a:lstStyle/>
          <a:p>
            <a:pPr>
              <a:lnSpc>
                <a:spcPct val="90000"/>
              </a:lnSpc>
            </a:pPr>
            <a:r>
              <a:rPr lang="en-US" sz="4400" strike="noStrike" spc="-49">
                <a:solidFill>
                  <a:srgbClr val="000000"/>
                </a:solidFill>
                <a:uFill>
                  <a:solidFill>
                    <a:srgbClr val="FFFFFF"/>
                  </a:solidFill>
                </a:uFill>
                <a:latin typeface="Century Schoolbook"/>
              </a:rPr>
              <a:t>Caso de Uso #05 – Iteração #02</a:t>
            </a:r>
            <a:endParaRPr lang="en-US" sz="1800" strike="noStrike" spc="-1">
              <a:solidFill>
                <a:srgbClr val="000000"/>
              </a:solidFill>
              <a:uFill>
                <a:solidFill>
                  <a:srgbClr val="FFFFFF"/>
                </a:solidFill>
              </a:uFill>
              <a:latin typeface="Century Schoolbook"/>
            </a:endParaRPr>
          </a:p>
        </p:txBody>
      </p:sp>
      <p:sp>
        <p:nvSpPr>
          <p:cNvPr id="158" name="TextShape 2"/>
          <p:cNvSpPr txBox="1"/>
          <p:nvPr/>
        </p:nvSpPr>
        <p:spPr>
          <a:xfrm>
            <a:off x="1261800" y="1828800"/>
            <a:ext cx="8595000" cy="4350960"/>
          </a:xfrm>
          <a:prstGeom prst="rect">
            <a:avLst/>
          </a:prstGeom>
          <a:noFill/>
          <a:ln>
            <a:noFill/>
          </a:ln>
        </p:spPr>
        <p:txBody>
          <a:bodyPr/>
          <a:lstStyle/>
          <a:p>
            <a:endParaRPr lang="en-US" sz="1800" strike="noStrike" spc="9">
              <a:solidFill>
                <a:srgbClr val="000000"/>
              </a:solidFill>
              <a:uFill>
                <a:solidFill>
                  <a:srgbClr val="FFFFFF"/>
                </a:solidFill>
              </a:uFill>
              <a:latin typeface="Century Schoolbook"/>
            </a:endParaRPr>
          </a:p>
        </p:txBody>
      </p:sp>
      <p:graphicFrame>
        <p:nvGraphicFramePr>
          <p:cNvPr id="159" name="Table 3"/>
          <p:cNvGraphicFramePr/>
          <p:nvPr/>
        </p:nvGraphicFramePr>
        <p:xfrm>
          <a:off x="1262520" y="2650320"/>
          <a:ext cx="8594640" cy="1892520"/>
        </p:xfrm>
        <a:graphic>
          <a:graphicData uri="http://schemas.openxmlformats.org/drawingml/2006/table">
            <a:tbl>
              <a:tblPr/>
              <a:tblGrid>
                <a:gridCol w="8594640">
                  <a:extLst>
                    <a:ext uri="{9D8B030D-6E8A-4147-A177-3AD203B41FA5}">
                      <a16:colId xmlns:a16="http://schemas.microsoft.com/office/drawing/2014/main" val="20000"/>
                    </a:ext>
                  </a:extLst>
                </a:gridCol>
              </a:tblGrid>
              <a:tr h="360000">
                <a:tc>
                  <a:txBody>
                    <a:bodyPr/>
                    <a:lstStyle/>
                    <a:p>
                      <a:pPr algn="ctr">
                        <a:lnSpc>
                          <a:spcPct val="100000"/>
                        </a:lnSpc>
                      </a:pPr>
                      <a:r>
                        <a:rPr lang="pt-BR" sz="1800" b="1" strike="noStrike" spc="-1">
                          <a:solidFill>
                            <a:srgbClr val="FFFFFF"/>
                          </a:solidFill>
                          <a:uFill>
                            <a:solidFill>
                              <a:srgbClr val="FFFFFF"/>
                            </a:solidFill>
                          </a:uFill>
                          <a:latin typeface="Century Schoolbook"/>
                        </a:rPr>
                        <a:t>Caso de Uso Excluir Medição - Iteração 02</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1B1E3D"/>
                    </a:solidFill>
                  </a:tcPr>
                </a:tc>
                <a:extLst>
                  <a:ext uri="{0D108BD9-81ED-4DB2-BD59-A6C34878D82A}">
                    <a16:rowId xmlns:a16="http://schemas.microsoft.com/office/drawing/2014/main" val="10000"/>
                  </a:ext>
                </a:extLst>
              </a:tr>
              <a:tr h="366120">
                <a:tc>
                  <a:txBody>
                    <a:bodyPr/>
                    <a:lstStyle/>
                    <a:p>
                      <a:pPr>
                        <a:lnSpc>
                          <a:spcPct val="100000"/>
                        </a:lnSpc>
                      </a:pPr>
                      <a:r>
                        <a:rPr lang="pt-BR" sz="1800" strike="noStrike" spc="-1">
                          <a:solidFill>
                            <a:srgbClr val="000000"/>
                          </a:solidFill>
                          <a:uFill>
                            <a:solidFill>
                              <a:srgbClr val="FFFFFF"/>
                            </a:solidFill>
                          </a:uFill>
                          <a:latin typeface="Century Schoolbook"/>
                        </a:rPr>
                        <a:t>Cenário de sucesso – Abrir uma janela com a confirmação da exclusão</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extLst>
                  <a:ext uri="{0D108BD9-81ED-4DB2-BD59-A6C34878D82A}">
                    <a16:rowId xmlns:a16="http://schemas.microsoft.com/office/drawing/2014/main" val="10001"/>
                  </a:ext>
                </a:extLst>
              </a:tr>
              <a:tr h="360000">
                <a:tc>
                  <a:txBody>
                    <a:bodyPr/>
                    <a:lstStyle/>
                    <a:p>
                      <a:pPr algn="ctr">
                        <a:lnSpc>
                          <a:spcPct val="100000"/>
                        </a:lnSpc>
                      </a:pPr>
                      <a:r>
                        <a:rPr lang="pt-BR" sz="1800" b="1" strike="noStrike" spc="-1">
                          <a:solidFill>
                            <a:srgbClr val="FFFFFF"/>
                          </a:solidFill>
                          <a:uFill>
                            <a:solidFill>
                              <a:srgbClr val="FFFFFF"/>
                            </a:solidFill>
                          </a:uFill>
                          <a:latin typeface="Century Schoolbook"/>
                        </a:rPr>
                        <a:t>Cenários Alternativos</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1B1E3E"/>
                    </a:solidFill>
                  </a:tcPr>
                </a:tc>
                <a:extLst>
                  <a:ext uri="{0D108BD9-81ED-4DB2-BD59-A6C34878D82A}">
                    <a16:rowId xmlns:a16="http://schemas.microsoft.com/office/drawing/2014/main" val="10002"/>
                  </a:ext>
                </a:extLst>
              </a:tr>
              <a:tr h="366120">
                <a:tc>
                  <a:txBody>
                    <a:bodyPr/>
                    <a:lstStyle/>
                    <a:p>
                      <a:pPr>
                        <a:lnSpc>
                          <a:spcPct val="100000"/>
                        </a:lnSpc>
                      </a:pPr>
                      <a:r>
                        <a:rPr lang="pt-BR" sz="1800" strike="noStrike" spc="-1">
                          <a:solidFill>
                            <a:srgbClr val="000000"/>
                          </a:solidFill>
                          <a:uFill>
                            <a:solidFill>
                              <a:srgbClr val="FFFFFF"/>
                            </a:solidFill>
                          </a:uFill>
                          <a:latin typeface="Century Schoolbook"/>
                        </a:rPr>
                        <a:t>Administrador Não Confirma Exclusão</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extLst>
                  <a:ext uri="{0D108BD9-81ED-4DB2-BD59-A6C34878D82A}">
                    <a16:rowId xmlns:a16="http://schemas.microsoft.com/office/drawing/2014/main" val="10003"/>
                  </a:ext>
                </a:extLst>
              </a:tr>
              <a:tr h="428760">
                <a:tc>
                  <a:txBody>
                    <a:bodyPr/>
                    <a:lstStyle/>
                    <a:p>
                      <a:endParaRPr lang="pt-B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75363134"/>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 name="TextShape 1"/>
          <p:cNvSpPr txBox="1"/>
          <p:nvPr/>
        </p:nvSpPr>
        <p:spPr>
          <a:xfrm>
            <a:off x="1261800" y="365760"/>
            <a:ext cx="9692280" cy="1325160"/>
          </a:xfrm>
          <a:prstGeom prst="rect">
            <a:avLst/>
          </a:prstGeom>
          <a:noFill/>
          <a:ln>
            <a:noFill/>
          </a:ln>
        </p:spPr>
        <p:txBody>
          <a:bodyPr anchor="b"/>
          <a:lstStyle/>
          <a:p>
            <a:pPr>
              <a:lnSpc>
                <a:spcPct val="90000"/>
              </a:lnSpc>
            </a:pPr>
            <a:r>
              <a:rPr lang="en-US" sz="4400" strike="noStrike" spc="-49">
                <a:solidFill>
                  <a:srgbClr val="000000"/>
                </a:solidFill>
                <a:uFill>
                  <a:solidFill>
                    <a:srgbClr val="FFFFFF"/>
                  </a:solidFill>
                </a:uFill>
                <a:latin typeface="Century Schoolbook"/>
              </a:rPr>
              <a:t>Caso de Uso #06 – Iteração #02</a:t>
            </a:r>
            <a:endParaRPr lang="en-US" sz="1800" strike="noStrike" spc="-1">
              <a:solidFill>
                <a:srgbClr val="000000"/>
              </a:solidFill>
              <a:uFill>
                <a:solidFill>
                  <a:srgbClr val="FFFFFF"/>
                </a:solidFill>
              </a:uFill>
              <a:latin typeface="Century Schoolbook"/>
            </a:endParaRPr>
          </a:p>
        </p:txBody>
      </p:sp>
      <p:sp>
        <p:nvSpPr>
          <p:cNvPr id="161" name="TextShape 2"/>
          <p:cNvSpPr txBox="1"/>
          <p:nvPr/>
        </p:nvSpPr>
        <p:spPr>
          <a:xfrm>
            <a:off x="1261800" y="1828800"/>
            <a:ext cx="8595000" cy="4350960"/>
          </a:xfrm>
          <a:prstGeom prst="rect">
            <a:avLst/>
          </a:prstGeom>
          <a:noFill/>
          <a:ln>
            <a:noFill/>
          </a:ln>
        </p:spPr>
        <p:txBody>
          <a:bodyPr/>
          <a:lstStyle/>
          <a:p>
            <a:endParaRPr lang="en-US" sz="1800" strike="noStrike" spc="9">
              <a:solidFill>
                <a:srgbClr val="000000"/>
              </a:solidFill>
              <a:uFill>
                <a:solidFill>
                  <a:srgbClr val="FFFFFF"/>
                </a:solidFill>
              </a:uFill>
              <a:latin typeface="Century Schoolbook"/>
            </a:endParaRPr>
          </a:p>
        </p:txBody>
      </p:sp>
      <p:graphicFrame>
        <p:nvGraphicFramePr>
          <p:cNvPr id="162" name="Table 3"/>
          <p:cNvGraphicFramePr/>
          <p:nvPr/>
        </p:nvGraphicFramePr>
        <p:xfrm>
          <a:off x="1262520" y="2650320"/>
          <a:ext cx="8594640" cy="2715480"/>
        </p:xfrm>
        <a:graphic>
          <a:graphicData uri="http://schemas.openxmlformats.org/drawingml/2006/table">
            <a:tbl>
              <a:tblPr/>
              <a:tblGrid>
                <a:gridCol w="8594640">
                  <a:extLst>
                    <a:ext uri="{9D8B030D-6E8A-4147-A177-3AD203B41FA5}">
                      <a16:colId xmlns:a16="http://schemas.microsoft.com/office/drawing/2014/main" val="20000"/>
                    </a:ext>
                  </a:extLst>
                </a:gridCol>
              </a:tblGrid>
              <a:tr h="628200">
                <a:tc>
                  <a:txBody>
                    <a:bodyPr/>
                    <a:lstStyle/>
                    <a:p>
                      <a:pPr algn="ctr">
                        <a:lnSpc>
                          <a:spcPct val="100000"/>
                        </a:lnSpc>
                      </a:pPr>
                      <a:r>
                        <a:rPr lang="pt-BR" sz="1800" b="1" strike="noStrike" spc="-1">
                          <a:solidFill>
                            <a:srgbClr val="FFFFFF"/>
                          </a:solidFill>
                          <a:uFill>
                            <a:solidFill>
                              <a:srgbClr val="FFFFFF"/>
                            </a:solidFill>
                          </a:uFill>
                          <a:latin typeface="Century Schoolbook"/>
                        </a:rPr>
                        <a:t>Caso de Uso Gerenciar Periodicidade de Medição dos Sensores</a:t>
                      </a:r>
                      <a:endParaRPr lang="pt-BR" sz="1800" strike="noStrike" spc="-1">
                        <a:solidFill>
                          <a:srgbClr val="000000"/>
                        </a:solidFill>
                        <a:uFill>
                          <a:solidFill>
                            <a:srgbClr val="FFFFFF"/>
                          </a:solidFill>
                        </a:uFill>
                        <a:latin typeface="Arial"/>
                      </a:endParaRPr>
                    </a:p>
                    <a:p>
                      <a:pPr algn="ctr">
                        <a:lnSpc>
                          <a:spcPct val="100000"/>
                        </a:lnSpc>
                      </a:pPr>
                      <a:r>
                        <a:rPr lang="pt-BR" sz="1800" b="1" strike="noStrike" spc="-1">
                          <a:solidFill>
                            <a:srgbClr val="FFFFFF"/>
                          </a:solidFill>
                          <a:uFill>
                            <a:solidFill>
                              <a:srgbClr val="FFFFFF"/>
                            </a:solidFill>
                          </a:uFill>
                          <a:latin typeface="Century Schoolbook"/>
                        </a:rPr>
                        <a:t>- Iteração 02</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1B1E3D"/>
                    </a:solidFill>
                  </a:tcPr>
                </a:tc>
                <a:extLst>
                  <a:ext uri="{0D108BD9-81ED-4DB2-BD59-A6C34878D82A}">
                    <a16:rowId xmlns:a16="http://schemas.microsoft.com/office/drawing/2014/main" val="10000"/>
                  </a:ext>
                </a:extLst>
              </a:tr>
              <a:tr h="914760">
                <a:tc>
                  <a:txBody>
                    <a:bodyPr/>
                    <a:lstStyle/>
                    <a:p>
                      <a:pPr>
                        <a:lnSpc>
                          <a:spcPct val="100000"/>
                        </a:lnSpc>
                      </a:pPr>
                      <a:r>
                        <a:rPr lang="pt-BR" sz="1800" strike="noStrike" spc="-1">
                          <a:solidFill>
                            <a:srgbClr val="000000"/>
                          </a:solidFill>
                          <a:uFill>
                            <a:solidFill>
                              <a:srgbClr val="FFFFFF"/>
                            </a:solidFill>
                          </a:uFill>
                          <a:latin typeface="Century Schoolbook"/>
                        </a:rPr>
                        <a:t>Cenário de sucesso – redireciona a uma nova página com as PCDs junto do botão “gerenciar medição” que redirecionara a uma nova pagina com as medições.</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extLst>
                  <a:ext uri="{0D108BD9-81ED-4DB2-BD59-A6C34878D82A}">
                    <a16:rowId xmlns:a16="http://schemas.microsoft.com/office/drawing/2014/main" val="10001"/>
                  </a:ext>
                </a:extLst>
              </a:tr>
              <a:tr h="360000">
                <a:tc>
                  <a:txBody>
                    <a:bodyPr/>
                    <a:lstStyle/>
                    <a:p>
                      <a:pPr algn="ctr">
                        <a:lnSpc>
                          <a:spcPct val="100000"/>
                        </a:lnSpc>
                      </a:pPr>
                      <a:r>
                        <a:rPr lang="pt-BR" sz="1800" b="1" strike="noStrike" spc="-1">
                          <a:solidFill>
                            <a:srgbClr val="FFFFFF"/>
                          </a:solidFill>
                          <a:uFill>
                            <a:solidFill>
                              <a:srgbClr val="FFFFFF"/>
                            </a:solidFill>
                          </a:uFill>
                          <a:latin typeface="Century Schoolbook"/>
                        </a:rPr>
                        <a:t>Cenários Alternativos</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1B1E3E"/>
                    </a:solidFill>
                  </a:tcPr>
                </a:tc>
                <a:extLst>
                  <a:ext uri="{0D108BD9-81ED-4DB2-BD59-A6C34878D82A}">
                    <a16:rowId xmlns:a16="http://schemas.microsoft.com/office/drawing/2014/main" val="10002"/>
                  </a:ext>
                </a:extLst>
              </a:tr>
              <a:tr h="366120">
                <a:tc>
                  <a:txBody>
                    <a:bodyPr/>
                    <a:lstStyle/>
                    <a:p>
                      <a:pPr>
                        <a:lnSpc>
                          <a:spcPct val="100000"/>
                        </a:lnSpc>
                      </a:pPr>
                      <a:r>
                        <a:rPr lang="pt-BR" sz="1800" strike="noStrike" spc="-1">
                          <a:solidFill>
                            <a:srgbClr val="000000"/>
                          </a:solidFill>
                          <a:uFill>
                            <a:solidFill>
                              <a:srgbClr val="FFFFFF"/>
                            </a:solidFill>
                          </a:uFill>
                          <a:latin typeface="Century Schoolbook"/>
                        </a:rPr>
                        <a:t>Administrador Não Confirma Exclusão</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extLst>
                  <a:ext uri="{0D108BD9-81ED-4DB2-BD59-A6C34878D82A}">
                    <a16:rowId xmlns:a16="http://schemas.microsoft.com/office/drawing/2014/main" val="10003"/>
                  </a:ext>
                </a:extLst>
              </a:tr>
              <a:tr h="428760">
                <a:tc>
                  <a:txBody>
                    <a:bodyPr/>
                    <a:lstStyle/>
                    <a:p>
                      <a:endParaRPr lang="pt-B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38386714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extShape 1"/>
          <p:cNvSpPr txBox="1"/>
          <p:nvPr/>
        </p:nvSpPr>
        <p:spPr>
          <a:xfrm>
            <a:off x="1261800" y="365760"/>
            <a:ext cx="9692280" cy="1325160"/>
          </a:xfrm>
          <a:prstGeom prst="rect">
            <a:avLst/>
          </a:prstGeom>
          <a:noFill/>
          <a:ln>
            <a:noFill/>
          </a:ln>
        </p:spPr>
        <p:txBody>
          <a:bodyPr anchor="b"/>
          <a:lstStyle/>
          <a:p>
            <a:pPr>
              <a:lnSpc>
                <a:spcPct val="90000"/>
              </a:lnSpc>
            </a:pPr>
            <a:r>
              <a:rPr lang="en-US" sz="4400" strike="noStrike" spc="-49">
                <a:solidFill>
                  <a:srgbClr val="000000"/>
                </a:solidFill>
                <a:uFill>
                  <a:solidFill>
                    <a:srgbClr val="FFFFFF"/>
                  </a:solidFill>
                </a:uFill>
                <a:latin typeface="Century Schoolbook"/>
              </a:rPr>
              <a:t>Caso de Uso #07 – Iteração #03</a:t>
            </a:r>
            <a:endParaRPr lang="en-US" sz="1800" strike="noStrike" spc="-1">
              <a:solidFill>
                <a:srgbClr val="000000"/>
              </a:solidFill>
              <a:uFill>
                <a:solidFill>
                  <a:srgbClr val="FFFFFF"/>
                </a:solidFill>
              </a:uFill>
              <a:latin typeface="Century Schoolbook"/>
            </a:endParaRPr>
          </a:p>
        </p:txBody>
      </p:sp>
      <p:sp>
        <p:nvSpPr>
          <p:cNvPr id="164" name="TextShape 2"/>
          <p:cNvSpPr txBox="1"/>
          <p:nvPr/>
        </p:nvSpPr>
        <p:spPr>
          <a:xfrm>
            <a:off x="1261800" y="1828800"/>
            <a:ext cx="8595000" cy="4350960"/>
          </a:xfrm>
          <a:prstGeom prst="rect">
            <a:avLst/>
          </a:prstGeom>
          <a:noFill/>
          <a:ln>
            <a:noFill/>
          </a:ln>
        </p:spPr>
        <p:txBody>
          <a:bodyPr/>
          <a:lstStyle/>
          <a:p>
            <a:endParaRPr lang="en-US" sz="1800" strike="noStrike" spc="9">
              <a:solidFill>
                <a:srgbClr val="000000"/>
              </a:solidFill>
              <a:uFill>
                <a:solidFill>
                  <a:srgbClr val="FFFFFF"/>
                </a:solidFill>
              </a:uFill>
              <a:latin typeface="Century Schoolbook"/>
            </a:endParaRPr>
          </a:p>
        </p:txBody>
      </p:sp>
      <p:graphicFrame>
        <p:nvGraphicFramePr>
          <p:cNvPr id="165" name="Table 3"/>
          <p:cNvGraphicFramePr/>
          <p:nvPr/>
        </p:nvGraphicFramePr>
        <p:xfrm>
          <a:off x="1262520" y="2650320"/>
          <a:ext cx="8594640" cy="2378520"/>
        </p:xfrm>
        <a:graphic>
          <a:graphicData uri="http://schemas.openxmlformats.org/drawingml/2006/table">
            <a:tbl>
              <a:tblPr/>
              <a:tblGrid>
                <a:gridCol w="8594640">
                  <a:extLst>
                    <a:ext uri="{9D8B030D-6E8A-4147-A177-3AD203B41FA5}">
                      <a16:colId xmlns:a16="http://schemas.microsoft.com/office/drawing/2014/main" val="20000"/>
                    </a:ext>
                  </a:extLst>
                </a:gridCol>
              </a:tblGrid>
              <a:tr h="628200">
                <a:tc>
                  <a:txBody>
                    <a:bodyPr/>
                    <a:lstStyle/>
                    <a:p>
                      <a:pPr algn="ctr">
                        <a:lnSpc>
                          <a:spcPct val="100000"/>
                        </a:lnSpc>
                      </a:pPr>
                      <a:r>
                        <a:rPr lang="pt-BR" sz="1800" b="1" strike="noStrike" spc="-1">
                          <a:solidFill>
                            <a:srgbClr val="FFFFFF"/>
                          </a:solidFill>
                          <a:uFill>
                            <a:solidFill>
                              <a:srgbClr val="FFFFFF"/>
                            </a:solidFill>
                          </a:uFill>
                          <a:latin typeface="Century Schoolbook"/>
                        </a:rPr>
                        <a:t>Atualizar Periodicidade de Medição</a:t>
                      </a:r>
                      <a:endParaRPr lang="pt-BR" sz="1800" strike="noStrike" spc="-1">
                        <a:solidFill>
                          <a:srgbClr val="000000"/>
                        </a:solidFill>
                        <a:uFill>
                          <a:solidFill>
                            <a:srgbClr val="FFFFFF"/>
                          </a:solidFill>
                        </a:uFill>
                        <a:latin typeface="Arial"/>
                      </a:endParaRPr>
                    </a:p>
                    <a:p>
                      <a:pPr algn="ctr">
                        <a:lnSpc>
                          <a:spcPct val="100000"/>
                        </a:lnSpc>
                      </a:pPr>
                      <a:r>
                        <a:rPr lang="pt-BR" sz="1800" b="1" strike="noStrike" spc="-1">
                          <a:solidFill>
                            <a:srgbClr val="FFFFFF"/>
                          </a:solidFill>
                          <a:uFill>
                            <a:solidFill>
                              <a:srgbClr val="FFFFFF"/>
                            </a:solidFill>
                          </a:uFill>
                          <a:latin typeface="Century Schoolbook"/>
                        </a:rPr>
                        <a:t> - Iteração 03</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1B1E3D"/>
                    </a:solidFill>
                  </a:tcPr>
                </a:tc>
                <a:extLst>
                  <a:ext uri="{0D108BD9-81ED-4DB2-BD59-A6C34878D82A}">
                    <a16:rowId xmlns:a16="http://schemas.microsoft.com/office/drawing/2014/main" val="10000"/>
                  </a:ext>
                </a:extLst>
              </a:tr>
              <a:tr h="640440">
                <a:tc>
                  <a:txBody>
                    <a:bodyPr/>
                    <a:lstStyle/>
                    <a:p>
                      <a:pPr>
                        <a:lnSpc>
                          <a:spcPct val="100000"/>
                        </a:lnSpc>
                      </a:pPr>
                      <a:r>
                        <a:rPr lang="pt-BR" sz="1800" strike="noStrike" spc="-1">
                          <a:solidFill>
                            <a:srgbClr val="000000"/>
                          </a:solidFill>
                          <a:uFill>
                            <a:solidFill>
                              <a:srgbClr val="FFFFFF"/>
                            </a:solidFill>
                          </a:uFill>
                          <a:latin typeface="Century Schoolbook"/>
                        </a:rPr>
                        <a:t>Cenário de Sucesso - Ao clicar em “Editar”, o sistema abre uma janela com campo para novos valores de medição para serem editados.</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extLst>
                  <a:ext uri="{0D108BD9-81ED-4DB2-BD59-A6C34878D82A}">
                    <a16:rowId xmlns:a16="http://schemas.microsoft.com/office/drawing/2014/main" val="10001"/>
                  </a:ext>
                </a:extLst>
              </a:tr>
              <a:tr h="360000">
                <a:tc>
                  <a:txBody>
                    <a:bodyPr/>
                    <a:lstStyle/>
                    <a:p>
                      <a:pPr algn="ctr">
                        <a:lnSpc>
                          <a:spcPct val="100000"/>
                        </a:lnSpc>
                      </a:pPr>
                      <a:r>
                        <a:rPr lang="pt-BR" sz="1800" b="1" strike="noStrike" spc="-1">
                          <a:solidFill>
                            <a:srgbClr val="FFFFFF"/>
                          </a:solidFill>
                          <a:uFill>
                            <a:solidFill>
                              <a:srgbClr val="FFFFFF"/>
                            </a:solidFill>
                          </a:uFill>
                          <a:latin typeface="Century Schoolbook"/>
                        </a:rPr>
                        <a:t>Cenários Alternativos</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1B1E3E"/>
                    </a:solidFill>
                  </a:tcPr>
                </a:tc>
                <a:extLst>
                  <a:ext uri="{0D108BD9-81ED-4DB2-BD59-A6C34878D82A}">
                    <a16:rowId xmlns:a16="http://schemas.microsoft.com/office/drawing/2014/main" val="10002"/>
                  </a:ext>
                </a:extLst>
              </a:tr>
              <a:tr h="366120">
                <a:tc>
                  <a:txBody>
                    <a:bodyPr/>
                    <a:lstStyle/>
                    <a:p>
                      <a:pPr>
                        <a:lnSpc>
                          <a:spcPct val="100000"/>
                        </a:lnSpc>
                      </a:pPr>
                      <a:r>
                        <a:rPr lang="pt-BR" sz="1800" strike="noStrike" spc="-1">
                          <a:solidFill>
                            <a:srgbClr val="000000"/>
                          </a:solidFill>
                          <a:uFill>
                            <a:solidFill>
                              <a:srgbClr val="FFFFFF"/>
                            </a:solidFill>
                          </a:uFill>
                          <a:latin typeface="Century Schoolbook"/>
                        </a:rPr>
                        <a:t>Clica em “Cancelar”</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extLst>
                  <a:ext uri="{0D108BD9-81ED-4DB2-BD59-A6C34878D82A}">
                    <a16:rowId xmlns:a16="http://schemas.microsoft.com/office/drawing/2014/main" val="10003"/>
                  </a:ext>
                </a:extLst>
              </a:tr>
              <a:tr h="366120">
                <a:tc>
                  <a:txBody>
                    <a:bodyPr/>
                    <a:lstStyle/>
                    <a:p>
                      <a:pPr>
                        <a:lnSpc>
                          <a:spcPct val="100000"/>
                        </a:lnSpc>
                      </a:pPr>
                      <a:r>
                        <a:rPr lang="pt-BR" sz="1800" strike="noStrike" spc="-1">
                          <a:solidFill>
                            <a:srgbClr val="000000"/>
                          </a:solidFill>
                          <a:uFill>
                            <a:solidFill>
                              <a:srgbClr val="FFFFFF"/>
                            </a:solidFill>
                          </a:uFill>
                          <a:latin typeface="Century Schoolbook"/>
                        </a:rPr>
                        <a:t>Campo Não Alterado </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471043487"/>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 name="TextShape 1"/>
          <p:cNvSpPr txBox="1"/>
          <p:nvPr/>
        </p:nvSpPr>
        <p:spPr>
          <a:xfrm>
            <a:off x="1261800" y="365760"/>
            <a:ext cx="9692280" cy="1325160"/>
          </a:xfrm>
          <a:prstGeom prst="rect">
            <a:avLst/>
          </a:prstGeom>
          <a:noFill/>
          <a:ln>
            <a:noFill/>
          </a:ln>
        </p:spPr>
        <p:txBody>
          <a:bodyPr anchor="b"/>
          <a:lstStyle/>
          <a:p>
            <a:pPr>
              <a:lnSpc>
                <a:spcPct val="90000"/>
              </a:lnSpc>
            </a:pPr>
            <a:r>
              <a:rPr lang="en-US" sz="4400" strike="noStrike" spc="-49">
                <a:solidFill>
                  <a:srgbClr val="000000"/>
                </a:solidFill>
                <a:uFill>
                  <a:solidFill>
                    <a:srgbClr val="FFFFFF"/>
                  </a:solidFill>
                </a:uFill>
                <a:latin typeface="Century Schoolbook"/>
              </a:rPr>
              <a:t>Caso de Uso #08 – Iteração #03</a:t>
            </a:r>
            <a:endParaRPr lang="en-US" sz="1800" strike="noStrike" spc="-1">
              <a:solidFill>
                <a:srgbClr val="000000"/>
              </a:solidFill>
              <a:uFill>
                <a:solidFill>
                  <a:srgbClr val="FFFFFF"/>
                </a:solidFill>
              </a:uFill>
              <a:latin typeface="Century Schoolbook"/>
            </a:endParaRPr>
          </a:p>
        </p:txBody>
      </p:sp>
      <p:sp>
        <p:nvSpPr>
          <p:cNvPr id="167" name="TextShape 2"/>
          <p:cNvSpPr txBox="1"/>
          <p:nvPr/>
        </p:nvSpPr>
        <p:spPr>
          <a:xfrm>
            <a:off x="1261800" y="1828800"/>
            <a:ext cx="8595000" cy="4350960"/>
          </a:xfrm>
          <a:prstGeom prst="rect">
            <a:avLst/>
          </a:prstGeom>
          <a:noFill/>
          <a:ln>
            <a:noFill/>
          </a:ln>
        </p:spPr>
        <p:txBody>
          <a:bodyPr/>
          <a:lstStyle/>
          <a:p>
            <a:endParaRPr lang="en-US" sz="1800" strike="noStrike" spc="9">
              <a:solidFill>
                <a:srgbClr val="000000"/>
              </a:solidFill>
              <a:uFill>
                <a:solidFill>
                  <a:srgbClr val="FFFFFF"/>
                </a:solidFill>
              </a:uFill>
              <a:latin typeface="Century Schoolbook"/>
            </a:endParaRPr>
          </a:p>
        </p:txBody>
      </p:sp>
      <p:graphicFrame>
        <p:nvGraphicFramePr>
          <p:cNvPr id="168" name="Table 3"/>
          <p:cNvGraphicFramePr/>
          <p:nvPr/>
        </p:nvGraphicFramePr>
        <p:xfrm>
          <a:off x="1262520" y="2664000"/>
          <a:ext cx="8863920" cy="2904120"/>
        </p:xfrm>
        <a:graphic>
          <a:graphicData uri="http://schemas.openxmlformats.org/drawingml/2006/table">
            <a:tbl>
              <a:tblPr/>
              <a:tblGrid>
                <a:gridCol w="8863920">
                  <a:extLst>
                    <a:ext uri="{9D8B030D-6E8A-4147-A177-3AD203B41FA5}">
                      <a16:colId xmlns:a16="http://schemas.microsoft.com/office/drawing/2014/main" val="20000"/>
                    </a:ext>
                  </a:extLst>
                </a:gridCol>
              </a:tblGrid>
              <a:tr h="696960">
                <a:tc>
                  <a:txBody>
                    <a:bodyPr/>
                    <a:lstStyle/>
                    <a:p>
                      <a:pPr algn="ctr">
                        <a:lnSpc>
                          <a:spcPct val="100000"/>
                        </a:lnSpc>
                      </a:pPr>
                      <a:r>
                        <a:rPr lang="pt-BR" sz="1800" b="1" strike="noStrike" spc="-1">
                          <a:solidFill>
                            <a:srgbClr val="FFFFFF"/>
                          </a:solidFill>
                          <a:uFill>
                            <a:solidFill>
                              <a:srgbClr val="FFFFFF"/>
                            </a:solidFill>
                          </a:uFill>
                          <a:latin typeface="Century Schoolbook"/>
                        </a:rPr>
                        <a:t>Gerenciar Estado dos Sensores da PCD</a:t>
                      </a:r>
                      <a:endParaRPr lang="pt-BR" sz="1800" strike="noStrike" spc="-1">
                        <a:solidFill>
                          <a:srgbClr val="000000"/>
                        </a:solidFill>
                        <a:uFill>
                          <a:solidFill>
                            <a:srgbClr val="FFFFFF"/>
                          </a:solidFill>
                        </a:uFill>
                        <a:latin typeface="Arial"/>
                      </a:endParaRPr>
                    </a:p>
                    <a:p>
                      <a:pPr algn="ctr">
                        <a:lnSpc>
                          <a:spcPct val="100000"/>
                        </a:lnSpc>
                      </a:pPr>
                      <a:r>
                        <a:rPr lang="pt-BR" sz="1800" b="1" strike="noStrike" spc="-1">
                          <a:solidFill>
                            <a:srgbClr val="FFFFFF"/>
                          </a:solidFill>
                          <a:uFill>
                            <a:solidFill>
                              <a:srgbClr val="FFFFFF"/>
                            </a:solidFill>
                          </a:uFill>
                          <a:latin typeface="Century Schoolbook"/>
                        </a:rPr>
                        <a:t> - Iteração 03</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1B1E3D"/>
                    </a:solidFill>
                  </a:tcPr>
                </a:tc>
                <a:extLst>
                  <a:ext uri="{0D108BD9-81ED-4DB2-BD59-A6C34878D82A}">
                    <a16:rowId xmlns:a16="http://schemas.microsoft.com/office/drawing/2014/main" val="10000"/>
                  </a:ext>
                </a:extLst>
              </a:tr>
              <a:tr h="995760">
                <a:tc>
                  <a:txBody>
                    <a:bodyPr/>
                    <a:lstStyle/>
                    <a:p>
                      <a:pPr>
                        <a:lnSpc>
                          <a:spcPct val="100000"/>
                        </a:lnSpc>
                      </a:pPr>
                      <a:r>
                        <a:rPr lang="pt-BR" sz="1800" strike="noStrike" spc="-1">
                          <a:solidFill>
                            <a:srgbClr val="000000"/>
                          </a:solidFill>
                          <a:uFill>
                            <a:solidFill>
                              <a:srgbClr val="FFFFFF"/>
                            </a:solidFill>
                          </a:uFill>
                          <a:latin typeface="Century Schoolbook"/>
                        </a:rPr>
                        <a:t>Cenário de Sucesso – Redireciona para uma página com uma tabela com todas as informações de PCDs e, clicando-se em “Alterar Estado”, redirecionara a uma nova pagina com uma tabela e os estados dos sensores para serem alterados</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extLst>
                  <a:ext uri="{0D108BD9-81ED-4DB2-BD59-A6C34878D82A}">
                    <a16:rowId xmlns:a16="http://schemas.microsoft.com/office/drawing/2014/main" val="10001"/>
                  </a:ext>
                </a:extLst>
              </a:tr>
              <a:tr h="403560">
                <a:tc>
                  <a:txBody>
                    <a:bodyPr/>
                    <a:lstStyle/>
                    <a:p>
                      <a:pPr algn="ctr">
                        <a:lnSpc>
                          <a:spcPct val="100000"/>
                        </a:lnSpc>
                      </a:pPr>
                      <a:r>
                        <a:rPr lang="pt-BR" sz="1800" b="1" strike="noStrike" spc="-1">
                          <a:solidFill>
                            <a:srgbClr val="FFFFFF"/>
                          </a:solidFill>
                          <a:uFill>
                            <a:solidFill>
                              <a:srgbClr val="FFFFFF"/>
                            </a:solidFill>
                          </a:uFill>
                          <a:latin typeface="Century Schoolbook"/>
                        </a:rPr>
                        <a:t>Cenários Alternativos</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1B1E3E"/>
                    </a:solidFill>
                  </a:tcPr>
                </a:tc>
                <a:extLst>
                  <a:ext uri="{0D108BD9-81ED-4DB2-BD59-A6C34878D82A}">
                    <a16:rowId xmlns:a16="http://schemas.microsoft.com/office/drawing/2014/main" val="10002"/>
                  </a:ext>
                </a:extLst>
              </a:tr>
              <a:tr h="403560">
                <a:tc>
                  <a:txBody>
                    <a:bodyPr/>
                    <a:lstStyle/>
                    <a:p>
                      <a:pPr>
                        <a:lnSpc>
                          <a:spcPct val="100000"/>
                        </a:lnSpc>
                      </a:pPr>
                      <a:r>
                        <a:rPr lang="pt-BR" sz="1800" strike="noStrike" spc="-1">
                          <a:solidFill>
                            <a:srgbClr val="000000"/>
                          </a:solidFill>
                          <a:uFill>
                            <a:solidFill>
                              <a:srgbClr val="FFFFFF"/>
                            </a:solidFill>
                          </a:uFill>
                          <a:latin typeface="Century Schoolbook"/>
                        </a:rPr>
                        <a:t>Alteração sem justificativa</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extLst>
                  <a:ext uri="{0D108BD9-81ED-4DB2-BD59-A6C34878D82A}">
                    <a16:rowId xmlns:a16="http://schemas.microsoft.com/office/drawing/2014/main" val="10003"/>
                  </a:ext>
                </a:extLst>
              </a:tr>
              <a:tr h="404280">
                <a:tc>
                  <a:txBody>
                    <a:bodyPr/>
                    <a:lstStyle/>
                    <a:p>
                      <a:pPr>
                        <a:lnSpc>
                          <a:spcPts val="425"/>
                        </a:lnSpc>
                      </a:pPr>
                      <a:r>
                        <a:rPr lang="pt-BR" sz="1800" strike="noStrike" spc="-1">
                          <a:solidFill>
                            <a:srgbClr val="000000"/>
                          </a:solidFill>
                          <a:uFill>
                            <a:solidFill>
                              <a:srgbClr val="FFFFFF"/>
                            </a:solidFill>
                          </a:uFill>
                          <a:latin typeface="Century Schoolbook"/>
                        </a:rPr>
                        <a:t>Alteração de estado para “Habilitado”</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020199316"/>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 name="TextShape 1"/>
          <p:cNvSpPr txBox="1"/>
          <p:nvPr/>
        </p:nvSpPr>
        <p:spPr>
          <a:xfrm>
            <a:off x="1261800" y="365760"/>
            <a:ext cx="9692280" cy="1325160"/>
          </a:xfrm>
          <a:prstGeom prst="rect">
            <a:avLst/>
          </a:prstGeom>
          <a:noFill/>
          <a:ln>
            <a:noFill/>
          </a:ln>
        </p:spPr>
        <p:txBody>
          <a:bodyPr anchor="b"/>
          <a:lstStyle/>
          <a:p>
            <a:pPr>
              <a:lnSpc>
                <a:spcPct val="90000"/>
              </a:lnSpc>
            </a:pPr>
            <a:r>
              <a:rPr lang="en-US" sz="4400" strike="noStrike" spc="-49">
                <a:solidFill>
                  <a:srgbClr val="000000"/>
                </a:solidFill>
                <a:uFill>
                  <a:solidFill>
                    <a:srgbClr val="FFFFFF"/>
                  </a:solidFill>
                </a:uFill>
                <a:latin typeface="Century Schoolbook"/>
              </a:rPr>
              <a:t>Caso de Uso #09 – Iteração #03</a:t>
            </a:r>
            <a:endParaRPr lang="en-US" sz="1800" strike="noStrike" spc="-1">
              <a:solidFill>
                <a:srgbClr val="000000"/>
              </a:solidFill>
              <a:uFill>
                <a:solidFill>
                  <a:srgbClr val="FFFFFF"/>
                </a:solidFill>
              </a:uFill>
              <a:latin typeface="Century Schoolbook"/>
            </a:endParaRPr>
          </a:p>
        </p:txBody>
      </p:sp>
      <p:sp>
        <p:nvSpPr>
          <p:cNvPr id="170" name="TextShape 2"/>
          <p:cNvSpPr txBox="1"/>
          <p:nvPr/>
        </p:nvSpPr>
        <p:spPr>
          <a:xfrm>
            <a:off x="1261800" y="1828800"/>
            <a:ext cx="8595000" cy="4350960"/>
          </a:xfrm>
          <a:prstGeom prst="rect">
            <a:avLst/>
          </a:prstGeom>
          <a:noFill/>
          <a:ln>
            <a:noFill/>
          </a:ln>
        </p:spPr>
        <p:txBody>
          <a:bodyPr/>
          <a:lstStyle/>
          <a:p>
            <a:endParaRPr lang="en-US" sz="1800" strike="noStrike" spc="9">
              <a:solidFill>
                <a:srgbClr val="000000"/>
              </a:solidFill>
              <a:uFill>
                <a:solidFill>
                  <a:srgbClr val="FFFFFF"/>
                </a:solidFill>
              </a:uFill>
              <a:latin typeface="Century Schoolbook"/>
            </a:endParaRPr>
          </a:p>
        </p:txBody>
      </p:sp>
      <p:graphicFrame>
        <p:nvGraphicFramePr>
          <p:cNvPr id="171" name="Table 3"/>
          <p:cNvGraphicFramePr/>
          <p:nvPr/>
        </p:nvGraphicFramePr>
        <p:xfrm>
          <a:off x="1262520" y="2650320"/>
          <a:ext cx="8863920" cy="2478240"/>
        </p:xfrm>
        <a:graphic>
          <a:graphicData uri="http://schemas.openxmlformats.org/drawingml/2006/table">
            <a:tbl>
              <a:tblPr/>
              <a:tblGrid>
                <a:gridCol w="8863920">
                  <a:extLst>
                    <a:ext uri="{9D8B030D-6E8A-4147-A177-3AD203B41FA5}">
                      <a16:colId xmlns:a16="http://schemas.microsoft.com/office/drawing/2014/main" val="20000"/>
                    </a:ext>
                  </a:extLst>
                </a:gridCol>
              </a:tblGrid>
              <a:tr h="653040">
                <a:tc>
                  <a:txBody>
                    <a:bodyPr/>
                    <a:lstStyle/>
                    <a:p>
                      <a:pPr algn="ctr">
                        <a:lnSpc>
                          <a:spcPct val="100000"/>
                        </a:lnSpc>
                      </a:pPr>
                      <a:r>
                        <a:rPr lang="pt-BR" sz="1800" b="1" strike="noStrike" spc="-1">
                          <a:solidFill>
                            <a:srgbClr val="FFFFFF"/>
                          </a:solidFill>
                          <a:uFill>
                            <a:solidFill>
                              <a:srgbClr val="FFFFFF"/>
                            </a:solidFill>
                          </a:uFill>
                          <a:latin typeface="Century Schoolbook"/>
                        </a:rPr>
                        <a:t>Consultar Periodicidade de Medição - Iteração 03</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1B1E3D"/>
                    </a:solidFill>
                  </a:tcPr>
                </a:tc>
                <a:extLst>
                  <a:ext uri="{0D108BD9-81ED-4DB2-BD59-A6C34878D82A}">
                    <a16:rowId xmlns:a16="http://schemas.microsoft.com/office/drawing/2014/main" val="10000"/>
                  </a:ext>
                </a:extLst>
              </a:tr>
              <a:tr h="640440">
                <a:tc>
                  <a:txBody>
                    <a:bodyPr/>
                    <a:lstStyle/>
                    <a:p>
                      <a:pPr>
                        <a:lnSpc>
                          <a:spcPct val="100000"/>
                        </a:lnSpc>
                      </a:pPr>
                      <a:r>
                        <a:rPr lang="pt-BR" sz="1800" strike="noStrike" spc="-1">
                          <a:solidFill>
                            <a:srgbClr val="000000"/>
                          </a:solidFill>
                          <a:uFill>
                            <a:solidFill>
                              <a:srgbClr val="FFFFFF"/>
                            </a:solidFill>
                          </a:uFill>
                          <a:latin typeface="Century Schoolbook"/>
                        </a:rPr>
                        <a:t>Cenário de Sucesso – Exibir dados condizentes com os pesquisados em formato de tabela</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extLst>
                  <a:ext uri="{0D108BD9-81ED-4DB2-BD59-A6C34878D82A}">
                    <a16:rowId xmlns:a16="http://schemas.microsoft.com/office/drawing/2014/main" val="10001"/>
                  </a:ext>
                </a:extLst>
              </a:tr>
              <a:tr h="378000">
                <a:tc>
                  <a:txBody>
                    <a:bodyPr/>
                    <a:lstStyle/>
                    <a:p>
                      <a:pPr algn="ctr">
                        <a:lnSpc>
                          <a:spcPct val="100000"/>
                        </a:lnSpc>
                      </a:pPr>
                      <a:r>
                        <a:rPr lang="pt-BR" sz="1800" b="1" strike="noStrike" spc="-1">
                          <a:solidFill>
                            <a:srgbClr val="FFFFFF"/>
                          </a:solidFill>
                          <a:uFill>
                            <a:solidFill>
                              <a:srgbClr val="FFFFFF"/>
                            </a:solidFill>
                          </a:uFill>
                          <a:latin typeface="Century Schoolbook"/>
                        </a:rPr>
                        <a:t>Cenários Alternativos</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1B1E3E"/>
                    </a:solidFill>
                  </a:tcPr>
                </a:tc>
                <a:extLst>
                  <a:ext uri="{0D108BD9-81ED-4DB2-BD59-A6C34878D82A}">
                    <a16:rowId xmlns:a16="http://schemas.microsoft.com/office/drawing/2014/main" val="10002"/>
                  </a:ext>
                </a:extLst>
              </a:tr>
              <a:tr h="378000">
                <a:tc>
                  <a:txBody>
                    <a:bodyPr/>
                    <a:lstStyle/>
                    <a:p>
                      <a:pPr>
                        <a:lnSpc>
                          <a:spcPct val="100000"/>
                        </a:lnSpc>
                      </a:pPr>
                      <a:r>
                        <a:rPr lang="pt-BR" sz="1800" strike="noStrike" spc="-1">
                          <a:solidFill>
                            <a:srgbClr val="000000"/>
                          </a:solidFill>
                          <a:uFill>
                            <a:solidFill>
                              <a:srgbClr val="FFFFFF"/>
                            </a:solidFill>
                          </a:uFill>
                          <a:latin typeface="Century Schoolbook"/>
                        </a:rPr>
                        <a:t>Busca sem Resultados</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extLst>
                  <a:ext uri="{0D108BD9-81ED-4DB2-BD59-A6C34878D82A}">
                    <a16:rowId xmlns:a16="http://schemas.microsoft.com/office/drawing/2014/main" val="10003"/>
                  </a:ext>
                </a:extLst>
              </a:tr>
              <a:tr h="428760">
                <a:tc>
                  <a:txBody>
                    <a:bodyPr/>
                    <a:lstStyle/>
                    <a:p>
                      <a:endParaRPr lang="pt-B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617355045"/>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 name="TextShape 1"/>
          <p:cNvSpPr txBox="1"/>
          <p:nvPr/>
        </p:nvSpPr>
        <p:spPr>
          <a:xfrm>
            <a:off x="1261800" y="365760"/>
            <a:ext cx="9692280" cy="1325160"/>
          </a:xfrm>
          <a:prstGeom prst="rect">
            <a:avLst/>
          </a:prstGeom>
          <a:noFill/>
          <a:ln>
            <a:noFill/>
          </a:ln>
        </p:spPr>
        <p:txBody>
          <a:bodyPr anchor="b"/>
          <a:lstStyle/>
          <a:p>
            <a:pPr>
              <a:lnSpc>
                <a:spcPct val="90000"/>
              </a:lnSpc>
            </a:pPr>
            <a:r>
              <a:rPr lang="en-US" sz="4400" strike="noStrike" spc="-49">
                <a:solidFill>
                  <a:srgbClr val="000000"/>
                </a:solidFill>
                <a:uFill>
                  <a:solidFill>
                    <a:srgbClr val="FFFFFF"/>
                  </a:solidFill>
                </a:uFill>
                <a:latin typeface="Century Schoolbook"/>
              </a:rPr>
              <a:t>Caso de Uso #10 – Iteração #03</a:t>
            </a:r>
            <a:endParaRPr lang="en-US" sz="1800" strike="noStrike" spc="-1">
              <a:solidFill>
                <a:srgbClr val="000000"/>
              </a:solidFill>
              <a:uFill>
                <a:solidFill>
                  <a:srgbClr val="FFFFFF"/>
                </a:solidFill>
              </a:uFill>
              <a:latin typeface="Century Schoolbook"/>
            </a:endParaRPr>
          </a:p>
        </p:txBody>
      </p:sp>
      <p:graphicFrame>
        <p:nvGraphicFramePr>
          <p:cNvPr id="173" name="Table 2"/>
          <p:cNvGraphicFramePr/>
          <p:nvPr/>
        </p:nvGraphicFramePr>
        <p:xfrm>
          <a:off x="1261800" y="2811600"/>
          <a:ext cx="8863920" cy="3689280"/>
        </p:xfrm>
        <a:graphic>
          <a:graphicData uri="http://schemas.openxmlformats.org/drawingml/2006/table">
            <a:tbl>
              <a:tblPr/>
              <a:tblGrid>
                <a:gridCol w="8863920">
                  <a:extLst>
                    <a:ext uri="{9D8B030D-6E8A-4147-A177-3AD203B41FA5}">
                      <a16:colId xmlns:a16="http://schemas.microsoft.com/office/drawing/2014/main" val="20000"/>
                    </a:ext>
                  </a:extLst>
                </a:gridCol>
              </a:tblGrid>
              <a:tr h="681480">
                <a:tc>
                  <a:txBody>
                    <a:bodyPr/>
                    <a:lstStyle/>
                    <a:p>
                      <a:pPr algn="ctr">
                        <a:lnSpc>
                          <a:spcPct val="100000"/>
                        </a:lnSpc>
                      </a:pPr>
                      <a:r>
                        <a:rPr lang="pt-BR" sz="1800" b="1" strike="noStrike" spc="-1">
                          <a:solidFill>
                            <a:srgbClr val="FFFFFF"/>
                          </a:solidFill>
                          <a:uFill>
                            <a:solidFill>
                              <a:srgbClr val="FFFFFF"/>
                            </a:solidFill>
                          </a:uFill>
                          <a:latin typeface="Century Schoolbook"/>
                        </a:rPr>
                        <a:t>Importar Arquivos de Medições - Iteração 03</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1B1E3D"/>
                    </a:solidFill>
                  </a:tcPr>
                </a:tc>
                <a:extLst>
                  <a:ext uri="{0D108BD9-81ED-4DB2-BD59-A6C34878D82A}">
                    <a16:rowId xmlns:a16="http://schemas.microsoft.com/office/drawing/2014/main" val="10000"/>
                  </a:ext>
                </a:extLst>
              </a:tr>
              <a:tr h="640440">
                <a:tc>
                  <a:txBody>
                    <a:bodyPr/>
                    <a:lstStyle/>
                    <a:p>
                      <a:pPr>
                        <a:lnSpc>
                          <a:spcPct val="100000"/>
                        </a:lnSpc>
                      </a:pPr>
                      <a:r>
                        <a:rPr lang="pt-BR" sz="1800" strike="noStrike" spc="-1">
                          <a:solidFill>
                            <a:srgbClr val="000000"/>
                          </a:solidFill>
                          <a:uFill>
                            <a:solidFill>
                              <a:srgbClr val="FFFFFF"/>
                            </a:solidFill>
                          </a:uFill>
                          <a:latin typeface="Century Schoolbook"/>
                        </a:rPr>
                        <a:t>Cenário de Sucesso – o sistema abrir um espaço para a adição de um arquivo e fazer sua validação.</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extLst>
                  <a:ext uri="{0D108BD9-81ED-4DB2-BD59-A6C34878D82A}">
                    <a16:rowId xmlns:a16="http://schemas.microsoft.com/office/drawing/2014/main" val="10001"/>
                  </a:ext>
                </a:extLst>
              </a:tr>
              <a:tr h="394920">
                <a:tc>
                  <a:txBody>
                    <a:bodyPr/>
                    <a:lstStyle/>
                    <a:p>
                      <a:pPr algn="ctr">
                        <a:lnSpc>
                          <a:spcPct val="100000"/>
                        </a:lnSpc>
                      </a:pPr>
                      <a:r>
                        <a:rPr lang="pt-BR" sz="1800" b="1" strike="noStrike" spc="-1">
                          <a:solidFill>
                            <a:srgbClr val="FFFFFF"/>
                          </a:solidFill>
                          <a:uFill>
                            <a:solidFill>
                              <a:srgbClr val="FFFFFF"/>
                            </a:solidFill>
                          </a:uFill>
                          <a:latin typeface="Century Schoolbook"/>
                        </a:rPr>
                        <a:t>Cenários Alternativos</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1B1E3E"/>
                    </a:solidFill>
                  </a:tcPr>
                </a:tc>
                <a:extLst>
                  <a:ext uri="{0D108BD9-81ED-4DB2-BD59-A6C34878D82A}">
                    <a16:rowId xmlns:a16="http://schemas.microsoft.com/office/drawing/2014/main" val="10002"/>
                  </a:ext>
                </a:extLst>
              </a:tr>
              <a:tr h="394920">
                <a:tc>
                  <a:txBody>
                    <a:bodyPr/>
                    <a:lstStyle/>
                    <a:p>
                      <a:pPr>
                        <a:lnSpc>
                          <a:spcPct val="100000"/>
                        </a:lnSpc>
                      </a:pPr>
                      <a:r>
                        <a:rPr lang="pt-BR" sz="1800" strike="noStrike" spc="-1">
                          <a:solidFill>
                            <a:srgbClr val="000000"/>
                          </a:solidFill>
                          <a:uFill>
                            <a:solidFill>
                              <a:srgbClr val="FFFFFF"/>
                            </a:solidFill>
                          </a:uFill>
                          <a:latin typeface="Century Schoolbook"/>
                        </a:rPr>
                        <a:t>Não inserção de Arquivo</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extLst>
                  <a:ext uri="{0D108BD9-81ED-4DB2-BD59-A6C34878D82A}">
                    <a16:rowId xmlns:a16="http://schemas.microsoft.com/office/drawing/2014/main" val="10003"/>
                  </a:ext>
                </a:extLst>
              </a:tr>
              <a:tr h="394920">
                <a:tc>
                  <a:txBody>
                    <a:bodyPr/>
                    <a:lstStyle/>
                    <a:p>
                      <a:pPr>
                        <a:lnSpc>
                          <a:spcPct val="100000"/>
                        </a:lnSpc>
                      </a:pPr>
                      <a:r>
                        <a:rPr lang="pt-BR" sz="1800" strike="noStrike" spc="-1">
                          <a:solidFill>
                            <a:srgbClr val="000000"/>
                          </a:solidFill>
                          <a:uFill>
                            <a:solidFill>
                              <a:srgbClr val="FFFFFF"/>
                            </a:solidFill>
                          </a:uFill>
                          <a:latin typeface="Century Schoolbook"/>
                        </a:rPr>
                        <a:t>O Arquivo não estiver em formato .txt</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extLst>
                  <a:ext uri="{0D108BD9-81ED-4DB2-BD59-A6C34878D82A}">
                    <a16:rowId xmlns:a16="http://schemas.microsoft.com/office/drawing/2014/main" val="10004"/>
                  </a:ext>
                </a:extLst>
              </a:tr>
              <a:tr h="394920">
                <a:tc>
                  <a:txBody>
                    <a:bodyPr/>
                    <a:lstStyle/>
                    <a:p>
                      <a:pPr>
                        <a:lnSpc>
                          <a:spcPct val="100000"/>
                        </a:lnSpc>
                      </a:pPr>
                      <a:r>
                        <a:rPr lang="pt-BR" sz="1800" strike="noStrike" spc="-1">
                          <a:solidFill>
                            <a:srgbClr val="000000"/>
                          </a:solidFill>
                          <a:uFill>
                            <a:solidFill>
                              <a:srgbClr val="FFFFFF"/>
                            </a:solidFill>
                          </a:uFill>
                          <a:latin typeface="Century Schoolbook"/>
                        </a:rPr>
                        <a:t>Caractere diferente de “ , “</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extLst>
                  <a:ext uri="{0D108BD9-81ED-4DB2-BD59-A6C34878D82A}">
                    <a16:rowId xmlns:a16="http://schemas.microsoft.com/office/drawing/2014/main" val="10005"/>
                  </a:ext>
                </a:extLst>
              </a:tr>
              <a:tr h="394920">
                <a:tc>
                  <a:txBody>
                    <a:bodyPr/>
                    <a:lstStyle/>
                    <a:p>
                      <a:pPr>
                        <a:lnSpc>
                          <a:spcPct val="100000"/>
                        </a:lnSpc>
                      </a:pPr>
                      <a:r>
                        <a:rPr lang="pt-BR" sz="1800" strike="noStrike" spc="-1">
                          <a:solidFill>
                            <a:srgbClr val="000000"/>
                          </a:solidFill>
                          <a:uFill>
                            <a:solidFill>
                              <a:srgbClr val="FFFFFF"/>
                            </a:solidFill>
                          </a:uFill>
                          <a:latin typeface="Century Schoolbook"/>
                        </a:rPr>
                        <a:t>Quantidade de dados não bate com a de sensores</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extLst>
                  <a:ext uri="{0D108BD9-81ED-4DB2-BD59-A6C34878D82A}">
                    <a16:rowId xmlns:a16="http://schemas.microsoft.com/office/drawing/2014/main" val="10006"/>
                  </a:ext>
                </a:extLst>
              </a:tr>
              <a:tr h="392760">
                <a:tc>
                  <a:txBody>
                    <a:bodyPr/>
                    <a:lstStyle/>
                    <a:p>
                      <a:pPr>
                        <a:lnSpc>
                          <a:spcPct val="100000"/>
                        </a:lnSpc>
                      </a:pPr>
                      <a:r>
                        <a:rPr lang="pt-BR" sz="1800" strike="noStrike" spc="-1">
                          <a:solidFill>
                            <a:srgbClr val="000000"/>
                          </a:solidFill>
                          <a:uFill>
                            <a:solidFill>
                              <a:srgbClr val="FFFFFF"/>
                            </a:solidFill>
                          </a:uFill>
                          <a:latin typeface="Century Schoolbook"/>
                        </a:rPr>
                        <a:t>Dados fora da ordem padrão</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1298974743"/>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 name="TextShape 1"/>
          <p:cNvSpPr txBox="1"/>
          <p:nvPr/>
        </p:nvSpPr>
        <p:spPr>
          <a:xfrm>
            <a:off x="839416" y="99180"/>
            <a:ext cx="9692280" cy="1325160"/>
          </a:xfrm>
          <a:prstGeom prst="rect">
            <a:avLst/>
          </a:prstGeom>
          <a:noFill/>
          <a:ln>
            <a:noFill/>
          </a:ln>
        </p:spPr>
        <p:txBody>
          <a:bodyPr anchor="b"/>
          <a:lstStyle/>
          <a:p>
            <a:pPr>
              <a:lnSpc>
                <a:spcPct val="90000"/>
              </a:lnSpc>
            </a:pPr>
            <a:r>
              <a:rPr lang="en-US" sz="4400" strike="noStrike" spc="-49" dirty="0" err="1">
                <a:solidFill>
                  <a:srgbClr val="000000"/>
                </a:solidFill>
                <a:uFill>
                  <a:solidFill>
                    <a:srgbClr val="FFFFFF"/>
                  </a:solidFill>
                </a:uFill>
                <a:latin typeface="Century Schoolbook"/>
              </a:rPr>
              <a:t>Iteração</a:t>
            </a:r>
            <a:r>
              <a:rPr lang="en-US" sz="4400" strike="noStrike" spc="-49" dirty="0">
                <a:solidFill>
                  <a:srgbClr val="000000"/>
                </a:solidFill>
                <a:uFill>
                  <a:solidFill>
                    <a:srgbClr val="FFFFFF"/>
                  </a:solidFill>
                </a:uFill>
                <a:latin typeface="Century Schoolbook"/>
              </a:rPr>
              <a:t> 01 – </a:t>
            </a:r>
            <a:r>
              <a:rPr lang="en-US" sz="4400" strike="noStrike" spc="-49" dirty="0" err="1">
                <a:solidFill>
                  <a:srgbClr val="000000"/>
                </a:solidFill>
                <a:uFill>
                  <a:solidFill>
                    <a:srgbClr val="FFFFFF"/>
                  </a:solidFill>
                </a:uFill>
                <a:latin typeface="Century Schoolbook"/>
              </a:rPr>
              <a:t>Gerenciar</a:t>
            </a:r>
            <a:r>
              <a:rPr lang="en-US" sz="4400" strike="noStrike" spc="-49" dirty="0">
                <a:solidFill>
                  <a:srgbClr val="000000"/>
                </a:solidFill>
                <a:uFill>
                  <a:solidFill>
                    <a:srgbClr val="FFFFFF"/>
                  </a:solidFill>
                </a:uFill>
                <a:latin typeface="Century Schoolbook"/>
              </a:rPr>
              <a:t> </a:t>
            </a:r>
            <a:r>
              <a:rPr lang="en-US" sz="4400" strike="noStrike" spc="-49" dirty="0" err="1">
                <a:solidFill>
                  <a:srgbClr val="000000"/>
                </a:solidFill>
                <a:uFill>
                  <a:solidFill>
                    <a:srgbClr val="FFFFFF"/>
                  </a:solidFill>
                </a:uFill>
                <a:latin typeface="Century Schoolbook"/>
              </a:rPr>
              <a:t>medições</a:t>
            </a:r>
            <a:r>
              <a:rPr lang="en-US" sz="4400" strike="noStrike" spc="-49" dirty="0">
                <a:solidFill>
                  <a:srgbClr val="000000"/>
                </a:solidFill>
                <a:uFill>
                  <a:solidFill>
                    <a:srgbClr val="FFFFFF"/>
                  </a:solidFill>
                </a:uFill>
                <a:latin typeface="Century Schoolbook"/>
              </a:rPr>
              <a:t> de PCD</a:t>
            </a:r>
            <a:endParaRPr lang="en-US" sz="1800" strike="noStrike" spc="-1" dirty="0">
              <a:solidFill>
                <a:srgbClr val="000000"/>
              </a:solidFill>
              <a:uFill>
                <a:solidFill>
                  <a:srgbClr val="FFFFFF"/>
                </a:solidFill>
              </a:uFill>
              <a:latin typeface="Century Schoolbook"/>
            </a:endParaRPr>
          </a:p>
        </p:txBody>
      </p:sp>
      <p:pic>
        <p:nvPicPr>
          <p:cNvPr id="176" name="Imagem 3"/>
          <p:cNvPicPr/>
          <p:nvPr/>
        </p:nvPicPr>
        <p:blipFill>
          <a:blip r:embed="rId2"/>
          <a:stretch>
            <a:fillRect/>
          </a:stretch>
        </p:blipFill>
        <p:spPr>
          <a:xfrm>
            <a:off x="11347200" y="69840"/>
            <a:ext cx="799200" cy="691920"/>
          </a:xfrm>
          <a:prstGeom prst="rect">
            <a:avLst/>
          </a:prstGeom>
          <a:ln>
            <a:noFill/>
          </a:ln>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7488" y="1556792"/>
            <a:ext cx="8626775" cy="47923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77026444"/>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n-US" sz="4400" strike="noStrike" spc="-49" dirty="0" err="1">
                <a:solidFill>
                  <a:srgbClr val="000000"/>
                </a:solidFill>
                <a:uFill>
                  <a:solidFill>
                    <a:srgbClr val="FFFFFF"/>
                  </a:solidFill>
                </a:uFill>
                <a:latin typeface="Century Schoolbook"/>
              </a:rPr>
              <a:t>Iteração</a:t>
            </a:r>
            <a:r>
              <a:rPr lang="en-US" sz="4400" strike="noStrike" spc="-49" dirty="0">
                <a:solidFill>
                  <a:srgbClr val="000000"/>
                </a:solidFill>
                <a:uFill>
                  <a:solidFill>
                    <a:srgbClr val="FFFFFF"/>
                  </a:solidFill>
                </a:uFill>
                <a:latin typeface="Century Schoolbook"/>
              </a:rPr>
              <a:t> 01 – </a:t>
            </a:r>
            <a:r>
              <a:rPr lang="en-US" sz="4400" strike="noStrike" spc="-49" dirty="0" err="1">
                <a:solidFill>
                  <a:srgbClr val="000000"/>
                </a:solidFill>
                <a:uFill>
                  <a:solidFill>
                    <a:srgbClr val="FFFFFF"/>
                  </a:solidFill>
                </a:uFill>
                <a:latin typeface="Century Schoolbook"/>
              </a:rPr>
              <a:t>Consultar</a:t>
            </a:r>
            <a:r>
              <a:rPr lang="en-US" sz="4400" strike="noStrike" spc="-49" dirty="0">
                <a:solidFill>
                  <a:srgbClr val="000000"/>
                </a:solidFill>
                <a:uFill>
                  <a:solidFill>
                    <a:srgbClr val="FFFFFF"/>
                  </a:solidFill>
                </a:uFill>
                <a:latin typeface="Century Schoolbook"/>
              </a:rPr>
              <a:t> </a:t>
            </a:r>
            <a:r>
              <a:rPr lang="en-US" sz="4400" strike="noStrike" spc="-49" dirty="0" err="1">
                <a:solidFill>
                  <a:srgbClr val="000000"/>
                </a:solidFill>
                <a:uFill>
                  <a:solidFill>
                    <a:srgbClr val="FFFFFF"/>
                  </a:solidFill>
                </a:uFill>
                <a:latin typeface="Century Schoolbook"/>
              </a:rPr>
              <a:t>Medições</a:t>
            </a:r>
            <a:endParaRPr lang="pt-BR" sz="4400" dirty="0"/>
          </a:p>
        </p:txBody>
      </p:sp>
      <p:sp>
        <p:nvSpPr>
          <p:cNvPr id="3" name="Subtítulo 2"/>
          <p:cNvSpPr>
            <a:spLocks noGrp="1"/>
          </p:cNvSpPr>
          <p:nvPr>
            <p:ph type="subTitle"/>
          </p:nvPr>
        </p:nvSpPr>
        <p:spPr/>
        <p:txBody>
          <a:bodyPr/>
          <a:lstStyle/>
          <a:p>
            <a:endParaRPr lang="pt-B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2201" y="1764055"/>
            <a:ext cx="8251477" cy="4640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174788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Iteração #01 -Caso de Uso 4.1</a:t>
            </a:r>
          </a:p>
        </p:txBody>
      </p:sp>
      <p:pic>
        <p:nvPicPr>
          <p:cNvPr id="4" name="Imagem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pic>
        <p:nvPicPr>
          <p:cNvPr id="5" name="Imagem 4"/>
          <p:cNvPicPr/>
          <p:nvPr/>
        </p:nvPicPr>
        <p:blipFill>
          <a:blip r:embed="rId3" cstate="print">
            <a:extLst>
              <a:ext uri="{28A0092B-C50C-407E-A947-70E740481C1C}">
                <a14:useLocalDpi xmlns:a14="http://schemas.microsoft.com/office/drawing/2010/main" val="0"/>
              </a:ext>
            </a:extLst>
          </a:blip>
          <a:stretch>
            <a:fillRect/>
          </a:stretch>
        </p:blipFill>
        <p:spPr>
          <a:xfrm>
            <a:off x="2653047" y="1691322"/>
            <a:ext cx="4782892" cy="2408287"/>
          </a:xfrm>
          <a:prstGeom prst="rect">
            <a:avLst/>
          </a:prstGeom>
        </p:spPr>
      </p:pic>
      <p:pic>
        <p:nvPicPr>
          <p:cNvPr id="6" name="Imagem 5"/>
          <p:cNvPicPr/>
          <p:nvPr/>
        </p:nvPicPr>
        <p:blipFill>
          <a:blip r:embed="rId4" cstate="print">
            <a:extLst>
              <a:ext uri="{28A0092B-C50C-407E-A947-70E740481C1C}">
                <a14:useLocalDpi xmlns:a14="http://schemas.microsoft.com/office/drawing/2010/main" val="0"/>
              </a:ext>
            </a:extLst>
          </a:blip>
          <a:stretch>
            <a:fillRect/>
          </a:stretch>
        </p:blipFill>
        <p:spPr>
          <a:xfrm>
            <a:off x="2653047" y="4099608"/>
            <a:ext cx="4782892" cy="2421427"/>
          </a:xfrm>
          <a:prstGeom prst="rect">
            <a:avLst/>
          </a:prstGeom>
        </p:spPr>
      </p:pic>
    </p:spTree>
    <p:extLst>
      <p:ext uri="{BB962C8B-B14F-4D97-AF65-F5344CB8AC3E}">
        <p14:creationId xmlns:p14="http://schemas.microsoft.com/office/powerpoint/2010/main" val="196373883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 name="TextShape 1"/>
          <p:cNvSpPr txBox="1"/>
          <p:nvPr/>
        </p:nvSpPr>
        <p:spPr>
          <a:xfrm>
            <a:off x="1487488" y="103982"/>
            <a:ext cx="9692280" cy="1325160"/>
          </a:xfrm>
          <a:prstGeom prst="rect">
            <a:avLst/>
          </a:prstGeom>
          <a:noFill/>
          <a:ln>
            <a:noFill/>
          </a:ln>
        </p:spPr>
        <p:txBody>
          <a:bodyPr anchor="b"/>
          <a:lstStyle/>
          <a:p>
            <a:pPr>
              <a:lnSpc>
                <a:spcPct val="90000"/>
              </a:lnSpc>
            </a:pPr>
            <a:r>
              <a:rPr lang="en-US" sz="4400" strike="noStrike" spc="-49" dirty="0" err="1">
                <a:solidFill>
                  <a:srgbClr val="000000"/>
                </a:solidFill>
                <a:uFill>
                  <a:solidFill>
                    <a:srgbClr val="FFFFFF"/>
                  </a:solidFill>
                </a:uFill>
                <a:latin typeface="Century Schoolbook"/>
              </a:rPr>
              <a:t>Iteração</a:t>
            </a:r>
            <a:r>
              <a:rPr lang="en-US" sz="4400" strike="noStrike" spc="-49" dirty="0">
                <a:solidFill>
                  <a:srgbClr val="000000"/>
                </a:solidFill>
                <a:uFill>
                  <a:solidFill>
                    <a:srgbClr val="FFFFFF"/>
                  </a:solidFill>
                </a:uFill>
                <a:latin typeface="Century Schoolbook"/>
              </a:rPr>
              <a:t> 02 – </a:t>
            </a:r>
            <a:r>
              <a:rPr lang="en-US" sz="4400" strike="noStrike" spc="-49" dirty="0" err="1">
                <a:solidFill>
                  <a:srgbClr val="000000"/>
                </a:solidFill>
                <a:uFill>
                  <a:solidFill>
                    <a:srgbClr val="FFFFFF"/>
                  </a:solidFill>
                </a:uFill>
                <a:latin typeface="Century Schoolbook"/>
              </a:rPr>
              <a:t>Alterar</a:t>
            </a:r>
            <a:r>
              <a:rPr lang="en-US" sz="4400" strike="noStrike" spc="-49" dirty="0">
                <a:solidFill>
                  <a:srgbClr val="000000"/>
                </a:solidFill>
                <a:uFill>
                  <a:solidFill>
                    <a:srgbClr val="FFFFFF"/>
                  </a:solidFill>
                </a:uFill>
                <a:latin typeface="Century Schoolbook"/>
              </a:rPr>
              <a:t> </a:t>
            </a:r>
            <a:r>
              <a:rPr lang="en-US" sz="4400" strike="noStrike" spc="-49" dirty="0" err="1">
                <a:solidFill>
                  <a:srgbClr val="000000"/>
                </a:solidFill>
                <a:uFill>
                  <a:solidFill>
                    <a:srgbClr val="FFFFFF"/>
                  </a:solidFill>
                </a:uFill>
                <a:latin typeface="Century Schoolbook"/>
              </a:rPr>
              <a:t>medições</a:t>
            </a:r>
            <a:endParaRPr lang="en-US" sz="1800" strike="noStrike" spc="-1" dirty="0">
              <a:solidFill>
                <a:srgbClr val="000000"/>
              </a:solidFill>
              <a:uFill>
                <a:solidFill>
                  <a:srgbClr val="FFFFFF"/>
                </a:solidFill>
              </a:uFill>
              <a:latin typeface="Century Schoolbook"/>
            </a:endParaRPr>
          </a:p>
        </p:txBody>
      </p:sp>
      <p:pic>
        <p:nvPicPr>
          <p:cNvPr id="178" name="Imagem 3"/>
          <p:cNvPicPr/>
          <p:nvPr/>
        </p:nvPicPr>
        <p:blipFill>
          <a:blip r:embed="rId2"/>
          <a:stretch>
            <a:fillRect/>
          </a:stretch>
        </p:blipFill>
        <p:spPr>
          <a:xfrm>
            <a:off x="11347200" y="69840"/>
            <a:ext cx="799200" cy="691920"/>
          </a:xfrm>
          <a:prstGeom prst="rect">
            <a:avLst/>
          </a:prstGeom>
          <a:ln>
            <a:noFill/>
          </a:ln>
        </p:spPr>
      </p:pic>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03512" y="1844824"/>
            <a:ext cx="8179469" cy="4600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41492892"/>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sz="4400" strike="noStrike" spc="-49" dirty="0" err="1">
                <a:solidFill>
                  <a:srgbClr val="000000"/>
                </a:solidFill>
                <a:uFill>
                  <a:solidFill>
                    <a:srgbClr val="FFFFFF"/>
                  </a:solidFill>
                </a:uFill>
                <a:latin typeface="Century Schoolbook"/>
              </a:rPr>
              <a:t>Iteração</a:t>
            </a:r>
            <a:r>
              <a:rPr lang="en-US" sz="4400" strike="noStrike" spc="-49" dirty="0">
                <a:solidFill>
                  <a:srgbClr val="000000"/>
                </a:solidFill>
                <a:uFill>
                  <a:solidFill>
                    <a:srgbClr val="FFFFFF"/>
                  </a:solidFill>
                </a:uFill>
                <a:latin typeface="Century Schoolbook"/>
              </a:rPr>
              <a:t> 02 – </a:t>
            </a:r>
            <a:r>
              <a:rPr lang="en-US" sz="4400" strike="noStrike" spc="-49" dirty="0" err="1">
                <a:solidFill>
                  <a:srgbClr val="000000"/>
                </a:solidFill>
                <a:uFill>
                  <a:solidFill>
                    <a:srgbClr val="FFFFFF"/>
                  </a:solidFill>
                </a:uFill>
                <a:latin typeface="Century Schoolbook"/>
              </a:rPr>
              <a:t>Inserir</a:t>
            </a:r>
            <a:r>
              <a:rPr lang="en-US" sz="4400" strike="noStrike" spc="-49" dirty="0">
                <a:solidFill>
                  <a:srgbClr val="000000"/>
                </a:solidFill>
                <a:uFill>
                  <a:solidFill>
                    <a:srgbClr val="FFFFFF"/>
                  </a:solidFill>
                </a:uFill>
                <a:latin typeface="Century Schoolbook"/>
              </a:rPr>
              <a:t> </a:t>
            </a:r>
            <a:r>
              <a:rPr lang="en-US" sz="4400" strike="noStrike" spc="-49" dirty="0" err="1">
                <a:solidFill>
                  <a:srgbClr val="000000"/>
                </a:solidFill>
                <a:uFill>
                  <a:solidFill>
                    <a:srgbClr val="FFFFFF"/>
                  </a:solidFill>
                </a:uFill>
                <a:latin typeface="Century Schoolbook"/>
              </a:rPr>
              <a:t>medições</a:t>
            </a:r>
            <a:br>
              <a:rPr lang="en-US" sz="900" strike="noStrike" spc="-1" dirty="0">
                <a:solidFill>
                  <a:srgbClr val="000000"/>
                </a:solidFill>
                <a:uFill>
                  <a:solidFill>
                    <a:srgbClr val="FFFFFF"/>
                  </a:solidFill>
                </a:uFill>
                <a:latin typeface="Century Schoolbook"/>
              </a:rPr>
            </a:br>
            <a:endParaRPr lang="pt-BR" dirty="0"/>
          </a:p>
        </p:txBody>
      </p:sp>
      <p:sp>
        <p:nvSpPr>
          <p:cNvPr id="3" name="Subtítulo 2"/>
          <p:cNvSpPr>
            <a:spLocks noGrp="1"/>
          </p:cNvSpPr>
          <p:nvPr>
            <p:ph type="subTitle"/>
          </p:nvPr>
        </p:nvSpPr>
        <p:spPr/>
        <p:txBody>
          <a:bodyPr/>
          <a:lstStyle/>
          <a:p>
            <a:endParaRPr lang="pt-B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9496" y="1574459"/>
            <a:ext cx="8640960" cy="48596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676541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sz="4400" strike="noStrike" spc="-49" dirty="0" err="1">
                <a:solidFill>
                  <a:srgbClr val="000000"/>
                </a:solidFill>
                <a:uFill>
                  <a:solidFill>
                    <a:srgbClr val="FFFFFF"/>
                  </a:solidFill>
                </a:uFill>
                <a:latin typeface="Century Schoolbook"/>
              </a:rPr>
              <a:t>Iteração</a:t>
            </a:r>
            <a:r>
              <a:rPr lang="en-US" sz="4400" strike="noStrike" spc="-49" dirty="0">
                <a:solidFill>
                  <a:srgbClr val="000000"/>
                </a:solidFill>
                <a:uFill>
                  <a:solidFill>
                    <a:srgbClr val="FFFFFF"/>
                  </a:solidFill>
                </a:uFill>
                <a:latin typeface="Century Schoolbook"/>
              </a:rPr>
              <a:t> 02 – </a:t>
            </a:r>
            <a:r>
              <a:rPr lang="en-US" sz="4400" strike="noStrike" spc="-49" dirty="0" err="1">
                <a:solidFill>
                  <a:srgbClr val="000000"/>
                </a:solidFill>
                <a:uFill>
                  <a:solidFill>
                    <a:srgbClr val="FFFFFF"/>
                  </a:solidFill>
                </a:uFill>
                <a:latin typeface="Century Schoolbook"/>
              </a:rPr>
              <a:t>Excluir</a:t>
            </a:r>
            <a:r>
              <a:rPr lang="en-US" sz="4400" strike="noStrike" spc="-49" dirty="0">
                <a:solidFill>
                  <a:srgbClr val="000000"/>
                </a:solidFill>
                <a:uFill>
                  <a:solidFill>
                    <a:srgbClr val="FFFFFF"/>
                  </a:solidFill>
                </a:uFill>
                <a:latin typeface="Century Schoolbook"/>
              </a:rPr>
              <a:t> </a:t>
            </a:r>
            <a:r>
              <a:rPr lang="en-US" sz="4400" strike="noStrike" spc="-49" dirty="0" err="1">
                <a:solidFill>
                  <a:srgbClr val="000000"/>
                </a:solidFill>
                <a:uFill>
                  <a:solidFill>
                    <a:srgbClr val="FFFFFF"/>
                  </a:solidFill>
                </a:uFill>
                <a:latin typeface="Century Schoolbook"/>
              </a:rPr>
              <a:t>medições</a:t>
            </a:r>
            <a:br>
              <a:rPr lang="en-US" sz="800" strike="noStrike" spc="-1" dirty="0">
                <a:solidFill>
                  <a:srgbClr val="000000"/>
                </a:solidFill>
                <a:uFill>
                  <a:solidFill>
                    <a:srgbClr val="FFFFFF"/>
                  </a:solidFill>
                </a:uFill>
                <a:latin typeface="Century Schoolbook"/>
              </a:rPr>
            </a:br>
            <a:endParaRPr lang="pt-BR" dirty="0"/>
          </a:p>
        </p:txBody>
      </p:sp>
      <p:sp>
        <p:nvSpPr>
          <p:cNvPr id="3" name="Subtítulo 2"/>
          <p:cNvSpPr>
            <a:spLocks noGrp="1"/>
          </p:cNvSpPr>
          <p:nvPr>
            <p:ph type="subTitle"/>
          </p:nvPr>
        </p:nvSpPr>
        <p:spPr/>
        <p:txBody>
          <a:bodyPr/>
          <a:lstStyle/>
          <a:p>
            <a:endParaRPr lang="pt-B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1800" y="1725309"/>
            <a:ext cx="8777454" cy="49364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532296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261800" y="101313"/>
            <a:ext cx="9692280" cy="1325160"/>
          </a:xfrm>
        </p:spPr>
        <p:txBody>
          <a:bodyPr/>
          <a:lstStyle/>
          <a:p>
            <a:pPr algn="ctr"/>
            <a:r>
              <a:rPr lang="en-US" sz="4400" strike="noStrike" spc="-49" dirty="0" err="1">
                <a:solidFill>
                  <a:srgbClr val="000000"/>
                </a:solidFill>
                <a:uFill>
                  <a:solidFill>
                    <a:srgbClr val="FFFFFF"/>
                  </a:solidFill>
                </a:uFill>
                <a:latin typeface="Century Schoolbook"/>
              </a:rPr>
              <a:t>Iteração</a:t>
            </a:r>
            <a:r>
              <a:rPr lang="en-US" sz="4400" strike="noStrike" spc="-49" dirty="0">
                <a:solidFill>
                  <a:srgbClr val="000000"/>
                </a:solidFill>
                <a:uFill>
                  <a:solidFill>
                    <a:srgbClr val="FFFFFF"/>
                  </a:solidFill>
                </a:uFill>
                <a:latin typeface="Century Schoolbook"/>
              </a:rPr>
              <a:t> 02 – </a:t>
            </a:r>
            <a:r>
              <a:rPr lang="en-US" sz="4400" strike="noStrike" spc="-49" dirty="0" err="1">
                <a:solidFill>
                  <a:srgbClr val="000000"/>
                </a:solidFill>
                <a:uFill>
                  <a:solidFill>
                    <a:srgbClr val="FFFFFF"/>
                  </a:solidFill>
                </a:uFill>
                <a:latin typeface="Century Schoolbook"/>
              </a:rPr>
              <a:t>Gerenciar</a:t>
            </a:r>
            <a:r>
              <a:rPr lang="en-US" sz="4400" strike="noStrike" spc="-49" dirty="0">
                <a:solidFill>
                  <a:srgbClr val="000000"/>
                </a:solidFill>
                <a:uFill>
                  <a:solidFill>
                    <a:srgbClr val="FFFFFF"/>
                  </a:solidFill>
                </a:uFill>
                <a:latin typeface="Century Schoolbook"/>
              </a:rPr>
              <a:t> </a:t>
            </a:r>
            <a:r>
              <a:rPr lang="en-US" sz="4400" strike="noStrike" spc="-49" dirty="0" err="1">
                <a:solidFill>
                  <a:srgbClr val="000000"/>
                </a:solidFill>
                <a:uFill>
                  <a:solidFill>
                    <a:srgbClr val="FFFFFF"/>
                  </a:solidFill>
                </a:uFill>
                <a:latin typeface="Century Schoolbook"/>
              </a:rPr>
              <a:t>periodicidade</a:t>
            </a:r>
            <a:r>
              <a:rPr lang="en-US" sz="4400" strike="noStrike" spc="-49" dirty="0">
                <a:solidFill>
                  <a:srgbClr val="000000"/>
                </a:solidFill>
                <a:uFill>
                  <a:solidFill>
                    <a:srgbClr val="FFFFFF"/>
                  </a:solidFill>
                </a:uFill>
                <a:latin typeface="Century Schoolbook"/>
              </a:rPr>
              <a:t> de </a:t>
            </a:r>
            <a:r>
              <a:rPr lang="en-US" sz="4400" strike="noStrike" spc="-49" dirty="0" err="1">
                <a:solidFill>
                  <a:srgbClr val="000000"/>
                </a:solidFill>
                <a:uFill>
                  <a:solidFill>
                    <a:srgbClr val="FFFFFF"/>
                  </a:solidFill>
                </a:uFill>
                <a:latin typeface="Century Schoolbook"/>
              </a:rPr>
              <a:t>medição</a:t>
            </a:r>
            <a:r>
              <a:rPr lang="en-US" sz="4400" strike="noStrike" spc="-49" dirty="0">
                <a:solidFill>
                  <a:srgbClr val="000000"/>
                </a:solidFill>
                <a:uFill>
                  <a:solidFill>
                    <a:srgbClr val="FFFFFF"/>
                  </a:solidFill>
                </a:uFill>
                <a:latin typeface="Century Schoolbook"/>
              </a:rPr>
              <a:t> dos </a:t>
            </a:r>
            <a:r>
              <a:rPr lang="en-US" sz="4400" strike="noStrike" spc="-49" dirty="0" err="1">
                <a:solidFill>
                  <a:srgbClr val="000000"/>
                </a:solidFill>
                <a:uFill>
                  <a:solidFill>
                    <a:srgbClr val="FFFFFF"/>
                  </a:solidFill>
                </a:uFill>
                <a:latin typeface="Century Schoolbook"/>
              </a:rPr>
              <a:t>sensores</a:t>
            </a:r>
            <a:endParaRPr lang="pt-BR" sz="4400" dirty="0"/>
          </a:p>
        </p:txBody>
      </p:sp>
      <p:sp>
        <p:nvSpPr>
          <p:cNvPr id="3" name="Subtítulo 2"/>
          <p:cNvSpPr>
            <a:spLocks noGrp="1"/>
          </p:cNvSpPr>
          <p:nvPr>
            <p:ph type="subTitle"/>
          </p:nvPr>
        </p:nvSpPr>
        <p:spPr/>
        <p:txBody>
          <a:bodyPr/>
          <a:lstStyle/>
          <a:p>
            <a:endParaRPr lang="pt-B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15480" y="1461247"/>
            <a:ext cx="9043565" cy="5086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95727355"/>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127126" y="87616"/>
            <a:ext cx="9692280" cy="1325160"/>
          </a:xfrm>
        </p:spPr>
        <p:txBody>
          <a:bodyPr/>
          <a:lstStyle/>
          <a:p>
            <a:pPr algn="ctr"/>
            <a:r>
              <a:rPr lang="en-US" sz="4400" strike="noStrike" spc="-49" dirty="0" err="1">
                <a:solidFill>
                  <a:srgbClr val="000000"/>
                </a:solidFill>
                <a:uFill>
                  <a:solidFill>
                    <a:srgbClr val="FFFFFF"/>
                  </a:solidFill>
                </a:uFill>
                <a:latin typeface="Century Schoolbook"/>
              </a:rPr>
              <a:t>Iteração</a:t>
            </a:r>
            <a:r>
              <a:rPr lang="en-US" sz="4400" strike="noStrike" spc="-49" dirty="0">
                <a:solidFill>
                  <a:srgbClr val="000000"/>
                </a:solidFill>
                <a:uFill>
                  <a:solidFill>
                    <a:srgbClr val="FFFFFF"/>
                  </a:solidFill>
                </a:uFill>
                <a:latin typeface="Century Schoolbook"/>
              </a:rPr>
              <a:t> 02 – </a:t>
            </a:r>
            <a:r>
              <a:rPr lang="en-US" sz="4400" strike="noStrike" spc="-49" dirty="0" err="1">
                <a:solidFill>
                  <a:srgbClr val="000000"/>
                </a:solidFill>
                <a:uFill>
                  <a:solidFill>
                    <a:srgbClr val="FFFFFF"/>
                  </a:solidFill>
                </a:uFill>
                <a:latin typeface="Century Schoolbook"/>
              </a:rPr>
              <a:t>Gerenciar</a:t>
            </a:r>
            <a:r>
              <a:rPr lang="en-US" sz="4400" strike="noStrike" spc="-49" dirty="0">
                <a:solidFill>
                  <a:srgbClr val="000000"/>
                </a:solidFill>
                <a:uFill>
                  <a:solidFill>
                    <a:srgbClr val="FFFFFF"/>
                  </a:solidFill>
                </a:uFill>
                <a:latin typeface="Century Schoolbook"/>
              </a:rPr>
              <a:t> </a:t>
            </a:r>
            <a:r>
              <a:rPr lang="en-US" sz="4400" strike="noStrike" spc="-49" dirty="0" err="1">
                <a:solidFill>
                  <a:srgbClr val="000000"/>
                </a:solidFill>
                <a:uFill>
                  <a:solidFill>
                    <a:srgbClr val="FFFFFF"/>
                  </a:solidFill>
                </a:uFill>
                <a:latin typeface="Century Schoolbook"/>
              </a:rPr>
              <a:t>periodicidade</a:t>
            </a:r>
            <a:r>
              <a:rPr lang="en-US" sz="4400" strike="noStrike" spc="-49" dirty="0">
                <a:solidFill>
                  <a:srgbClr val="000000"/>
                </a:solidFill>
                <a:uFill>
                  <a:solidFill>
                    <a:srgbClr val="FFFFFF"/>
                  </a:solidFill>
                </a:uFill>
                <a:latin typeface="Century Schoolbook"/>
              </a:rPr>
              <a:t> de </a:t>
            </a:r>
            <a:r>
              <a:rPr lang="en-US" sz="4400" strike="noStrike" spc="-49" dirty="0" err="1">
                <a:solidFill>
                  <a:srgbClr val="000000"/>
                </a:solidFill>
                <a:uFill>
                  <a:solidFill>
                    <a:srgbClr val="FFFFFF"/>
                  </a:solidFill>
                </a:uFill>
                <a:latin typeface="Century Schoolbook"/>
              </a:rPr>
              <a:t>medição</a:t>
            </a:r>
            <a:r>
              <a:rPr lang="en-US" sz="4400" strike="noStrike" spc="-49" dirty="0">
                <a:solidFill>
                  <a:srgbClr val="000000"/>
                </a:solidFill>
                <a:uFill>
                  <a:solidFill>
                    <a:srgbClr val="FFFFFF"/>
                  </a:solidFill>
                </a:uFill>
                <a:latin typeface="Century Schoolbook"/>
              </a:rPr>
              <a:t> dos </a:t>
            </a:r>
            <a:r>
              <a:rPr lang="en-US" sz="4400" strike="noStrike" spc="-49" dirty="0" err="1">
                <a:solidFill>
                  <a:srgbClr val="000000"/>
                </a:solidFill>
                <a:uFill>
                  <a:solidFill>
                    <a:srgbClr val="FFFFFF"/>
                  </a:solidFill>
                </a:uFill>
                <a:latin typeface="Century Schoolbook"/>
              </a:rPr>
              <a:t>sensores</a:t>
            </a:r>
            <a:endParaRPr lang="pt-BR" sz="4400" dirty="0"/>
          </a:p>
        </p:txBody>
      </p:sp>
      <p:sp>
        <p:nvSpPr>
          <p:cNvPr id="3" name="Subtítulo 2"/>
          <p:cNvSpPr>
            <a:spLocks noGrp="1"/>
          </p:cNvSpPr>
          <p:nvPr>
            <p:ph type="subTitle"/>
          </p:nvPr>
        </p:nvSpPr>
        <p:spPr/>
        <p:txBody>
          <a:bodyPr/>
          <a:lstStyle/>
          <a:p>
            <a:endParaRPr lang="pt-BR"/>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9496" y="1412776"/>
            <a:ext cx="8827541" cy="49645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35694396"/>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sz="4400" strike="noStrike" spc="-49" dirty="0" err="1">
                <a:solidFill>
                  <a:srgbClr val="000000"/>
                </a:solidFill>
                <a:uFill>
                  <a:solidFill>
                    <a:srgbClr val="FFFFFF"/>
                  </a:solidFill>
                </a:uFill>
                <a:latin typeface="Century Schoolbook"/>
              </a:rPr>
              <a:t>Iteração</a:t>
            </a:r>
            <a:r>
              <a:rPr lang="en-US" sz="4400" strike="noStrike" spc="-49" dirty="0">
                <a:solidFill>
                  <a:srgbClr val="000000"/>
                </a:solidFill>
                <a:uFill>
                  <a:solidFill>
                    <a:srgbClr val="FFFFFF"/>
                  </a:solidFill>
                </a:uFill>
                <a:latin typeface="Century Schoolbook"/>
              </a:rPr>
              <a:t> 03 – </a:t>
            </a:r>
            <a:r>
              <a:rPr lang="en-US" sz="4400" strike="noStrike" spc="-49" dirty="0" err="1">
                <a:solidFill>
                  <a:srgbClr val="000000"/>
                </a:solidFill>
                <a:uFill>
                  <a:solidFill>
                    <a:srgbClr val="FFFFFF"/>
                  </a:solidFill>
                </a:uFill>
                <a:latin typeface="Century Schoolbook"/>
              </a:rPr>
              <a:t>Alterar</a:t>
            </a:r>
            <a:r>
              <a:rPr lang="en-US" sz="4400" strike="noStrike" spc="-49" dirty="0">
                <a:solidFill>
                  <a:srgbClr val="000000"/>
                </a:solidFill>
                <a:uFill>
                  <a:solidFill>
                    <a:srgbClr val="FFFFFF"/>
                  </a:solidFill>
                </a:uFill>
                <a:latin typeface="Century Schoolbook"/>
              </a:rPr>
              <a:t> </a:t>
            </a:r>
            <a:r>
              <a:rPr lang="en-US" sz="4400" strike="noStrike" spc="-49" dirty="0" err="1">
                <a:solidFill>
                  <a:srgbClr val="000000"/>
                </a:solidFill>
                <a:uFill>
                  <a:solidFill>
                    <a:srgbClr val="FFFFFF"/>
                  </a:solidFill>
                </a:uFill>
                <a:latin typeface="Century Schoolbook"/>
              </a:rPr>
              <a:t>periodicidade</a:t>
            </a:r>
            <a:r>
              <a:rPr lang="en-US" sz="4400" strike="noStrike" spc="-49" dirty="0">
                <a:solidFill>
                  <a:srgbClr val="000000"/>
                </a:solidFill>
                <a:uFill>
                  <a:solidFill>
                    <a:srgbClr val="FFFFFF"/>
                  </a:solidFill>
                </a:uFill>
                <a:latin typeface="Century Schoolbook"/>
              </a:rPr>
              <a:t> de </a:t>
            </a:r>
            <a:r>
              <a:rPr lang="en-US" sz="4400" strike="noStrike" spc="-49" dirty="0" err="1">
                <a:solidFill>
                  <a:srgbClr val="000000"/>
                </a:solidFill>
                <a:uFill>
                  <a:solidFill>
                    <a:srgbClr val="FFFFFF"/>
                  </a:solidFill>
                </a:uFill>
                <a:latin typeface="Century Schoolbook"/>
              </a:rPr>
              <a:t>medição</a:t>
            </a:r>
            <a:endParaRPr lang="pt-BR" sz="4400" dirty="0"/>
          </a:p>
        </p:txBody>
      </p:sp>
      <p:sp>
        <p:nvSpPr>
          <p:cNvPr id="3" name="Subtítulo 2"/>
          <p:cNvSpPr>
            <a:spLocks noGrp="1"/>
          </p:cNvSpPr>
          <p:nvPr>
            <p:ph type="subTitle"/>
          </p:nvPr>
        </p:nvSpPr>
        <p:spPr/>
        <p:txBody>
          <a:bodyPr/>
          <a:lstStyle/>
          <a:p>
            <a:endParaRPr lang="pt-BR"/>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15480" y="1680478"/>
            <a:ext cx="8971557" cy="50455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96129485"/>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261800" y="129518"/>
            <a:ext cx="9692280" cy="1325160"/>
          </a:xfrm>
        </p:spPr>
        <p:txBody>
          <a:bodyPr/>
          <a:lstStyle/>
          <a:p>
            <a:r>
              <a:rPr lang="en-US" sz="4400" strike="noStrike" spc="-49" dirty="0" err="1">
                <a:solidFill>
                  <a:srgbClr val="000000"/>
                </a:solidFill>
                <a:uFill>
                  <a:solidFill>
                    <a:srgbClr val="FFFFFF"/>
                  </a:solidFill>
                </a:uFill>
                <a:latin typeface="Century Schoolbook"/>
              </a:rPr>
              <a:t>Iteração</a:t>
            </a:r>
            <a:r>
              <a:rPr lang="en-US" sz="4400" strike="noStrike" spc="-49" dirty="0">
                <a:solidFill>
                  <a:srgbClr val="000000"/>
                </a:solidFill>
                <a:uFill>
                  <a:solidFill>
                    <a:srgbClr val="FFFFFF"/>
                  </a:solidFill>
                </a:uFill>
                <a:latin typeface="Century Schoolbook"/>
              </a:rPr>
              <a:t> 03 – </a:t>
            </a:r>
            <a:r>
              <a:rPr lang="en-US" sz="4400" strike="noStrike" spc="-49" dirty="0" err="1">
                <a:solidFill>
                  <a:srgbClr val="000000"/>
                </a:solidFill>
                <a:uFill>
                  <a:solidFill>
                    <a:srgbClr val="FFFFFF"/>
                  </a:solidFill>
                </a:uFill>
                <a:latin typeface="Century Schoolbook"/>
              </a:rPr>
              <a:t>Gerenciar</a:t>
            </a:r>
            <a:r>
              <a:rPr lang="en-US" sz="4400" strike="noStrike" spc="-49" dirty="0">
                <a:solidFill>
                  <a:srgbClr val="000000"/>
                </a:solidFill>
                <a:uFill>
                  <a:solidFill>
                    <a:srgbClr val="FFFFFF"/>
                  </a:solidFill>
                </a:uFill>
                <a:latin typeface="Century Schoolbook"/>
              </a:rPr>
              <a:t> </a:t>
            </a:r>
            <a:r>
              <a:rPr lang="en-US" sz="4400" strike="noStrike" spc="-49" dirty="0" err="1">
                <a:solidFill>
                  <a:srgbClr val="000000"/>
                </a:solidFill>
                <a:uFill>
                  <a:solidFill>
                    <a:srgbClr val="FFFFFF"/>
                  </a:solidFill>
                </a:uFill>
                <a:latin typeface="Century Schoolbook"/>
              </a:rPr>
              <a:t>estado</a:t>
            </a:r>
            <a:r>
              <a:rPr lang="en-US" sz="4400" strike="noStrike" spc="-49" dirty="0">
                <a:solidFill>
                  <a:srgbClr val="000000"/>
                </a:solidFill>
                <a:uFill>
                  <a:solidFill>
                    <a:srgbClr val="FFFFFF"/>
                  </a:solidFill>
                </a:uFill>
                <a:latin typeface="Century Schoolbook"/>
              </a:rPr>
              <a:t> sensor</a:t>
            </a:r>
            <a:endParaRPr lang="pt-BR" sz="4400" dirty="0"/>
          </a:p>
        </p:txBody>
      </p:sp>
      <p:sp>
        <p:nvSpPr>
          <p:cNvPr id="3" name="Subtítulo 2"/>
          <p:cNvSpPr>
            <a:spLocks noGrp="1"/>
          </p:cNvSpPr>
          <p:nvPr>
            <p:ph type="subTitle"/>
          </p:nvPr>
        </p:nvSpPr>
        <p:spPr/>
        <p:txBody>
          <a:bodyPr/>
          <a:lstStyle/>
          <a:p>
            <a:endParaRPr lang="pt-BR"/>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1425" y="1086786"/>
            <a:ext cx="9721080" cy="54670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49872079"/>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236438" y="187616"/>
            <a:ext cx="9692280" cy="1325160"/>
          </a:xfrm>
        </p:spPr>
        <p:txBody>
          <a:bodyPr/>
          <a:lstStyle/>
          <a:p>
            <a:r>
              <a:rPr lang="en-US" sz="4400" strike="noStrike" spc="-49" dirty="0" err="1">
                <a:solidFill>
                  <a:srgbClr val="000000"/>
                </a:solidFill>
                <a:uFill>
                  <a:solidFill>
                    <a:srgbClr val="FFFFFF"/>
                  </a:solidFill>
                </a:uFill>
                <a:latin typeface="Century Schoolbook"/>
              </a:rPr>
              <a:t>Iteração</a:t>
            </a:r>
            <a:r>
              <a:rPr lang="en-US" sz="4400" strike="noStrike" spc="-49" dirty="0">
                <a:solidFill>
                  <a:srgbClr val="000000"/>
                </a:solidFill>
                <a:uFill>
                  <a:solidFill>
                    <a:srgbClr val="FFFFFF"/>
                  </a:solidFill>
                </a:uFill>
                <a:latin typeface="Century Schoolbook"/>
              </a:rPr>
              <a:t> 03 – </a:t>
            </a:r>
            <a:r>
              <a:rPr lang="en-US" sz="4400" strike="noStrike" spc="-49" dirty="0" err="1">
                <a:solidFill>
                  <a:srgbClr val="000000"/>
                </a:solidFill>
                <a:uFill>
                  <a:solidFill>
                    <a:srgbClr val="FFFFFF"/>
                  </a:solidFill>
                </a:uFill>
                <a:latin typeface="Century Schoolbook"/>
              </a:rPr>
              <a:t>Gerenciar</a:t>
            </a:r>
            <a:r>
              <a:rPr lang="en-US" sz="4400" strike="noStrike" spc="-49" dirty="0">
                <a:solidFill>
                  <a:srgbClr val="000000"/>
                </a:solidFill>
                <a:uFill>
                  <a:solidFill>
                    <a:srgbClr val="FFFFFF"/>
                  </a:solidFill>
                </a:uFill>
                <a:latin typeface="Century Schoolbook"/>
              </a:rPr>
              <a:t> </a:t>
            </a:r>
            <a:r>
              <a:rPr lang="en-US" sz="4400" strike="noStrike" spc="-49" dirty="0" err="1">
                <a:solidFill>
                  <a:srgbClr val="000000"/>
                </a:solidFill>
                <a:uFill>
                  <a:solidFill>
                    <a:srgbClr val="FFFFFF"/>
                  </a:solidFill>
                </a:uFill>
                <a:latin typeface="Century Schoolbook"/>
              </a:rPr>
              <a:t>estado</a:t>
            </a:r>
            <a:r>
              <a:rPr lang="en-US" sz="4400" strike="noStrike" spc="-49" dirty="0">
                <a:solidFill>
                  <a:srgbClr val="000000"/>
                </a:solidFill>
                <a:uFill>
                  <a:solidFill>
                    <a:srgbClr val="FFFFFF"/>
                  </a:solidFill>
                </a:uFill>
                <a:latin typeface="Century Schoolbook"/>
              </a:rPr>
              <a:t> sensor</a:t>
            </a:r>
            <a:endParaRPr lang="pt-BR" sz="4400" dirty="0"/>
          </a:p>
        </p:txBody>
      </p:sp>
      <p:sp>
        <p:nvSpPr>
          <p:cNvPr id="3" name="Subtítulo 2"/>
          <p:cNvSpPr>
            <a:spLocks noGrp="1"/>
          </p:cNvSpPr>
          <p:nvPr>
            <p:ph type="subTitle"/>
          </p:nvPr>
        </p:nvSpPr>
        <p:spPr/>
        <p:txBody>
          <a:bodyPr/>
          <a:lstStyle/>
          <a:p>
            <a:endParaRPr lang="pt-BR"/>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36438" y="1196752"/>
            <a:ext cx="9187581" cy="51670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79620462"/>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pt-BR"/>
          </a:p>
        </p:txBody>
      </p:sp>
      <p:sp>
        <p:nvSpPr>
          <p:cNvPr id="3" name="Subtítulo 2"/>
          <p:cNvSpPr>
            <a:spLocks noGrp="1"/>
          </p:cNvSpPr>
          <p:nvPr>
            <p:ph type="subTitle"/>
          </p:nvPr>
        </p:nvSpPr>
        <p:spPr/>
        <p:txBody>
          <a:bodyPr/>
          <a:lstStyle/>
          <a:p>
            <a:endParaRPr lang="pt-BR"/>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9416" y="678553"/>
            <a:ext cx="9801757" cy="551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50710879"/>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110697" y="277671"/>
            <a:ext cx="9692280" cy="1325160"/>
          </a:xfrm>
        </p:spPr>
        <p:txBody>
          <a:bodyPr/>
          <a:lstStyle/>
          <a:p>
            <a:pPr algn="ctr"/>
            <a:r>
              <a:rPr lang="en-US" sz="4400" strike="noStrike" spc="-49" dirty="0" err="1">
                <a:solidFill>
                  <a:srgbClr val="000000"/>
                </a:solidFill>
                <a:uFill>
                  <a:solidFill>
                    <a:srgbClr val="FFFFFF"/>
                  </a:solidFill>
                </a:uFill>
                <a:latin typeface="Century Schoolbook"/>
              </a:rPr>
              <a:t>Iteração</a:t>
            </a:r>
            <a:r>
              <a:rPr lang="en-US" sz="4400" strike="noStrike" spc="-49" dirty="0">
                <a:solidFill>
                  <a:srgbClr val="000000"/>
                </a:solidFill>
                <a:uFill>
                  <a:solidFill>
                    <a:srgbClr val="FFFFFF"/>
                  </a:solidFill>
                </a:uFill>
                <a:latin typeface="Century Schoolbook"/>
              </a:rPr>
              <a:t> 03 – </a:t>
            </a:r>
            <a:r>
              <a:rPr lang="en-US" sz="4400" strike="noStrike" spc="-49" dirty="0" err="1">
                <a:solidFill>
                  <a:srgbClr val="000000"/>
                </a:solidFill>
                <a:uFill>
                  <a:solidFill>
                    <a:srgbClr val="FFFFFF"/>
                  </a:solidFill>
                </a:uFill>
                <a:latin typeface="Century Schoolbook"/>
              </a:rPr>
              <a:t>Consultar</a:t>
            </a:r>
            <a:r>
              <a:rPr lang="en-US" sz="4400" strike="noStrike" spc="-49" dirty="0">
                <a:solidFill>
                  <a:srgbClr val="000000"/>
                </a:solidFill>
                <a:uFill>
                  <a:solidFill>
                    <a:srgbClr val="FFFFFF"/>
                  </a:solidFill>
                </a:uFill>
                <a:latin typeface="Century Schoolbook"/>
              </a:rPr>
              <a:t> </a:t>
            </a:r>
            <a:r>
              <a:rPr lang="en-US" sz="4400" strike="noStrike" spc="-49" dirty="0" err="1">
                <a:solidFill>
                  <a:srgbClr val="000000"/>
                </a:solidFill>
                <a:uFill>
                  <a:solidFill>
                    <a:srgbClr val="FFFFFF"/>
                  </a:solidFill>
                </a:uFill>
                <a:latin typeface="Century Schoolbook"/>
              </a:rPr>
              <a:t>periodicidade</a:t>
            </a:r>
            <a:r>
              <a:rPr lang="en-US" sz="4400" strike="noStrike" spc="-49" dirty="0">
                <a:solidFill>
                  <a:srgbClr val="000000"/>
                </a:solidFill>
                <a:uFill>
                  <a:solidFill>
                    <a:srgbClr val="FFFFFF"/>
                  </a:solidFill>
                </a:uFill>
                <a:latin typeface="Century Schoolbook"/>
              </a:rPr>
              <a:t> de </a:t>
            </a:r>
            <a:r>
              <a:rPr lang="en-US" sz="4400" strike="noStrike" spc="-49" dirty="0" err="1">
                <a:solidFill>
                  <a:srgbClr val="000000"/>
                </a:solidFill>
                <a:uFill>
                  <a:solidFill>
                    <a:srgbClr val="FFFFFF"/>
                  </a:solidFill>
                </a:uFill>
                <a:latin typeface="Century Schoolbook"/>
              </a:rPr>
              <a:t>medição</a:t>
            </a:r>
            <a:endParaRPr lang="pt-BR" sz="4400" dirty="0"/>
          </a:p>
        </p:txBody>
      </p:sp>
      <p:sp>
        <p:nvSpPr>
          <p:cNvPr id="3" name="Subtítulo 2"/>
          <p:cNvSpPr>
            <a:spLocks noGrp="1"/>
          </p:cNvSpPr>
          <p:nvPr>
            <p:ph type="subTitle"/>
          </p:nvPr>
        </p:nvSpPr>
        <p:spPr/>
        <p:txBody>
          <a:bodyPr/>
          <a:lstStyle/>
          <a:p>
            <a:endParaRPr lang="pt-BR"/>
          </a:p>
        </p:txBody>
      </p:sp>
      <p:pic>
        <p:nvPicPr>
          <p:cNvPr id="12291" name="Imagem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2141" y="1578042"/>
            <a:ext cx="8974339" cy="5053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875802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Caso de Uso 4.19 – Iteração #01</a:t>
            </a:r>
          </a:p>
        </p:txBody>
      </p:sp>
      <p:pic>
        <p:nvPicPr>
          <p:cNvPr id="6" name="Imagem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graphicFrame>
        <p:nvGraphicFramePr>
          <p:cNvPr id="9" name="Tabela 8"/>
          <p:cNvGraphicFramePr>
            <a:graphicFrameLocks noGrp="1"/>
          </p:cNvGraphicFramePr>
          <p:nvPr>
            <p:extLst>
              <p:ext uri="{D42A27DB-BD31-4B8C-83A1-F6EECF244321}">
                <p14:modId xmlns:p14="http://schemas.microsoft.com/office/powerpoint/2010/main" val="1821543456"/>
              </p:ext>
            </p:extLst>
          </p:nvPr>
        </p:nvGraphicFramePr>
        <p:xfrm>
          <a:off x="1261872" y="2312125"/>
          <a:ext cx="8594726" cy="1112520"/>
        </p:xfrm>
        <a:graphic>
          <a:graphicData uri="http://schemas.openxmlformats.org/drawingml/2006/table">
            <a:tbl>
              <a:tblPr firstRow="1" bandRow="1">
                <a:tableStyleId>{5C22544A-7EE6-4342-B048-85BDC9FD1C3A}</a:tableStyleId>
              </a:tblPr>
              <a:tblGrid>
                <a:gridCol w="8594726">
                  <a:extLst>
                    <a:ext uri="{9D8B030D-6E8A-4147-A177-3AD203B41FA5}">
                      <a16:colId xmlns:a16="http://schemas.microsoft.com/office/drawing/2014/main" val="3184453126"/>
                    </a:ext>
                  </a:extLst>
                </a:gridCol>
              </a:tblGrid>
              <a:tr h="370840">
                <a:tc>
                  <a:txBody>
                    <a:bodyPr/>
                    <a:lstStyle/>
                    <a:p>
                      <a:pPr algn="ctr"/>
                      <a:r>
                        <a:rPr lang="pt-BR" b="1" dirty="0" err="1">
                          <a:solidFill>
                            <a:schemeClr val="bg1"/>
                          </a:solidFill>
                        </a:rPr>
                        <a:t>Logout</a:t>
                      </a:r>
                      <a:r>
                        <a:rPr lang="pt-BR" b="1" dirty="0">
                          <a:solidFill>
                            <a:schemeClr val="bg1"/>
                          </a:solidFill>
                        </a:rPr>
                        <a:t>- Iteração 01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extLst>
                  <a:ext uri="{0D108BD9-81ED-4DB2-BD59-A6C34878D82A}">
                    <a16:rowId xmlns:a16="http://schemas.microsoft.com/office/drawing/2014/main" val="1091544215"/>
                  </a:ext>
                </a:extLst>
              </a:tr>
              <a:tr h="370840">
                <a:tc>
                  <a:txBody>
                    <a:bodyPr/>
                    <a:lstStyle/>
                    <a:p>
                      <a:r>
                        <a:rPr lang="pt-BR" dirty="0">
                          <a:solidFill>
                            <a:schemeClr val="tx1"/>
                          </a:solidFill>
                        </a:rPr>
                        <a:t>Cenário de Sucesso – Realizar </a:t>
                      </a:r>
                      <a:r>
                        <a:rPr lang="pt-BR" dirty="0" err="1">
                          <a:solidFill>
                            <a:schemeClr val="tx1"/>
                          </a:solidFill>
                        </a:rPr>
                        <a:t>Logout</a:t>
                      </a:r>
                      <a:endParaRPr lang="pt-BR"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24283349"/>
                  </a:ext>
                </a:extLst>
              </a:tr>
              <a:tr h="370840">
                <a:tc>
                  <a:txBody>
                    <a:bodyPr/>
                    <a:lstStyle/>
                    <a:p>
                      <a:pPr algn="ctr"/>
                      <a:r>
                        <a:rPr lang="pt-BR" b="1" dirty="0">
                          <a:solidFill>
                            <a:schemeClr val="bg1"/>
                          </a:solidFill>
                        </a:rPr>
                        <a:t>Cenários Alternativos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B1E3E"/>
                    </a:solidFill>
                  </a:tcPr>
                </a:tc>
                <a:extLst>
                  <a:ext uri="{0D108BD9-81ED-4DB2-BD59-A6C34878D82A}">
                    <a16:rowId xmlns:a16="http://schemas.microsoft.com/office/drawing/2014/main" val="1460635157"/>
                  </a:ext>
                </a:extLst>
              </a:tr>
            </a:tbl>
          </a:graphicData>
        </a:graphic>
      </p:graphicFrame>
    </p:spTree>
    <p:extLst>
      <p:ext uri="{BB962C8B-B14F-4D97-AF65-F5344CB8AC3E}">
        <p14:creationId xmlns:p14="http://schemas.microsoft.com/office/powerpoint/2010/main" val="2705450977"/>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n-US" sz="4400" strike="noStrike" spc="-49" dirty="0" err="1">
                <a:solidFill>
                  <a:srgbClr val="000000"/>
                </a:solidFill>
                <a:uFill>
                  <a:solidFill>
                    <a:srgbClr val="FFFFFF"/>
                  </a:solidFill>
                </a:uFill>
                <a:latin typeface="Century Schoolbook"/>
              </a:rPr>
              <a:t>Iteração</a:t>
            </a:r>
            <a:r>
              <a:rPr lang="en-US" sz="4400" strike="noStrike" spc="-49" dirty="0">
                <a:solidFill>
                  <a:srgbClr val="000000"/>
                </a:solidFill>
                <a:uFill>
                  <a:solidFill>
                    <a:srgbClr val="FFFFFF"/>
                  </a:solidFill>
                </a:uFill>
                <a:latin typeface="Century Schoolbook"/>
              </a:rPr>
              <a:t> 03 – </a:t>
            </a:r>
            <a:r>
              <a:rPr lang="en-US" sz="4400" strike="noStrike" spc="-49" dirty="0" err="1">
                <a:solidFill>
                  <a:srgbClr val="000000"/>
                </a:solidFill>
                <a:uFill>
                  <a:solidFill>
                    <a:srgbClr val="FFFFFF"/>
                  </a:solidFill>
                </a:uFill>
                <a:latin typeface="Century Schoolbook"/>
              </a:rPr>
              <a:t>Importar</a:t>
            </a:r>
            <a:r>
              <a:rPr lang="en-US" sz="4400" strike="noStrike" spc="-49" dirty="0">
                <a:solidFill>
                  <a:srgbClr val="000000"/>
                </a:solidFill>
                <a:uFill>
                  <a:solidFill>
                    <a:srgbClr val="FFFFFF"/>
                  </a:solidFill>
                </a:uFill>
                <a:latin typeface="Century Schoolbook"/>
              </a:rPr>
              <a:t> </a:t>
            </a:r>
            <a:r>
              <a:rPr lang="en-US" sz="4400" strike="noStrike" spc="-49" dirty="0" err="1">
                <a:solidFill>
                  <a:srgbClr val="000000"/>
                </a:solidFill>
                <a:uFill>
                  <a:solidFill>
                    <a:srgbClr val="FFFFFF"/>
                  </a:solidFill>
                </a:uFill>
                <a:latin typeface="Century Schoolbook"/>
              </a:rPr>
              <a:t>arquivo</a:t>
            </a:r>
            <a:r>
              <a:rPr lang="en-US" sz="4400" strike="noStrike" spc="-49" dirty="0">
                <a:solidFill>
                  <a:srgbClr val="000000"/>
                </a:solidFill>
                <a:uFill>
                  <a:solidFill>
                    <a:srgbClr val="FFFFFF"/>
                  </a:solidFill>
                </a:uFill>
                <a:latin typeface="Century Schoolbook"/>
              </a:rPr>
              <a:t> de </a:t>
            </a:r>
            <a:r>
              <a:rPr lang="en-US" sz="4400" strike="noStrike" spc="-49" dirty="0" err="1">
                <a:solidFill>
                  <a:srgbClr val="000000"/>
                </a:solidFill>
                <a:uFill>
                  <a:solidFill>
                    <a:srgbClr val="FFFFFF"/>
                  </a:solidFill>
                </a:uFill>
                <a:latin typeface="Century Schoolbook"/>
              </a:rPr>
              <a:t>medição</a:t>
            </a:r>
            <a:r>
              <a:rPr lang="en-US" sz="4400" strike="noStrike" spc="-49" dirty="0">
                <a:solidFill>
                  <a:srgbClr val="000000"/>
                </a:solidFill>
                <a:uFill>
                  <a:solidFill>
                    <a:srgbClr val="FFFFFF"/>
                  </a:solidFill>
                </a:uFill>
                <a:latin typeface="Century Schoolbook"/>
              </a:rPr>
              <a:t> </a:t>
            </a:r>
            <a:endParaRPr lang="pt-BR" sz="4400" dirty="0"/>
          </a:p>
        </p:txBody>
      </p:sp>
      <p:sp>
        <p:nvSpPr>
          <p:cNvPr id="3" name="Subtítulo 2"/>
          <p:cNvSpPr>
            <a:spLocks noGrp="1"/>
          </p:cNvSpPr>
          <p:nvPr>
            <p:ph type="subTitle"/>
          </p:nvPr>
        </p:nvSpPr>
        <p:spPr/>
        <p:txBody>
          <a:bodyPr/>
          <a:lstStyle/>
          <a:p>
            <a:endParaRPr lang="pt-BR"/>
          </a:p>
        </p:txBody>
      </p:sp>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9496" y="1690920"/>
            <a:ext cx="8784976" cy="49406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05218988"/>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 name="TextShape 1"/>
          <p:cNvSpPr txBox="1"/>
          <p:nvPr/>
        </p:nvSpPr>
        <p:spPr>
          <a:xfrm>
            <a:off x="1261800" y="365760"/>
            <a:ext cx="9692280" cy="1325160"/>
          </a:xfrm>
          <a:prstGeom prst="rect">
            <a:avLst/>
          </a:prstGeom>
          <a:noFill/>
          <a:ln>
            <a:noFill/>
          </a:ln>
        </p:spPr>
        <p:txBody>
          <a:bodyPr anchor="b"/>
          <a:lstStyle/>
          <a:p>
            <a:pPr>
              <a:lnSpc>
                <a:spcPct val="90000"/>
              </a:lnSpc>
            </a:pPr>
            <a:r>
              <a:rPr lang="en-US" sz="4400" strike="noStrike" spc="-49">
                <a:solidFill>
                  <a:srgbClr val="000000"/>
                </a:solidFill>
                <a:uFill>
                  <a:solidFill>
                    <a:srgbClr val="FFFFFF"/>
                  </a:solidFill>
                </a:uFill>
                <a:latin typeface="Century Schoolbook"/>
              </a:rPr>
              <a:t>Caso de Teste</a:t>
            </a:r>
            <a:endParaRPr lang="en-US" sz="1800" strike="noStrike" spc="-1">
              <a:solidFill>
                <a:srgbClr val="000000"/>
              </a:solidFill>
              <a:uFill>
                <a:solidFill>
                  <a:srgbClr val="FFFFFF"/>
                </a:solidFill>
              </a:uFill>
              <a:latin typeface="Century Schoolbook"/>
            </a:endParaRPr>
          </a:p>
        </p:txBody>
      </p:sp>
      <p:sp>
        <p:nvSpPr>
          <p:cNvPr id="189" name="TextShape 2"/>
          <p:cNvSpPr txBox="1"/>
          <p:nvPr/>
        </p:nvSpPr>
        <p:spPr>
          <a:xfrm>
            <a:off x="1261800" y="1828800"/>
            <a:ext cx="8595000" cy="4350960"/>
          </a:xfrm>
          <a:prstGeom prst="rect">
            <a:avLst/>
          </a:prstGeom>
          <a:noFill/>
          <a:ln>
            <a:noFill/>
          </a:ln>
        </p:spPr>
        <p:txBody>
          <a:bodyPr/>
          <a:lstStyle/>
          <a:p>
            <a:pPr marL="182880" indent="-182245">
              <a:lnSpc>
                <a:spcPct val="95000"/>
              </a:lnSpc>
              <a:buClr>
                <a:srgbClr val="4A66AC"/>
              </a:buClr>
              <a:buSzPct val="80000"/>
              <a:buFont typeface="Arial"/>
              <a:buChar char="•"/>
            </a:pPr>
            <a:r>
              <a:rPr lang="en-US" sz="1800" b="1" strike="noStrike" spc="9">
                <a:solidFill>
                  <a:srgbClr val="000000"/>
                </a:solidFill>
                <a:uFill>
                  <a:solidFill>
                    <a:srgbClr val="FFFFFF"/>
                  </a:solidFill>
                </a:uFill>
                <a:latin typeface="Century Schoolbook"/>
              </a:rPr>
              <a:t>Gerenciar Medições de PCDs : </a:t>
            </a:r>
            <a:r>
              <a:rPr lang="en-US" sz="1800" strike="noStrike" spc="9">
                <a:solidFill>
                  <a:srgbClr val="000000"/>
                </a:solidFill>
                <a:uFill>
                  <a:solidFill>
                    <a:srgbClr val="FFFFFF"/>
                  </a:solidFill>
                </a:uFill>
                <a:latin typeface="Century Schoolbook"/>
              </a:rPr>
              <a:t>Este Caso de Uso deve ocorrer sempre que o administrador desejar gerenciar medições de uma PCD.</a:t>
            </a:r>
            <a:r>
              <a:rPr lang="en-US" sz="1800" b="1" strike="noStrike" spc="9">
                <a:solidFill>
                  <a:srgbClr val="000000"/>
                </a:solidFill>
                <a:uFill>
                  <a:solidFill>
                    <a:srgbClr val="FFFFFF"/>
                  </a:solidFill>
                </a:uFill>
                <a:latin typeface="Century Schoolbook"/>
              </a:rPr>
              <a:t>
 </a:t>
            </a:r>
            <a:endParaRPr lang="en-US" sz="1800" strike="noStrike" spc="9">
              <a:solidFill>
                <a:srgbClr val="000000"/>
              </a:solidFill>
              <a:uFill>
                <a:solidFill>
                  <a:srgbClr val="FFFFFF"/>
                </a:solidFill>
              </a:uFill>
              <a:latin typeface="Century Schoolbook"/>
            </a:endParaRPr>
          </a:p>
          <a:p>
            <a:pPr>
              <a:lnSpc>
                <a:spcPct val="95000"/>
              </a:lnSpc>
            </a:pPr>
            <a:endParaRPr lang="en-US" sz="1800" strike="noStrike" spc="9">
              <a:solidFill>
                <a:srgbClr val="000000"/>
              </a:solidFill>
              <a:uFill>
                <a:solidFill>
                  <a:srgbClr val="FFFFFF"/>
                </a:solidFill>
              </a:uFill>
              <a:latin typeface="Century Schoolbook"/>
            </a:endParaRPr>
          </a:p>
          <a:p>
            <a:pPr>
              <a:lnSpc>
                <a:spcPct val="95000"/>
              </a:lnSpc>
            </a:pPr>
            <a:endParaRPr lang="en-US" sz="1800" strike="noStrike" spc="9">
              <a:solidFill>
                <a:srgbClr val="000000"/>
              </a:solidFill>
              <a:uFill>
                <a:solidFill>
                  <a:srgbClr val="FFFFFF"/>
                </a:solidFill>
              </a:uFill>
              <a:latin typeface="Century Schoolbook"/>
            </a:endParaRPr>
          </a:p>
        </p:txBody>
      </p:sp>
      <p:pic>
        <p:nvPicPr>
          <p:cNvPr id="190" name="Imagem 3"/>
          <p:cNvPicPr/>
          <p:nvPr/>
        </p:nvPicPr>
        <p:blipFill>
          <a:blip r:embed="rId2"/>
          <a:stretch>
            <a:fillRect/>
          </a:stretch>
        </p:blipFill>
        <p:spPr>
          <a:xfrm>
            <a:off x="11347200" y="69840"/>
            <a:ext cx="799200" cy="691920"/>
          </a:xfrm>
          <a:prstGeom prst="rect">
            <a:avLst/>
          </a:prstGeom>
          <a:ln>
            <a:noFill/>
          </a:ln>
        </p:spPr>
      </p:pic>
      <p:graphicFrame>
        <p:nvGraphicFramePr>
          <p:cNvPr id="191" name="Table 3"/>
          <p:cNvGraphicFramePr/>
          <p:nvPr/>
        </p:nvGraphicFramePr>
        <p:xfrm>
          <a:off x="1587960" y="2705400"/>
          <a:ext cx="8127720" cy="4052520"/>
        </p:xfrm>
        <a:graphic>
          <a:graphicData uri="http://schemas.openxmlformats.org/drawingml/2006/table">
            <a:tbl>
              <a:tblPr/>
              <a:tblGrid>
                <a:gridCol w="2709000">
                  <a:extLst>
                    <a:ext uri="{9D8B030D-6E8A-4147-A177-3AD203B41FA5}">
                      <a16:colId xmlns:a16="http://schemas.microsoft.com/office/drawing/2014/main" val="20000"/>
                    </a:ext>
                  </a:extLst>
                </a:gridCol>
                <a:gridCol w="2709000">
                  <a:extLst>
                    <a:ext uri="{9D8B030D-6E8A-4147-A177-3AD203B41FA5}">
                      <a16:colId xmlns:a16="http://schemas.microsoft.com/office/drawing/2014/main" val="20001"/>
                    </a:ext>
                  </a:extLst>
                </a:gridCol>
                <a:gridCol w="2709720">
                  <a:extLst>
                    <a:ext uri="{9D8B030D-6E8A-4147-A177-3AD203B41FA5}">
                      <a16:colId xmlns:a16="http://schemas.microsoft.com/office/drawing/2014/main" val="20002"/>
                    </a:ext>
                  </a:extLst>
                </a:gridCol>
              </a:tblGrid>
              <a:tr h="581760">
                <a:tc>
                  <a:txBody>
                    <a:bodyPr/>
                    <a:lstStyle/>
                    <a:p>
                      <a:pPr algn="ctr">
                        <a:lnSpc>
                          <a:spcPct val="100000"/>
                        </a:lnSpc>
                      </a:pPr>
                      <a:r>
                        <a:rPr lang="pt-BR" sz="1500" b="1" strike="noStrike" spc="-1">
                          <a:solidFill>
                            <a:srgbClr val="FFFFFF"/>
                          </a:solidFill>
                          <a:uFill>
                            <a:solidFill>
                              <a:srgbClr val="FFFFFF"/>
                            </a:solidFill>
                          </a:uFill>
                          <a:latin typeface="Century Schoolbook"/>
                        </a:rPr>
                        <a:t>Casos de Teste</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1B1E3D"/>
                    </a:solidFill>
                  </a:tcPr>
                </a:tc>
                <a:tc>
                  <a:txBody>
                    <a:bodyPr/>
                    <a:lstStyle/>
                    <a:p>
                      <a:pPr algn="ctr">
                        <a:lnSpc>
                          <a:spcPct val="100000"/>
                        </a:lnSpc>
                      </a:pPr>
                      <a:r>
                        <a:rPr lang="pt-BR" sz="1500" b="1" strike="noStrike" spc="-1">
                          <a:solidFill>
                            <a:srgbClr val="FFFFFF"/>
                          </a:solidFill>
                          <a:uFill>
                            <a:solidFill>
                              <a:srgbClr val="FFFFFF"/>
                            </a:solidFill>
                          </a:uFill>
                          <a:latin typeface="Century Schoolbook"/>
                        </a:rPr>
                        <a:t>Descrição do </a:t>
                      </a:r>
                      <a:endParaRPr lang="pt-BR" sz="1800" strike="noStrike" spc="-1">
                        <a:solidFill>
                          <a:srgbClr val="000000"/>
                        </a:solidFill>
                        <a:uFill>
                          <a:solidFill>
                            <a:srgbClr val="FFFFFF"/>
                          </a:solidFill>
                        </a:uFill>
                        <a:latin typeface="Arial"/>
                      </a:endParaRPr>
                    </a:p>
                    <a:p>
                      <a:pPr algn="ctr">
                        <a:lnSpc>
                          <a:spcPct val="100000"/>
                        </a:lnSpc>
                      </a:pPr>
                      <a:r>
                        <a:rPr lang="pt-BR" sz="1500" b="1" strike="noStrike" spc="-1">
                          <a:solidFill>
                            <a:srgbClr val="FFFFFF"/>
                          </a:solidFill>
                          <a:uFill>
                            <a:solidFill>
                              <a:srgbClr val="FFFFFF"/>
                            </a:solidFill>
                          </a:uFill>
                          <a:latin typeface="Century Schoolbook"/>
                        </a:rPr>
                        <a:t>Caso de Teste</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1B1E3D"/>
                    </a:solidFill>
                  </a:tcPr>
                </a:tc>
                <a:tc>
                  <a:txBody>
                    <a:bodyPr/>
                    <a:lstStyle/>
                    <a:p>
                      <a:pPr algn="ctr">
                        <a:lnSpc>
                          <a:spcPct val="100000"/>
                        </a:lnSpc>
                      </a:pPr>
                      <a:r>
                        <a:rPr lang="pt-BR" sz="1500" b="1" strike="noStrike" spc="-1">
                          <a:solidFill>
                            <a:srgbClr val="FFFFFF"/>
                          </a:solidFill>
                          <a:uFill>
                            <a:solidFill>
                              <a:srgbClr val="FFFFFF"/>
                            </a:solidFill>
                          </a:uFill>
                          <a:latin typeface="Century Schoolbook"/>
                        </a:rPr>
                        <a:t>Status</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1B1E3D"/>
                    </a:solidFill>
                  </a:tcPr>
                </a:tc>
                <a:extLst>
                  <a:ext uri="{0D108BD9-81ED-4DB2-BD59-A6C34878D82A}">
                    <a16:rowId xmlns:a16="http://schemas.microsoft.com/office/drawing/2014/main" val="10000"/>
                  </a:ext>
                </a:extLst>
              </a:tr>
              <a:tr h="1737720">
                <a:tc>
                  <a:txBody>
                    <a:bodyPr/>
                    <a:lstStyle/>
                    <a:p>
                      <a:pPr algn="ctr">
                        <a:lnSpc>
                          <a:spcPct val="100000"/>
                        </a:lnSpc>
                      </a:pPr>
                      <a:r>
                        <a:rPr lang="pt-BR" sz="1600" strike="noStrike" spc="-1">
                          <a:solidFill>
                            <a:srgbClr val="000000"/>
                          </a:solidFill>
                          <a:uFill>
                            <a:solidFill>
                              <a:srgbClr val="FFFFFF"/>
                            </a:solidFill>
                          </a:uFill>
                          <a:latin typeface="Century Schoolbook"/>
                        </a:rPr>
                        <a:t>CT #49</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xBody>
                    <a:bodyPr/>
                    <a:lstStyle/>
                    <a:p>
                      <a:pPr algn="ctr">
                        <a:lnSpc>
                          <a:spcPct val="100000"/>
                        </a:lnSpc>
                      </a:pPr>
                      <a:r>
                        <a:rPr lang="pt-BR" sz="1800" strike="noStrike" spc="-1">
                          <a:solidFill>
                            <a:srgbClr val="000000"/>
                          </a:solidFill>
                          <a:uFill>
                            <a:solidFill>
                              <a:srgbClr val="FFFFFF"/>
                            </a:solidFill>
                          </a:uFill>
                          <a:latin typeface="Century Schoolbook"/>
                        </a:rPr>
                        <a:t>Verificar se, ao clicar em “Gerenciar Medições” na página de ferramentas, é aberta página para seleção de PCDs.</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xBody>
                    <a:bodyPr/>
                    <a:lstStyle/>
                    <a:p>
                      <a:pPr algn="ctr">
                        <a:lnSpc>
                          <a:spcPct val="100000"/>
                        </a:lnSpc>
                      </a:pPr>
                      <a:r>
                        <a:rPr lang="pt-BR" sz="1600" strike="noStrike" spc="-1">
                          <a:solidFill>
                            <a:srgbClr val="000000"/>
                          </a:solidFill>
                          <a:uFill>
                            <a:solidFill>
                              <a:srgbClr val="FFFFFF"/>
                            </a:solidFill>
                          </a:uFill>
                          <a:latin typeface="Century Schoolbook"/>
                        </a:rPr>
                        <a:t>Sucesso</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extLst>
                  <a:ext uri="{0D108BD9-81ED-4DB2-BD59-A6C34878D82A}">
                    <a16:rowId xmlns:a16="http://schemas.microsoft.com/office/drawing/2014/main" val="10001"/>
                  </a:ext>
                </a:extLst>
              </a:tr>
              <a:tr h="1733040">
                <a:tc>
                  <a:txBody>
                    <a:bodyPr/>
                    <a:lstStyle/>
                    <a:p>
                      <a:pPr algn="ctr">
                        <a:lnSpc>
                          <a:spcPct val="100000"/>
                        </a:lnSpc>
                      </a:pPr>
                      <a:r>
                        <a:rPr lang="pt-BR" sz="1600" strike="noStrike" spc="-1">
                          <a:solidFill>
                            <a:srgbClr val="000000"/>
                          </a:solidFill>
                          <a:uFill>
                            <a:solidFill>
                              <a:srgbClr val="FFFFFF"/>
                            </a:solidFill>
                          </a:uFill>
                          <a:latin typeface="Century Schoolbook"/>
                        </a:rPr>
                        <a:t>CT#50</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xBody>
                    <a:bodyPr/>
                    <a:lstStyle/>
                    <a:p>
                      <a:pPr algn="ctr">
                        <a:lnSpc>
                          <a:spcPct val="100000"/>
                        </a:lnSpc>
                      </a:pPr>
                      <a:r>
                        <a:rPr lang="pt-BR" sz="1800" strike="noStrike" spc="-1">
                          <a:solidFill>
                            <a:srgbClr val="000000"/>
                          </a:solidFill>
                          <a:uFill>
                            <a:solidFill>
                              <a:srgbClr val="FFFFFF"/>
                            </a:solidFill>
                          </a:uFill>
                          <a:latin typeface="Century Schoolbook"/>
                        </a:rPr>
                        <a:t>Verifica se, ao clicar em “Gerenciar Medições” na tabela de PCDs é aberta página com medições.</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xBody>
                    <a:bodyPr/>
                    <a:lstStyle/>
                    <a:p>
                      <a:pPr algn="ctr">
                        <a:lnSpc>
                          <a:spcPct val="100000"/>
                        </a:lnSpc>
                      </a:pPr>
                      <a:r>
                        <a:rPr lang="pt-BR" sz="1600" strike="noStrike" spc="-1">
                          <a:solidFill>
                            <a:srgbClr val="000000"/>
                          </a:solidFill>
                          <a:uFill>
                            <a:solidFill>
                              <a:srgbClr val="FFFFFF"/>
                            </a:solidFill>
                          </a:uFill>
                          <a:latin typeface="Century Schoolbook"/>
                        </a:rPr>
                        <a:t>Sucesso</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157133925"/>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 name="TextShape 1"/>
          <p:cNvSpPr txBox="1"/>
          <p:nvPr/>
        </p:nvSpPr>
        <p:spPr>
          <a:xfrm>
            <a:off x="1261800" y="365760"/>
            <a:ext cx="9692280" cy="1325160"/>
          </a:xfrm>
          <a:prstGeom prst="rect">
            <a:avLst/>
          </a:prstGeom>
          <a:noFill/>
          <a:ln>
            <a:noFill/>
          </a:ln>
        </p:spPr>
        <p:txBody>
          <a:bodyPr anchor="b"/>
          <a:lstStyle/>
          <a:p>
            <a:pPr>
              <a:lnSpc>
                <a:spcPct val="90000"/>
              </a:lnSpc>
            </a:pPr>
            <a:r>
              <a:rPr lang="en-US" sz="4400" strike="noStrike" spc="-49">
                <a:solidFill>
                  <a:srgbClr val="000000"/>
                </a:solidFill>
                <a:uFill>
                  <a:solidFill>
                    <a:srgbClr val="FFFFFF"/>
                  </a:solidFill>
                </a:uFill>
                <a:latin typeface="Century Schoolbook"/>
              </a:rPr>
              <a:t>Caso de Teste</a:t>
            </a:r>
            <a:endParaRPr lang="en-US" sz="1800" strike="noStrike" spc="-1">
              <a:solidFill>
                <a:srgbClr val="000000"/>
              </a:solidFill>
              <a:uFill>
                <a:solidFill>
                  <a:srgbClr val="FFFFFF"/>
                </a:solidFill>
              </a:uFill>
              <a:latin typeface="Century Schoolbook"/>
            </a:endParaRPr>
          </a:p>
        </p:txBody>
      </p:sp>
      <p:sp>
        <p:nvSpPr>
          <p:cNvPr id="193" name="TextShape 2"/>
          <p:cNvSpPr txBox="1"/>
          <p:nvPr/>
        </p:nvSpPr>
        <p:spPr>
          <a:xfrm>
            <a:off x="1261800" y="1828800"/>
            <a:ext cx="8595000" cy="4350960"/>
          </a:xfrm>
          <a:prstGeom prst="rect">
            <a:avLst/>
          </a:prstGeom>
          <a:noFill/>
          <a:ln>
            <a:noFill/>
          </a:ln>
        </p:spPr>
        <p:txBody>
          <a:bodyPr/>
          <a:lstStyle/>
          <a:p>
            <a:pPr marL="182880" indent="-182245">
              <a:lnSpc>
                <a:spcPct val="95000"/>
              </a:lnSpc>
              <a:buClr>
                <a:srgbClr val="4A66AC"/>
              </a:buClr>
              <a:buSzPct val="80000"/>
              <a:buFont typeface="Arial"/>
              <a:buChar char="•"/>
            </a:pPr>
            <a:r>
              <a:rPr lang="en-US" sz="1800" b="1" strike="noStrike" spc="9">
                <a:solidFill>
                  <a:srgbClr val="000000"/>
                </a:solidFill>
                <a:uFill>
                  <a:solidFill>
                    <a:srgbClr val="FFFFFF"/>
                  </a:solidFill>
                </a:uFill>
                <a:latin typeface="Century Schoolbook"/>
              </a:rPr>
              <a:t>Consultar Medição: :</a:t>
            </a:r>
            <a:r>
              <a:rPr lang="en-US" sz="1800" strike="noStrike" spc="9">
                <a:solidFill>
                  <a:srgbClr val="000000"/>
                </a:solidFill>
                <a:uFill>
                  <a:solidFill>
                    <a:srgbClr val="FFFFFF"/>
                  </a:solidFill>
                </a:uFill>
                <a:latin typeface="Century Schoolbook"/>
              </a:rPr>
              <a:t> Este Caso de Uso deve ocorrer quando é desejado pesquisar dados em medições de determinadas PCDs.</a:t>
            </a:r>
          </a:p>
          <a:p>
            <a:pPr>
              <a:lnSpc>
                <a:spcPct val="95000"/>
              </a:lnSpc>
            </a:pPr>
            <a:endParaRPr lang="en-US" sz="1800" strike="noStrike" spc="9">
              <a:solidFill>
                <a:srgbClr val="000000"/>
              </a:solidFill>
              <a:uFill>
                <a:solidFill>
                  <a:srgbClr val="FFFFFF"/>
                </a:solidFill>
              </a:uFill>
              <a:latin typeface="Century Schoolbook"/>
            </a:endParaRPr>
          </a:p>
        </p:txBody>
      </p:sp>
      <p:graphicFrame>
        <p:nvGraphicFramePr>
          <p:cNvPr id="194" name="Table 3"/>
          <p:cNvGraphicFramePr/>
          <p:nvPr/>
        </p:nvGraphicFramePr>
        <p:xfrm>
          <a:off x="1879560" y="2493360"/>
          <a:ext cx="8127720" cy="4052520"/>
        </p:xfrm>
        <a:graphic>
          <a:graphicData uri="http://schemas.openxmlformats.org/drawingml/2006/table">
            <a:tbl>
              <a:tblPr/>
              <a:tblGrid>
                <a:gridCol w="2709000">
                  <a:extLst>
                    <a:ext uri="{9D8B030D-6E8A-4147-A177-3AD203B41FA5}">
                      <a16:colId xmlns:a16="http://schemas.microsoft.com/office/drawing/2014/main" val="20000"/>
                    </a:ext>
                  </a:extLst>
                </a:gridCol>
                <a:gridCol w="2709000">
                  <a:extLst>
                    <a:ext uri="{9D8B030D-6E8A-4147-A177-3AD203B41FA5}">
                      <a16:colId xmlns:a16="http://schemas.microsoft.com/office/drawing/2014/main" val="20001"/>
                    </a:ext>
                  </a:extLst>
                </a:gridCol>
                <a:gridCol w="2709720">
                  <a:extLst>
                    <a:ext uri="{9D8B030D-6E8A-4147-A177-3AD203B41FA5}">
                      <a16:colId xmlns:a16="http://schemas.microsoft.com/office/drawing/2014/main" val="20002"/>
                    </a:ext>
                  </a:extLst>
                </a:gridCol>
              </a:tblGrid>
              <a:tr h="582120">
                <a:tc>
                  <a:txBody>
                    <a:bodyPr/>
                    <a:lstStyle/>
                    <a:p>
                      <a:pPr algn="ctr">
                        <a:lnSpc>
                          <a:spcPct val="100000"/>
                        </a:lnSpc>
                      </a:pPr>
                      <a:r>
                        <a:rPr lang="pt-BR" sz="1500" b="1" strike="noStrike" spc="-1">
                          <a:solidFill>
                            <a:srgbClr val="FFFFFF"/>
                          </a:solidFill>
                          <a:uFill>
                            <a:solidFill>
                              <a:srgbClr val="FFFFFF"/>
                            </a:solidFill>
                          </a:uFill>
                          <a:latin typeface="Century Schoolbook"/>
                        </a:rPr>
                        <a:t>Casos de Teste</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1B1E3D"/>
                    </a:solidFill>
                  </a:tcPr>
                </a:tc>
                <a:tc>
                  <a:txBody>
                    <a:bodyPr/>
                    <a:lstStyle/>
                    <a:p>
                      <a:pPr algn="ctr">
                        <a:lnSpc>
                          <a:spcPct val="100000"/>
                        </a:lnSpc>
                      </a:pPr>
                      <a:r>
                        <a:rPr lang="pt-BR" sz="1500" b="1" strike="noStrike" spc="-1">
                          <a:solidFill>
                            <a:srgbClr val="FFFFFF"/>
                          </a:solidFill>
                          <a:uFill>
                            <a:solidFill>
                              <a:srgbClr val="FFFFFF"/>
                            </a:solidFill>
                          </a:uFill>
                          <a:latin typeface="Century Schoolbook"/>
                        </a:rPr>
                        <a:t>Descrição do </a:t>
                      </a:r>
                      <a:endParaRPr lang="pt-BR" sz="1800" strike="noStrike" spc="-1">
                        <a:solidFill>
                          <a:srgbClr val="000000"/>
                        </a:solidFill>
                        <a:uFill>
                          <a:solidFill>
                            <a:srgbClr val="FFFFFF"/>
                          </a:solidFill>
                        </a:uFill>
                        <a:latin typeface="Arial"/>
                      </a:endParaRPr>
                    </a:p>
                    <a:p>
                      <a:pPr algn="ctr">
                        <a:lnSpc>
                          <a:spcPct val="100000"/>
                        </a:lnSpc>
                      </a:pPr>
                      <a:r>
                        <a:rPr lang="pt-BR" sz="1500" b="1" strike="noStrike" spc="-1">
                          <a:solidFill>
                            <a:srgbClr val="FFFFFF"/>
                          </a:solidFill>
                          <a:uFill>
                            <a:solidFill>
                              <a:srgbClr val="FFFFFF"/>
                            </a:solidFill>
                          </a:uFill>
                          <a:latin typeface="Century Schoolbook"/>
                        </a:rPr>
                        <a:t>Caso de Teste</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1B1E3D"/>
                    </a:solidFill>
                  </a:tcPr>
                </a:tc>
                <a:tc>
                  <a:txBody>
                    <a:bodyPr/>
                    <a:lstStyle/>
                    <a:p>
                      <a:pPr algn="ctr">
                        <a:lnSpc>
                          <a:spcPct val="100000"/>
                        </a:lnSpc>
                      </a:pPr>
                      <a:r>
                        <a:rPr lang="pt-BR" sz="1500" b="1" strike="noStrike" spc="-1">
                          <a:solidFill>
                            <a:srgbClr val="FFFFFF"/>
                          </a:solidFill>
                          <a:uFill>
                            <a:solidFill>
                              <a:srgbClr val="FFFFFF"/>
                            </a:solidFill>
                          </a:uFill>
                          <a:latin typeface="Century Schoolbook"/>
                        </a:rPr>
                        <a:t>Status</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1B1E3D"/>
                    </a:solidFill>
                  </a:tcPr>
                </a:tc>
                <a:extLst>
                  <a:ext uri="{0D108BD9-81ED-4DB2-BD59-A6C34878D82A}">
                    <a16:rowId xmlns:a16="http://schemas.microsoft.com/office/drawing/2014/main" val="10000"/>
                  </a:ext>
                </a:extLst>
              </a:tr>
              <a:tr h="1735200">
                <a:tc>
                  <a:txBody>
                    <a:bodyPr/>
                    <a:lstStyle/>
                    <a:p>
                      <a:pPr algn="ctr">
                        <a:lnSpc>
                          <a:spcPct val="100000"/>
                        </a:lnSpc>
                      </a:pPr>
                      <a:r>
                        <a:rPr lang="pt-BR" sz="1600" strike="noStrike" spc="-1">
                          <a:solidFill>
                            <a:srgbClr val="000000"/>
                          </a:solidFill>
                          <a:uFill>
                            <a:solidFill>
                              <a:srgbClr val="FFFFFF"/>
                            </a:solidFill>
                          </a:uFill>
                          <a:latin typeface="Century Schoolbook"/>
                        </a:rPr>
                        <a:t>CT #51</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xBody>
                    <a:bodyPr/>
                    <a:lstStyle/>
                    <a:p>
                      <a:pPr algn="ctr">
                        <a:lnSpc>
                          <a:spcPct val="100000"/>
                        </a:lnSpc>
                      </a:pPr>
                      <a:r>
                        <a:rPr lang="pt-BR" sz="1800" strike="noStrike" spc="-1">
                          <a:solidFill>
                            <a:srgbClr val="000000"/>
                          </a:solidFill>
                          <a:uFill>
                            <a:solidFill>
                              <a:srgbClr val="FFFFFF"/>
                            </a:solidFill>
                          </a:uFill>
                          <a:latin typeface="Century Schoolbook"/>
                        </a:rPr>
                        <a:t>Verifica se há retorno de informações quando inseridas datas válidas. </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xBody>
                    <a:bodyPr/>
                    <a:lstStyle/>
                    <a:p>
                      <a:pPr algn="ctr">
                        <a:lnSpc>
                          <a:spcPct val="100000"/>
                        </a:lnSpc>
                      </a:pPr>
                      <a:r>
                        <a:rPr lang="pt-BR" sz="1600" strike="noStrike" spc="-1">
                          <a:solidFill>
                            <a:srgbClr val="000000"/>
                          </a:solidFill>
                          <a:uFill>
                            <a:solidFill>
                              <a:srgbClr val="FFFFFF"/>
                            </a:solidFill>
                          </a:uFill>
                          <a:latin typeface="Century Schoolbook"/>
                        </a:rPr>
                        <a:t>Sucesso</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extLst>
                  <a:ext uri="{0D108BD9-81ED-4DB2-BD59-A6C34878D82A}">
                    <a16:rowId xmlns:a16="http://schemas.microsoft.com/office/drawing/2014/main" val="10001"/>
                  </a:ext>
                </a:extLst>
              </a:tr>
              <a:tr h="1735200">
                <a:tc>
                  <a:txBody>
                    <a:bodyPr/>
                    <a:lstStyle/>
                    <a:p>
                      <a:pPr algn="ctr">
                        <a:lnSpc>
                          <a:spcPct val="100000"/>
                        </a:lnSpc>
                      </a:pPr>
                      <a:r>
                        <a:rPr lang="pt-BR" sz="1600" strike="noStrike" spc="-1">
                          <a:solidFill>
                            <a:srgbClr val="000000"/>
                          </a:solidFill>
                          <a:uFill>
                            <a:solidFill>
                              <a:srgbClr val="FFFFFF"/>
                            </a:solidFill>
                          </a:uFill>
                          <a:latin typeface="Century Schoolbook"/>
                        </a:rPr>
                        <a:t>CT#52</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xBody>
                    <a:bodyPr/>
                    <a:lstStyle/>
                    <a:p>
                      <a:pPr algn="ctr">
                        <a:lnSpc>
                          <a:spcPct val="100000"/>
                        </a:lnSpc>
                      </a:pPr>
                      <a:r>
                        <a:rPr lang="pt-BR" sz="1800" strike="noStrike" spc="-1">
                          <a:solidFill>
                            <a:srgbClr val="000000"/>
                          </a:solidFill>
                          <a:uFill>
                            <a:solidFill>
                              <a:srgbClr val="FFFFFF"/>
                            </a:solidFill>
                          </a:uFill>
                          <a:latin typeface="Century Schoolbook"/>
                        </a:rPr>
                        <a:t>Verifica se, ao inserir datas que não condizem com elementos cadastrados, é exibida mensagem de erro.</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xBody>
                    <a:bodyPr/>
                    <a:lstStyle/>
                    <a:p>
                      <a:pPr algn="ctr">
                        <a:lnSpc>
                          <a:spcPct val="100000"/>
                        </a:lnSpc>
                      </a:pPr>
                      <a:r>
                        <a:rPr lang="pt-BR" sz="1600" strike="noStrike" spc="-1">
                          <a:solidFill>
                            <a:srgbClr val="000000"/>
                          </a:solidFill>
                          <a:uFill>
                            <a:solidFill>
                              <a:srgbClr val="FFFFFF"/>
                            </a:solidFill>
                          </a:uFill>
                          <a:latin typeface="Century Schoolbook"/>
                        </a:rPr>
                        <a:t>Sucesso</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765252917"/>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 name="TextShape 1"/>
          <p:cNvSpPr txBox="1"/>
          <p:nvPr/>
        </p:nvSpPr>
        <p:spPr>
          <a:xfrm>
            <a:off x="1261800" y="365760"/>
            <a:ext cx="9692280" cy="1325160"/>
          </a:xfrm>
          <a:prstGeom prst="rect">
            <a:avLst/>
          </a:prstGeom>
          <a:noFill/>
          <a:ln>
            <a:noFill/>
          </a:ln>
        </p:spPr>
        <p:txBody>
          <a:bodyPr anchor="b"/>
          <a:lstStyle/>
          <a:p>
            <a:pPr>
              <a:lnSpc>
                <a:spcPct val="90000"/>
              </a:lnSpc>
            </a:pPr>
            <a:r>
              <a:rPr lang="en-US" sz="4400" strike="noStrike" spc="-49">
                <a:solidFill>
                  <a:srgbClr val="000000"/>
                </a:solidFill>
                <a:uFill>
                  <a:solidFill>
                    <a:srgbClr val="FFFFFF"/>
                  </a:solidFill>
                </a:uFill>
                <a:latin typeface="Century Schoolbook"/>
              </a:rPr>
              <a:t>Caso de Teste</a:t>
            </a:r>
            <a:endParaRPr lang="en-US" sz="1800" strike="noStrike" spc="-1">
              <a:solidFill>
                <a:srgbClr val="000000"/>
              </a:solidFill>
              <a:uFill>
                <a:solidFill>
                  <a:srgbClr val="FFFFFF"/>
                </a:solidFill>
              </a:uFill>
              <a:latin typeface="Century Schoolbook"/>
            </a:endParaRPr>
          </a:p>
        </p:txBody>
      </p:sp>
      <p:sp>
        <p:nvSpPr>
          <p:cNvPr id="196" name="TextShape 2"/>
          <p:cNvSpPr txBox="1"/>
          <p:nvPr/>
        </p:nvSpPr>
        <p:spPr>
          <a:xfrm>
            <a:off x="1261800" y="1828800"/>
            <a:ext cx="8595000" cy="4350960"/>
          </a:xfrm>
          <a:prstGeom prst="rect">
            <a:avLst/>
          </a:prstGeom>
          <a:noFill/>
          <a:ln>
            <a:noFill/>
          </a:ln>
        </p:spPr>
        <p:txBody>
          <a:bodyPr/>
          <a:lstStyle/>
          <a:p>
            <a:pPr marL="182880" indent="-182245">
              <a:lnSpc>
                <a:spcPct val="95000"/>
              </a:lnSpc>
              <a:buClr>
                <a:srgbClr val="4A66AC"/>
              </a:buClr>
              <a:buSzPct val="80000"/>
              <a:buFont typeface="Arial"/>
              <a:buChar char="•"/>
            </a:pPr>
            <a:r>
              <a:rPr lang="en-US" sz="1800" b="1" strike="noStrike" spc="9">
                <a:solidFill>
                  <a:srgbClr val="000000"/>
                </a:solidFill>
                <a:uFill>
                  <a:solidFill>
                    <a:srgbClr val="FFFFFF"/>
                  </a:solidFill>
                </a:uFill>
                <a:latin typeface="Century Schoolbook"/>
              </a:rPr>
              <a:t>Consultar Medição: :</a:t>
            </a:r>
            <a:r>
              <a:rPr lang="en-US" sz="1800" strike="noStrike" spc="9">
                <a:solidFill>
                  <a:srgbClr val="000000"/>
                </a:solidFill>
                <a:uFill>
                  <a:solidFill>
                    <a:srgbClr val="FFFFFF"/>
                  </a:solidFill>
                </a:uFill>
                <a:latin typeface="Century Schoolbook"/>
              </a:rPr>
              <a:t> Este Caso de Uso deve ocorrer quando é desejado pesquisar dados em medições de determinadas PCDs.</a:t>
            </a:r>
          </a:p>
          <a:p>
            <a:pPr>
              <a:lnSpc>
                <a:spcPct val="95000"/>
              </a:lnSpc>
            </a:pPr>
            <a:endParaRPr lang="en-US" sz="1800" strike="noStrike" spc="9">
              <a:solidFill>
                <a:srgbClr val="000000"/>
              </a:solidFill>
              <a:uFill>
                <a:solidFill>
                  <a:srgbClr val="FFFFFF"/>
                </a:solidFill>
              </a:uFill>
              <a:latin typeface="Century Schoolbook"/>
            </a:endParaRPr>
          </a:p>
        </p:txBody>
      </p:sp>
      <p:graphicFrame>
        <p:nvGraphicFramePr>
          <p:cNvPr id="197" name="Table 3"/>
          <p:cNvGraphicFramePr/>
          <p:nvPr/>
        </p:nvGraphicFramePr>
        <p:xfrm>
          <a:off x="1879560" y="2493360"/>
          <a:ext cx="8127720" cy="4052520"/>
        </p:xfrm>
        <a:graphic>
          <a:graphicData uri="http://schemas.openxmlformats.org/drawingml/2006/table">
            <a:tbl>
              <a:tblPr/>
              <a:tblGrid>
                <a:gridCol w="2709000">
                  <a:extLst>
                    <a:ext uri="{9D8B030D-6E8A-4147-A177-3AD203B41FA5}">
                      <a16:colId xmlns:a16="http://schemas.microsoft.com/office/drawing/2014/main" val="20000"/>
                    </a:ext>
                  </a:extLst>
                </a:gridCol>
                <a:gridCol w="2709000">
                  <a:extLst>
                    <a:ext uri="{9D8B030D-6E8A-4147-A177-3AD203B41FA5}">
                      <a16:colId xmlns:a16="http://schemas.microsoft.com/office/drawing/2014/main" val="20001"/>
                    </a:ext>
                  </a:extLst>
                </a:gridCol>
                <a:gridCol w="2709720">
                  <a:extLst>
                    <a:ext uri="{9D8B030D-6E8A-4147-A177-3AD203B41FA5}">
                      <a16:colId xmlns:a16="http://schemas.microsoft.com/office/drawing/2014/main" val="20002"/>
                    </a:ext>
                  </a:extLst>
                </a:gridCol>
              </a:tblGrid>
              <a:tr h="582120">
                <a:tc>
                  <a:txBody>
                    <a:bodyPr/>
                    <a:lstStyle/>
                    <a:p>
                      <a:pPr algn="ctr">
                        <a:lnSpc>
                          <a:spcPct val="100000"/>
                        </a:lnSpc>
                      </a:pPr>
                      <a:r>
                        <a:rPr lang="pt-BR" sz="1500" b="1" strike="noStrike" spc="-1">
                          <a:solidFill>
                            <a:srgbClr val="FFFFFF"/>
                          </a:solidFill>
                          <a:uFill>
                            <a:solidFill>
                              <a:srgbClr val="FFFFFF"/>
                            </a:solidFill>
                          </a:uFill>
                          <a:latin typeface="Century Schoolbook"/>
                        </a:rPr>
                        <a:t>Casos de Teste</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1B1E3D"/>
                    </a:solidFill>
                  </a:tcPr>
                </a:tc>
                <a:tc>
                  <a:txBody>
                    <a:bodyPr/>
                    <a:lstStyle/>
                    <a:p>
                      <a:pPr algn="ctr">
                        <a:lnSpc>
                          <a:spcPct val="100000"/>
                        </a:lnSpc>
                      </a:pPr>
                      <a:r>
                        <a:rPr lang="pt-BR" sz="1500" b="1" strike="noStrike" spc="-1">
                          <a:solidFill>
                            <a:srgbClr val="FFFFFF"/>
                          </a:solidFill>
                          <a:uFill>
                            <a:solidFill>
                              <a:srgbClr val="FFFFFF"/>
                            </a:solidFill>
                          </a:uFill>
                          <a:latin typeface="Century Schoolbook"/>
                        </a:rPr>
                        <a:t>Descrição do </a:t>
                      </a:r>
                      <a:endParaRPr lang="pt-BR" sz="1800" strike="noStrike" spc="-1">
                        <a:solidFill>
                          <a:srgbClr val="000000"/>
                        </a:solidFill>
                        <a:uFill>
                          <a:solidFill>
                            <a:srgbClr val="FFFFFF"/>
                          </a:solidFill>
                        </a:uFill>
                        <a:latin typeface="Arial"/>
                      </a:endParaRPr>
                    </a:p>
                    <a:p>
                      <a:pPr algn="ctr">
                        <a:lnSpc>
                          <a:spcPct val="100000"/>
                        </a:lnSpc>
                      </a:pPr>
                      <a:r>
                        <a:rPr lang="pt-BR" sz="1500" b="1" strike="noStrike" spc="-1">
                          <a:solidFill>
                            <a:srgbClr val="FFFFFF"/>
                          </a:solidFill>
                          <a:uFill>
                            <a:solidFill>
                              <a:srgbClr val="FFFFFF"/>
                            </a:solidFill>
                          </a:uFill>
                          <a:latin typeface="Century Schoolbook"/>
                        </a:rPr>
                        <a:t>Caso de Teste</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1B1E3D"/>
                    </a:solidFill>
                  </a:tcPr>
                </a:tc>
                <a:tc>
                  <a:txBody>
                    <a:bodyPr/>
                    <a:lstStyle/>
                    <a:p>
                      <a:pPr algn="ctr">
                        <a:lnSpc>
                          <a:spcPct val="100000"/>
                        </a:lnSpc>
                      </a:pPr>
                      <a:r>
                        <a:rPr lang="pt-BR" sz="1500" b="1" strike="noStrike" spc="-1">
                          <a:solidFill>
                            <a:srgbClr val="FFFFFF"/>
                          </a:solidFill>
                          <a:uFill>
                            <a:solidFill>
                              <a:srgbClr val="FFFFFF"/>
                            </a:solidFill>
                          </a:uFill>
                          <a:latin typeface="Century Schoolbook"/>
                        </a:rPr>
                        <a:t>Status</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1B1E3D"/>
                    </a:solidFill>
                  </a:tcPr>
                </a:tc>
                <a:extLst>
                  <a:ext uri="{0D108BD9-81ED-4DB2-BD59-A6C34878D82A}">
                    <a16:rowId xmlns:a16="http://schemas.microsoft.com/office/drawing/2014/main" val="10000"/>
                  </a:ext>
                </a:extLst>
              </a:tr>
              <a:tr h="1735200">
                <a:tc>
                  <a:txBody>
                    <a:bodyPr/>
                    <a:lstStyle/>
                    <a:p>
                      <a:pPr algn="ctr">
                        <a:lnSpc>
                          <a:spcPct val="100000"/>
                        </a:lnSpc>
                      </a:pPr>
                      <a:r>
                        <a:rPr lang="pt-BR" sz="1600" strike="noStrike" spc="-1">
                          <a:solidFill>
                            <a:srgbClr val="000000"/>
                          </a:solidFill>
                          <a:uFill>
                            <a:solidFill>
                              <a:srgbClr val="FFFFFF"/>
                            </a:solidFill>
                          </a:uFill>
                          <a:latin typeface="Century Schoolbook"/>
                        </a:rPr>
                        <a:t>CT #53</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xBody>
                    <a:bodyPr/>
                    <a:lstStyle/>
                    <a:p>
                      <a:pPr algn="ctr">
                        <a:lnSpc>
                          <a:spcPct val="100000"/>
                        </a:lnSpc>
                      </a:pPr>
                      <a:r>
                        <a:rPr lang="pt-BR" sz="1800" strike="noStrike" spc="-1">
                          <a:solidFill>
                            <a:srgbClr val="000000"/>
                          </a:solidFill>
                          <a:uFill>
                            <a:solidFill>
                              <a:srgbClr val="FFFFFF"/>
                            </a:solidFill>
                          </a:uFill>
                          <a:latin typeface="Century Schoolbook"/>
                        </a:rPr>
                        <a:t>Verifica se a data inicial é menor que a final.. </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xBody>
                    <a:bodyPr/>
                    <a:lstStyle/>
                    <a:p>
                      <a:pPr algn="ctr">
                        <a:lnSpc>
                          <a:spcPct val="100000"/>
                        </a:lnSpc>
                      </a:pPr>
                      <a:r>
                        <a:rPr lang="pt-BR" sz="1600" strike="noStrike" spc="-1">
                          <a:solidFill>
                            <a:srgbClr val="000000"/>
                          </a:solidFill>
                          <a:uFill>
                            <a:solidFill>
                              <a:srgbClr val="FFFFFF"/>
                            </a:solidFill>
                          </a:uFill>
                          <a:latin typeface="Century Schoolbook"/>
                        </a:rPr>
                        <a:t>Sucesso</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extLst>
                  <a:ext uri="{0D108BD9-81ED-4DB2-BD59-A6C34878D82A}">
                    <a16:rowId xmlns:a16="http://schemas.microsoft.com/office/drawing/2014/main" val="10001"/>
                  </a:ext>
                </a:extLst>
              </a:tr>
              <a:tr h="1735200">
                <a:tc>
                  <a:txBody>
                    <a:bodyPr/>
                    <a:lstStyle/>
                    <a:p>
                      <a:pPr algn="ctr">
                        <a:lnSpc>
                          <a:spcPct val="100000"/>
                        </a:lnSpc>
                      </a:pPr>
                      <a:r>
                        <a:rPr lang="pt-BR" sz="1600" strike="noStrike" spc="-1">
                          <a:solidFill>
                            <a:srgbClr val="000000"/>
                          </a:solidFill>
                          <a:uFill>
                            <a:solidFill>
                              <a:srgbClr val="FFFFFF"/>
                            </a:solidFill>
                          </a:uFill>
                          <a:latin typeface="Century Schoolbook"/>
                        </a:rPr>
                        <a:t>CT#54</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xBody>
                    <a:bodyPr/>
                    <a:lstStyle/>
                    <a:p>
                      <a:pPr algn="ctr">
                        <a:lnSpc>
                          <a:spcPct val="100000"/>
                        </a:lnSpc>
                      </a:pPr>
                      <a:r>
                        <a:rPr lang="pt-BR" sz="1800" strike="noStrike" spc="-1">
                          <a:solidFill>
                            <a:srgbClr val="000000"/>
                          </a:solidFill>
                          <a:uFill>
                            <a:solidFill>
                              <a:srgbClr val="FFFFFF"/>
                            </a:solidFill>
                          </a:uFill>
                          <a:latin typeface="Century Schoolbook"/>
                        </a:rPr>
                        <a:t>Verifica se há mensagem de erro ao inserir data inicial maior em relação a data final.</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xBody>
                    <a:bodyPr/>
                    <a:lstStyle/>
                    <a:p>
                      <a:pPr algn="ctr">
                        <a:lnSpc>
                          <a:spcPct val="100000"/>
                        </a:lnSpc>
                      </a:pPr>
                      <a:r>
                        <a:rPr lang="pt-BR" sz="1600" strike="noStrike" spc="-1">
                          <a:solidFill>
                            <a:srgbClr val="000000"/>
                          </a:solidFill>
                          <a:uFill>
                            <a:solidFill>
                              <a:srgbClr val="FFFFFF"/>
                            </a:solidFill>
                          </a:uFill>
                          <a:latin typeface="Century Schoolbook"/>
                        </a:rPr>
                        <a:t>Sucesso</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746343899"/>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 name="TextShape 1"/>
          <p:cNvSpPr txBox="1"/>
          <p:nvPr/>
        </p:nvSpPr>
        <p:spPr>
          <a:xfrm>
            <a:off x="1261800" y="365760"/>
            <a:ext cx="9692280" cy="1325160"/>
          </a:xfrm>
          <a:prstGeom prst="rect">
            <a:avLst/>
          </a:prstGeom>
          <a:noFill/>
          <a:ln>
            <a:noFill/>
          </a:ln>
        </p:spPr>
        <p:txBody>
          <a:bodyPr anchor="b"/>
          <a:lstStyle/>
          <a:p>
            <a:pPr>
              <a:lnSpc>
                <a:spcPct val="90000"/>
              </a:lnSpc>
            </a:pPr>
            <a:r>
              <a:rPr lang="en-US" sz="4400" strike="noStrike" spc="-49">
                <a:solidFill>
                  <a:srgbClr val="000000"/>
                </a:solidFill>
                <a:uFill>
                  <a:solidFill>
                    <a:srgbClr val="FFFFFF"/>
                  </a:solidFill>
                </a:uFill>
                <a:latin typeface="Century Schoolbook"/>
              </a:rPr>
              <a:t>Caso de Teste</a:t>
            </a:r>
            <a:endParaRPr lang="en-US" sz="1800" strike="noStrike" spc="-1">
              <a:solidFill>
                <a:srgbClr val="000000"/>
              </a:solidFill>
              <a:uFill>
                <a:solidFill>
                  <a:srgbClr val="FFFFFF"/>
                </a:solidFill>
              </a:uFill>
              <a:latin typeface="Century Schoolbook"/>
            </a:endParaRPr>
          </a:p>
        </p:txBody>
      </p:sp>
      <p:sp>
        <p:nvSpPr>
          <p:cNvPr id="199" name="TextShape 2"/>
          <p:cNvSpPr txBox="1"/>
          <p:nvPr/>
        </p:nvSpPr>
        <p:spPr>
          <a:xfrm>
            <a:off x="1261800" y="1828800"/>
            <a:ext cx="8595000" cy="4350960"/>
          </a:xfrm>
          <a:prstGeom prst="rect">
            <a:avLst/>
          </a:prstGeom>
          <a:noFill/>
          <a:ln>
            <a:noFill/>
          </a:ln>
        </p:spPr>
        <p:txBody>
          <a:bodyPr/>
          <a:lstStyle/>
          <a:p>
            <a:pPr marL="182880" indent="-182245">
              <a:lnSpc>
                <a:spcPct val="95000"/>
              </a:lnSpc>
              <a:buClr>
                <a:srgbClr val="4A66AC"/>
              </a:buClr>
              <a:buSzPct val="80000"/>
              <a:buFont typeface="Arial"/>
              <a:buChar char="•"/>
            </a:pPr>
            <a:r>
              <a:rPr lang="en-US" sz="1800" b="1" strike="noStrike" spc="9">
                <a:solidFill>
                  <a:srgbClr val="000000"/>
                </a:solidFill>
                <a:uFill>
                  <a:solidFill>
                    <a:srgbClr val="FFFFFF"/>
                  </a:solidFill>
                </a:uFill>
                <a:latin typeface="Century Schoolbook"/>
              </a:rPr>
              <a:t>Inserir Medição: </a:t>
            </a:r>
            <a:r>
              <a:rPr lang="en-US" sz="1800" strike="noStrike" spc="9">
                <a:solidFill>
                  <a:srgbClr val="000000"/>
                </a:solidFill>
                <a:uFill>
                  <a:solidFill>
                    <a:srgbClr val="FFFFFF"/>
                  </a:solidFill>
                </a:uFill>
                <a:latin typeface="Century Schoolbook"/>
              </a:rPr>
              <a:t>Este Caso de Uso deve ocorrer quando é necessário criar novas medições.</a:t>
            </a:r>
          </a:p>
          <a:p>
            <a:pPr>
              <a:lnSpc>
                <a:spcPct val="95000"/>
              </a:lnSpc>
            </a:pPr>
            <a:endParaRPr lang="en-US" sz="1800" strike="noStrike" spc="9">
              <a:solidFill>
                <a:srgbClr val="000000"/>
              </a:solidFill>
              <a:uFill>
                <a:solidFill>
                  <a:srgbClr val="FFFFFF"/>
                </a:solidFill>
              </a:uFill>
              <a:latin typeface="Century Schoolbook"/>
            </a:endParaRPr>
          </a:p>
        </p:txBody>
      </p:sp>
      <p:graphicFrame>
        <p:nvGraphicFramePr>
          <p:cNvPr id="200" name="Table 3"/>
          <p:cNvGraphicFramePr/>
          <p:nvPr/>
        </p:nvGraphicFramePr>
        <p:xfrm>
          <a:off x="1879560" y="2493360"/>
          <a:ext cx="8127720" cy="4052520"/>
        </p:xfrm>
        <a:graphic>
          <a:graphicData uri="http://schemas.openxmlformats.org/drawingml/2006/table">
            <a:tbl>
              <a:tblPr/>
              <a:tblGrid>
                <a:gridCol w="2709000">
                  <a:extLst>
                    <a:ext uri="{9D8B030D-6E8A-4147-A177-3AD203B41FA5}">
                      <a16:colId xmlns:a16="http://schemas.microsoft.com/office/drawing/2014/main" val="20000"/>
                    </a:ext>
                  </a:extLst>
                </a:gridCol>
                <a:gridCol w="2709000">
                  <a:extLst>
                    <a:ext uri="{9D8B030D-6E8A-4147-A177-3AD203B41FA5}">
                      <a16:colId xmlns:a16="http://schemas.microsoft.com/office/drawing/2014/main" val="20001"/>
                    </a:ext>
                  </a:extLst>
                </a:gridCol>
                <a:gridCol w="2709720">
                  <a:extLst>
                    <a:ext uri="{9D8B030D-6E8A-4147-A177-3AD203B41FA5}">
                      <a16:colId xmlns:a16="http://schemas.microsoft.com/office/drawing/2014/main" val="20002"/>
                    </a:ext>
                  </a:extLst>
                </a:gridCol>
              </a:tblGrid>
              <a:tr h="582120">
                <a:tc>
                  <a:txBody>
                    <a:bodyPr/>
                    <a:lstStyle/>
                    <a:p>
                      <a:pPr algn="ctr">
                        <a:lnSpc>
                          <a:spcPct val="100000"/>
                        </a:lnSpc>
                      </a:pPr>
                      <a:r>
                        <a:rPr lang="pt-BR" sz="1500" b="1" strike="noStrike" spc="-1">
                          <a:solidFill>
                            <a:srgbClr val="FFFFFF"/>
                          </a:solidFill>
                          <a:uFill>
                            <a:solidFill>
                              <a:srgbClr val="FFFFFF"/>
                            </a:solidFill>
                          </a:uFill>
                          <a:latin typeface="Century Schoolbook"/>
                        </a:rPr>
                        <a:t>Casos de Teste</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1B1E3D"/>
                    </a:solidFill>
                  </a:tcPr>
                </a:tc>
                <a:tc>
                  <a:txBody>
                    <a:bodyPr/>
                    <a:lstStyle/>
                    <a:p>
                      <a:pPr algn="ctr">
                        <a:lnSpc>
                          <a:spcPct val="100000"/>
                        </a:lnSpc>
                      </a:pPr>
                      <a:r>
                        <a:rPr lang="pt-BR" sz="1500" b="1" strike="noStrike" spc="-1">
                          <a:solidFill>
                            <a:srgbClr val="FFFFFF"/>
                          </a:solidFill>
                          <a:uFill>
                            <a:solidFill>
                              <a:srgbClr val="FFFFFF"/>
                            </a:solidFill>
                          </a:uFill>
                          <a:latin typeface="Century Schoolbook"/>
                        </a:rPr>
                        <a:t>Descrição do </a:t>
                      </a:r>
                      <a:endParaRPr lang="pt-BR" sz="1800" strike="noStrike" spc="-1">
                        <a:solidFill>
                          <a:srgbClr val="000000"/>
                        </a:solidFill>
                        <a:uFill>
                          <a:solidFill>
                            <a:srgbClr val="FFFFFF"/>
                          </a:solidFill>
                        </a:uFill>
                        <a:latin typeface="Arial"/>
                      </a:endParaRPr>
                    </a:p>
                    <a:p>
                      <a:pPr algn="ctr">
                        <a:lnSpc>
                          <a:spcPct val="100000"/>
                        </a:lnSpc>
                      </a:pPr>
                      <a:r>
                        <a:rPr lang="pt-BR" sz="1500" b="1" strike="noStrike" spc="-1">
                          <a:solidFill>
                            <a:srgbClr val="FFFFFF"/>
                          </a:solidFill>
                          <a:uFill>
                            <a:solidFill>
                              <a:srgbClr val="FFFFFF"/>
                            </a:solidFill>
                          </a:uFill>
                          <a:latin typeface="Century Schoolbook"/>
                        </a:rPr>
                        <a:t>Caso de Teste</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1B1E3D"/>
                    </a:solidFill>
                  </a:tcPr>
                </a:tc>
                <a:tc>
                  <a:txBody>
                    <a:bodyPr/>
                    <a:lstStyle/>
                    <a:p>
                      <a:pPr algn="ctr">
                        <a:lnSpc>
                          <a:spcPct val="100000"/>
                        </a:lnSpc>
                      </a:pPr>
                      <a:r>
                        <a:rPr lang="pt-BR" sz="1500" b="1" strike="noStrike" spc="-1">
                          <a:solidFill>
                            <a:srgbClr val="FFFFFF"/>
                          </a:solidFill>
                          <a:uFill>
                            <a:solidFill>
                              <a:srgbClr val="FFFFFF"/>
                            </a:solidFill>
                          </a:uFill>
                          <a:latin typeface="Century Schoolbook"/>
                        </a:rPr>
                        <a:t>Status</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1B1E3D"/>
                    </a:solidFill>
                  </a:tcPr>
                </a:tc>
                <a:extLst>
                  <a:ext uri="{0D108BD9-81ED-4DB2-BD59-A6C34878D82A}">
                    <a16:rowId xmlns:a16="http://schemas.microsoft.com/office/drawing/2014/main" val="10000"/>
                  </a:ext>
                </a:extLst>
              </a:tr>
              <a:tr h="1735200">
                <a:tc>
                  <a:txBody>
                    <a:bodyPr/>
                    <a:lstStyle/>
                    <a:p>
                      <a:pPr algn="ctr">
                        <a:lnSpc>
                          <a:spcPct val="100000"/>
                        </a:lnSpc>
                      </a:pPr>
                      <a:r>
                        <a:rPr lang="pt-BR" sz="1600" strike="noStrike" spc="-1">
                          <a:solidFill>
                            <a:srgbClr val="000000"/>
                          </a:solidFill>
                          <a:uFill>
                            <a:solidFill>
                              <a:srgbClr val="FFFFFF"/>
                            </a:solidFill>
                          </a:uFill>
                          <a:latin typeface="Century Schoolbook"/>
                        </a:rPr>
                        <a:t>CT #63</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xBody>
                    <a:bodyPr/>
                    <a:lstStyle/>
                    <a:p>
                      <a:pPr algn="ctr">
                        <a:lnSpc>
                          <a:spcPct val="100000"/>
                        </a:lnSpc>
                      </a:pPr>
                      <a:r>
                        <a:rPr lang="pt-BR" sz="1800" strike="noStrike" spc="-1">
                          <a:solidFill>
                            <a:srgbClr val="000000"/>
                          </a:solidFill>
                          <a:uFill>
                            <a:solidFill>
                              <a:srgbClr val="FFFFFF"/>
                            </a:solidFill>
                          </a:uFill>
                          <a:latin typeface="Century Schoolbook"/>
                        </a:rPr>
                        <a:t>Verifica se, ao clicar no botão “Novo”, é aberta janela para inserção de informações.</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xBody>
                    <a:bodyPr/>
                    <a:lstStyle/>
                    <a:p>
                      <a:pPr algn="ctr">
                        <a:lnSpc>
                          <a:spcPct val="100000"/>
                        </a:lnSpc>
                      </a:pPr>
                      <a:r>
                        <a:rPr lang="pt-BR" sz="1600" strike="noStrike" spc="-1">
                          <a:solidFill>
                            <a:srgbClr val="000000"/>
                          </a:solidFill>
                          <a:uFill>
                            <a:solidFill>
                              <a:srgbClr val="FFFFFF"/>
                            </a:solidFill>
                          </a:uFill>
                          <a:latin typeface="Century Schoolbook"/>
                        </a:rPr>
                        <a:t>Sucesso</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extLst>
                  <a:ext uri="{0D108BD9-81ED-4DB2-BD59-A6C34878D82A}">
                    <a16:rowId xmlns:a16="http://schemas.microsoft.com/office/drawing/2014/main" val="10001"/>
                  </a:ext>
                </a:extLst>
              </a:tr>
              <a:tr h="1735200">
                <a:tc>
                  <a:txBody>
                    <a:bodyPr/>
                    <a:lstStyle/>
                    <a:p>
                      <a:pPr algn="ctr">
                        <a:lnSpc>
                          <a:spcPct val="100000"/>
                        </a:lnSpc>
                      </a:pPr>
                      <a:r>
                        <a:rPr lang="pt-BR" sz="1600" strike="noStrike" spc="-1">
                          <a:solidFill>
                            <a:srgbClr val="000000"/>
                          </a:solidFill>
                          <a:uFill>
                            <a:solidFill>
                              <a:srgbClr val="FFFFFF"/>
                            </a:solidFill>
                          </a:uFill>
                          <a:latin typeface="Century Schoolbook"/>
                        </a:rPr>
                        <a:t>CT#64</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xBody>
                    <a:bodyPr/>
                    <a:lstStyle/>
                    <a:p>
                      <a:pPr algn="ctr">
                        <a:lnSpc>
                          <a:spcPct val="100000"/>
                        </a:lnSpc>
                      </a:pPr>
                      <a:r>
                        <a:rPr lang="pt-BR" sz="1800" strike="noStrike" spc="-1">
                          <a:solidFill>
                            <a:srgbClr val="000000"/>
                          </a:solidFill>
                          <a:uFill>
                            <a:solidFill>
                              <a:srgbClr val="FFFFFF"/>
                            </a:solidFill>
                          </a:uFill>
                          <a:latin typeface="Century Schoolbook"/>
                        </a:rPr>
                        <a:t>Verifica se, ao preencher o campo data com o formato correto, não é exibida mensagem de erro.</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xBody>
                    <a:bodyPr/>
                    <a:lstStyle/>
                    <a:p>
                      <a:pPr algn="ctr">
                        <a:lnSpc>
                          <a:spcPct val="100000"/>
                        </a:lnSpc>
                      </a:pPr>
                      <a:r>
                        <a:rPr lang="pt-BR" sz="1600" strike="noStrike" spc="-1">
                          <a:solidFill>
                            <a:srgbClr val="000000"/>
                          </a:solidFill>
                          <a:uFill>
                            <a:solidFill>
                              <a:srgbClr val="FFFFFF"/>
                            </a:solidFill>
                          </a:uFill>
                          <a:latin typeface="Century Schoolbook"/>
                        </a:rPr>
                        <a:t>Sucesso</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759943885"/>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 name="TextShape 1"/>
          <p:cNvSpPr txBox="1"/>
          <p:nvPr/>
        </p:nvSpPr>
        <p:spPr>
          <a:xfrm>
            <a:off x="1261800" y="365760"/>
            <a:ext cx="9692280" cy="1325160"/>
          </a:xfrm>
          <a:prstGeom prst="rect">
            <a:avLst/>
          </a:prstGeom>
          <a:noFill/>
          <a:ln>
            <a:noFill/>
          </a:ln>
        </p:spPr>
        <p:txBody>
          <a:bodyPr anchor="b"/>
          <a:lstStyle/>
          <a:p>
            <a:pPr>
              <a:lnSpc>
                <a:spcPct val="90000"/>
              </a:lnSpc>
            </a:pPr>
            <a:r>
              <a:rPr lang="en-US" sz="4400" strike="noStrike" spc="-49">
                <a:solidFill>
                  <a:srgbClr val="000000"/>
                </a:solidFill>
                <a:uFill>
                  <a:solidFill>
                    <a:srgbClr val="FFFFFF"/>
                  </a:solidFill>
                </a:uFill>
                <a:latin typeface="Century Schoolbook"/>
              </a:rPr>
              <a:t>Caso de Teste</a:t>
            </a:r>
            <a:endParaRPr lang="en-US" sz="1800" strike="noStrike" spc="-1">
              <a:solidFill>
                <a:srgbClr val="000000"/>
              </a:solidFill>
              <a:uFill>
                <a:solidFill>
                  <a:srgbClr val="FFFFFF"/>
                </a:solidFill>
              </a:uFill>
              <a:latin typeface="Century Schoolbook"/>
            </a:endParaRPr>
          </a:p>
        </p:txBody>
      </p:sp>
      <p:sp>
        <p:nvSpPr>
          <p:cNvPr id="202" name="TextShape 2"/>
          <p:cNvSpPr txBox="1"/>
          <p:nvPr/>
        </p:nvSpPr>
        <p:spPr>
          <a:xfrm>
            <a:off x="1261800" y="1828800"/>
            <a:ext cx="8595000" cy="4350960"/>
          </a:xfrm>
          <a:prstGeom prst="rect">
            <a:avLst/>
          </a:prstGeom>
          <a:noFill/>
          <a:ln>
            <a:noFill/>
          </a:ln>
        </p:spPr>
        <p:txBody>
          <a:bodyPr/>
          <a:lstStyle/>
          <a:p>
            <a:pPr marL="182880" indent="-182245">
              <a:lnSpc>
                <a:spcPct val="95000"/>
              </a:lnSpc>
              <a:buClr>
                <a:srgbClr val="4A66AC"/>
              </a:buClr>
              <a:buSzPct val="80000"/>
              <a:buFont typeface="Arial"/>
              <a:buChar char="•"/>
            </a:pPr>
            <a:r>
              <a:rPr lang="en-US" sz="1800" b="1" strike="noStrike" spc="9">
                <a:solidFill>
                  <a:srgbClr val="000000"/>
                </a:solidFill>
                <a:uFill>
                  <a:solidFill>
                    <a:srgbClr val="FFFFFF"/>
                  </a:solidFill>
                </a:uFill>
                <a:latin typeface="Century Schoolbook"/>
              </a:rPr>
              <a:t>Inserir Medição: </a:t>
            </a:r>
            <a:r>
              <a:rPr lang="en-US" sz="1800" strike="noStrike" spc="9">
                <a:solidFill>
                  <a:srgbClr val="000000"/>
                </a:solidFill>
                <a:uFill>
                  <a:solidFill>
                    <a:srgbClr val="FFFFFF"/>
                  </a:solidFill>
                </a:uFill>
                <a:latin typeface="Century Schoolbook"/>
              </a:rPr>
              <a:t>Este Caso de Uso deve ocorrer quando é necessário criar novas medições</a:t>
            </a:r>
          </a:p>
        </p:txBody>
      </p:sp>
      <p:graphicFrame>
        <p:nvGraphicFramePr>
          <p:cNvPr id="203" name="Table 3"/>
          <p:cNvGraphicFramePr/>
          <p:nvPr/>
        </p:nvGraphicFramePr>
        <p:xfrm>
          <a:off x="1879560" y="2493360"/>
          <a:ext cx="8127720" cy="4052880"/>
        </p:xfrm>
        <a:graphic>
          <a:graphicData uri="http://schemas.openxmlformats.org/drawingml/2006/table">
            <a:tbl>
              <a:tblPr/>
              <a:tblGrid>
                <a:gridCol w="2709000">
                  <a:extLst>
                    <a:ext uri="{9D8B030D-6E8A-4147-A177-3AD203B41FA5}">
                      <a16:colId xmlns:a16="http://schemas.microsoft.com/office/drawing/2014/main" val="20000"/>
                    </a:ext>
                  </a:extLst>
                </a:gridCol>
                <a:gridCol w="2709000">
                  <a:extLst>
                    <a:ext uri="{9D8B030D-6E8A-4147-A177-3AD203B41FA5}">
                      <a16:colId xmlns:a16="http://schemas.microsoft.com/office/drawing/2014/main" val="20001"/>
                    </a:ext>
                  </a:extLst>
                </a:gridCol>
                <a:gridCol w="2709720">
                  <a:extLst>
                    <a:ext uri="{9D8B030D-6E8A-4147-A177-3AD203B41FA5}">
                      <a16:colId xmlns:a16="http://schemas.microsoft.com/office/drawing/2014/main" val="20002"/>
                    </a:ext>
                  </a:extLst>
                </a:gridCol>
              </a:tblGrid>
              <a:tr h="581760">
                <a:tc>
                  <a:txBody>
                    <a:bodyPr/>
                    <a:lstStyle/>
                    <a:p>
                      <a:pPr algn="ctr">
                        <a:lnSpc>
                          <a:spcPct val="100000"/>
                        </a:lnSpc>
                      </a:pPr>
                      <a:r>
                        <a:rPr lang="pt-BR" sz="1500" b="1" strike="noStrike" spc="-1">
                          <a:solidFill>
                            <a:srgbClr val="FFFFFF"/>
                          </a:solidFill>
                          <a:uFill>
                            <a:solidFill>
                              <a:srgbClr val="FFFFFF"/>
                            </a:solidFill>
                          </a:uFill>
                          <a:latin typeface="Century Schoolbook"/>
                        </a:rPr>
                        <a:t>Casos de Teste</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1B1E3D"/>
                    </a:solidFill>
                  </a:tcPr>
                </a:tc>
                <a:tc>
                  <a:txBody>
                    <a:bodyPr/>
                    <a:lstStyle/>
                    <a:p>
                      <a:pPr algn="ctr">
                        <a:lnSpc>
                          <a:spcPct val="100000"/>
                        </a:lnSpc>
                      </a:pPr>
                      <a:r>
                        <a:rPr lang="pt-BR" sz="1500" b="1" strike="noStrike" spc="-1">
                          <a:solidFill>
                            <a:srgbClr val="FFFFFF"/>
                          </a:solidFill>
                          <a:uFill>
                            <a:solidFill>
                              <a:srgbClr val="FFFFFF"/>
                            </a:solidFill>
                          </a:uFill>
                          <a:latin typeface="Century Schoolbook"/>
                        </a:rPr>
                        <a:t>Descrição do </a:t>
                      </a:r>
                      <a:endParaRPr lang="pt-BR" sz="1800" strike="noStrike" spc="-1">
                        <a:solidFill>
                          <a:srgbClr val="000000"/>
                        </a:solidFill>
                        <a:uFill>
                          <a:solidFill>
                            <a:srgbClr val="FFFFFF"/>
                          </a:solidFill>
                        </a:uFill>
                        <a:latin typeface="Arial"/>
                      </a:endParaRPr>
                    </a:p>
                    <a:p>
                      <a:pPr algn="ctr">
                        <a:lnSpc>
                          <a:spcPct val="100000"/>
                        </a:lnSpc>
                      </a:pPr>
                      <a:r>
                        <a:rPr lang="pt-BR" sz="1500" b="1" strike="noStrike" spc="-1">
                          <a:solidFill>
                            <a:srgbClr val="FFFFFF"/>
                          </a:solidFill>
                          <a:uFill>
                            <a:solidFill>
                              <a:srgbClr val="FFFFFF"/>
                            </a:solidFill>
                          </a:uFill>
                          <a:latin typeface="Century Schoolbook"/>
                        </a:rPr>
                        <a:t>Caso de Teste</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1B1E3D"/>
                    </a:solidFill>
                  </a:tcPr>
                </a:tc>
                <a:tc>
                  <a:txBody>
                    <a:bodyPr/>
                    <a:lstStyle/>
                    <a:p>
                      <a:pPr algn="ctr">
                        <a:lnSpc>
                          <a:spcPct val="100000"/>
                        </a:lnSpc>
                      </a:pPr>
                      <a:r>
                        <a:rPr lang="pt-BR" sz="1500" b="1" strike="noStrike" spc="-1">
                          <a:solidFill>
                            <a:srgbClr val="FFFFFF"/>
                          </a:solidFill>
                          <a:uFill>
                            <a:solidFill>
                              <a:srgbClr val="FFFFFF"/>
                            </a:solidFill>
                          </a:uFill>
                          <a:latin typeface="Century Schoolbook"/>
                        </a:rPr>
                        <a:t>Status</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1B1E3D"/>
                    </a:solidFill>
                  </a:tcPr>
                </a:tc>
                <a:extLst>
                  <a:ext uri="{0D108BD9-81ED-4DB2-BD59-A6C34878D82A}">
                    <a16:rowId xmlns:a16="http://schemas.microsoft.com/office/drawing/2014/main" val="10000"/>
                  </a:ext>
                </a:extLst>
              </a:tr>
              <a:tr h="1733400">
                <a:tc>
                  <a:txBody>
                    <a:bodyPr/>
                    <a:lstStyle/>
                    <a:p>
                      <a:pPr algn="ctr">
                        <a:lnSpc>
                          <a:spcPct val="100000"/>
                        </a:lnSpc>
                      </a:pPr>
                      <a:r>
                        <a:rPr lang="pt-BR" sz="1600" strike="noStrike" spc="-1">
                          <a:solidFill>
                            <a:srgbClr val="000000"/>
                          </a:solidFill>
                          <a:uFill>
                            <a:solidFill>
                              <a:srgbClr val="FFFFFF"/>
                            </a:solidFill>
                          </a:uFill>
                          <a:latin typeface="Century Schoolbook"/>
                        </a:rPr>
                        <a:t>CT #65</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xBody>
                    <a:bodyPr/>
                    <a:lstStyle/>
                    <a:p>
                      <a:pPr algn="ctr">
                        <a:lnSpc>
                          <a:spcPct val="100000"/>
                        </a:lnSpc>
                      </a:pPr>
                      <a:r>
                        <a:rPr lang="pt-BR" sz="1800" strike="noStrike" spc="-1">
                          <a:solidFill>
                            <a:srgbClr val="000000"/>
                          </a:solidFill>
                          <a:uFill>
                            <a:solidFill>
                              <a:srgbClr val="FFFFFF"/>
                            </a:solidFill>
                          </a:uFill>
                          <a:latin typeface="Century Schoolbook"/>
                        </a:rPr>
                        <a:t>Verifica se, ao preencher o campo data fora do padrão “dd-mm-aaaa”, mensagem de validação seja exibida.</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xBody>
                    <a:bodyPr/>
                    <a:lstStyle/>
                    <a:p>
                      <a:pPr algn="ctr">
                        <a:lnSpc>
                          <a:spcPct val="100000"/>
                        </a:lnSpc>
                      </a:pPr>
                      <a:r>
                        <a:rPr lang="pt-BR" sz="1600" strike="noStrike" spc="-1">
                          <a:solidFill>
                            <a:srgbClr val="000000"/>
                          </a:solidFill>
                          <a:uFill>
                            <a:solidFill>
                              <a:srgbClr val="FFFFFF"/>
                            </a:solidFill>
                          </a:uFill>
                          <a:latin typeface="Century Schoolbook"/>
                        </a:rPr>
                        <a:t>Sucesso</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extLst>
                  <a:ext uri="{0D108BD9-81ED-4DB2-BD59-A6C34878D82A}">
                    <a16:rowId xmlns:a16="http://schemas.microsoft.com/office/drawing/2014/main" val="10001"/>
                  </a:ext>
                </a:extLst>
              </a:tr>
              <a:tr h="1737720">
                <a:tc>
                  <a:txBody>
                    <a:bodyPr/>
                    <a:lstStyle/>
                    <a:p>
                      <a:pPr algn="ctr">
                        <a:lnSpc>
                          <a:spcPct val="100000"/>
                        </a:lnSpc>
                      </a:pPr>
                      <a:r>
                        <a:rPr lang="pt-BR" sz="1600" strike="noStrike" spc="-1">
                          <a:solidFill>
                            <a:srgbClr val="000000"/>
                          </a:solidFill>
                          <a:uFill>
                            <a:solidFill>
                              <a:srgbClr val="FFFFFF"/>
                            </a:solidFill>
                          </a:uFill>
                          <a:latin typeface="Century Schoolbook"/>
                        </a:rPr>
                        <a:t>CT#66</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xBody>
                    <a:bodyPr/>
                    <a:lstStyle/>
                    <a:p>
                      <a:pPr algn="ctr">
                        <a:lnSpc>
                          <a:spcPct val="100000"/>
                        </a:lnSpc>
                      </a:pPr>
                      <a:r>
                        <a:rPr lang="pt-BR" sz="1800" strike="noStrike" spc="-1">
                          <a:solidFill>
                            <a:srgbClr val="000000"/>
                          </a:solidFill>
                          <a:uFill>
                            <a:solidFill>
                              <a:srgbClr val="FFFFFF"/>
                            </a:solidFill>
                          </a:uFill>
                          <a:latin typeface="Century Schoolbook"/>
                        </a:rPr>
                        <a:t>Verifica se, ao preencher o campo hora com o formato “hh:mm:ss”, não é exibida mensagem de erro.</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xBody>
                    <a:bodyPr/>
                    <a:lstStyle/>
                    <a:p>
                      <a:pPr algn="ctr">
                        <a:lnSpc>
                          <a:spcPct val="100000"/>
                        </a:lnSpc>
                      </a:pPr>
                      <a:r>
                        <a:rPr lang="pt-BR" sz="1600" strike="noStrike" spc="-1">
                          <a:solidFill>
                            <a:srgbClr val="000000"/>
                          </a:solidFill>
                          <a:uFill>
                            <a:solidFill>
                              <a:srgbClr val="FFFFFF"/>
                            </a:solidFill>
                          </a:uFill>
                          <a:latin typeface="Century Schoolbook"/>
                        </a:rPr>
                        <a:t>Sucesso</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940155507"/>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 name="TextShape 1"/>
          <p:cNvSpPr txBox="1"/>
          <p:nvPr/>
        </p:nvSpPr>
        <p:spPr>
          <a:xfrm>
            <a:off x="1261800" y="365760"/>
            <a:ext cx="9692280" cy="1325160"/>
          </a:xfrm>
          <a:prstGeom prst="rect">
            <a:avLst/>
          </a:prstGeom>
          <a:noFill/>
          <a:ln>
            <a:noFill/>
          </a:ln>
        </p:spPr>
        <p:txBody>
          <a:bodyPr anchor="b"/>
          <a:lstStyle/>
          <a:p>
            <a:pPr>
              <a:lnSpc>
                <a:spcPct val="90000"/>
              </a:lnSpc>
            </a:pPr>
            <a:r>
              <a:rPr lang="en-US" sz="4400" strike="noStrike" spc="-49">
                <a:solidFill>
                  <a:srgbClr val="000000"/>
                </a:solidFill>
                <a:uFill>
                  <a:solidFill>
                    <a:srgbClr val="FFFFFF"/>
                  </a:solidFill>
                </a:uFill>
                <a:latin typeface="Century Schoolbook"/>
              </a:rPr>
              <a:t>Caso de Teste</a:t>
            </a:r>
            <a:endParaRPr lang="en-US" sz="1800" strike="noStrike" spc="-1">
              <a:solidFill>
                <a:srgbClr val="000000"/>
              </a:solidFill>
              <a:uFill>
                <a:solidFill>
                  <a:srgbClr val="FFFFFF"/>
                </a:solidFill>
              </a:uFill>
              <a:latin typeface="Century Schoolbook"/>
            </a:endParaRPr>
          </a:p>
        </p:txBody>
      </p:sp>
      <p:sp>
        <p:nvSpPr>
          <p:cNvPr id="205" name="TextShape 2"/>
          <p:cNvSpPr txBox="1"/>
          <p:nvPr/>
        </p:nvSpPr>
        <p:spPr>
          <a:xfrm>
            <a:off x="1261800" y="1828800"/>
            <a:ext cx="8595000" cy="4350960"/>
          </a:xfrm>
          <a:prstGeom prst="rect">
            <a:avLst/>
          </a:prstGeom>
          <a:noFill/>
          <a:ln>
            <a:noFill/>
          </a:ln>
        </p:spPr>
        <p:txBody>
          <a:bodyPr/>
          <a:lstStyle/>
          <a:p>
            <a:pPr marL="182880" indent="-182245">
              <a:lnSpc>
                <a:spcPct val="95000"/>
              </a:lnSpc>
              <a:buClr>
                <a:srgbClr val="4A66AC"/>
              </a:buClr>
              <a:buSzPct val="80000"/>
              <a:buFont typeface="Arial"/>
              <a:buChar char="•"/>
            </a:pPr>
            <a:r>
              <a:rPr lang="en-US" sz="1800" b="1" strike="noStrike" spc="9">
                <a:solidFill>
                  <a:srgbClr val="000000"/>
                </a:solidFill>
                <a:uFill>
                  <a:solidFill>
                    <a:srgbClr val="FFFFFF"/>
                  </a:solidFill>
                </a:uFill>
                <a:latin typeface="Century Schoolbook"/>
              </a:rPr>
              <a:t>Inserir Medição: </a:t>
            </a:r>
            <a:r>
              <a:rPr lang="en-US" sz="1800" strike="noStrike" spc="9">
                <a:solidFill>
                  <a:srgbClr val="000000"/>
                </a:solidFill>
                <a:uFill>
                  <a:solidFill>
                    <a:srgbClr val="FFFFFF"/>
                  </a:solidFill>
                </a:uFill>
                <a:latin typeface="Century Schoolbook"/>
              </a:rPr>
              <a:t>Este Caso de Uso deve ocorrer quando é necessário criar novas medições</a:t>
            </a:r>
          </a:p>
          <a:p>
            <a:pPr>
              <a:lnSpc>
                <a:spcPct val="95000"/>
              </a:lnSpc>
            </a:pPr>
            <a:endParaRPr lang="en-US" sz="1800" strike="noStrike" spc="9">
              <a:solidFill>
                <a:srgbClr val="000000"/>
              </a:solidFill>
              <a:uFill>
                <a:solidFill>
                  <a:srgbClr val="FFFFFF"/>
                </a:solidFill>
              </a:uFill>
              <a:latin typeface="Century Schoolbook"/>
            </a:endParaRPr>
          </a:p>
        </p:txBody>
      </p:sp>
      <p:graphicFrame>
        <p:nvGraphicFramePr>
          <p:cNvPr id="206" name="Table 3"/>
          <p:cNvGraphicFramePr/>
          <p:nvPr/>
        </p:nvGraphicFramePr>
        <p:xfrm>
          <a:off x="1879560" y="2493360"/>
          <a:ext cx="8127720" cy="3784680"/>
        </p:xfrm>
        <a:graphic>
          <a:graphicData uri="http://schemas.openxmlformats.org/drawingml/2006/table">
            <a:tbl>
              <a:tblPr/>
              <a:tblGrid>
                <a:gridCol w="2709000">
                  <a:extLst>
                    <a:ext uri="{9D8B030D-6E8A-4147-A177-3AD203B41FA5}">
                      <a16:colId xmlns:a16="http://schemas.microsoft.com/office/drawing/2014/main" val="20000"/>
                    </a:ext>
                  </a:extLst>
                </a:gridCol>
                <a:gridCol w="2709000">
                  <a:extLst>
                    <a:ext uri="{9D8B030D-6E8A-4147-A177-3AD203B41FA5}">
                      <a16:colId xmlns:a16="http://schemas.microsoft.com/office/drawing/2014/main" val="20001"/>
                    </a:ext>
                  </a:extLst>
                </a:gridCol>
                <a:gridCol w="2709720">
                  <a:extLst>
                    <a:ext uri="{9D8B030D-6E8A-4147-A177-3AD203B41FA5}">
                      <a16:colId xmlns:a16="http://schemas.microsoft.com/office/drawing/2014/main" val="20002"/>
                    </a:ext>
                  </a:extLst>
                </a:gridCol>
              </a:tblGrid>
              <a:tr h="539640">
                <a:tc>
                  <a:txBody>
                    <a:bodyPr/>
                    <a:lstStyle/>
                    <a:p>
                      <a:pPr algn="ctr">
                        <a:lnSpc>
                          <a:spcPct val="100000"/>
                        </a:lnSpc>
                      </a:pPr>
                      <a:r>
                        <a:rPr lang="pt-BR" sz="1500" b="1" strike="noStrike" spc="-1">
                          <a:solidFill>
                            <a:srgbClr val="FFFFFF"/>
                          </a:solidFill>
                          <a:uFill>
                            <a:solidFill>
                              <a:srgbClr val="FFFFFF"/>
                            </a:solidFill>
                          </a:uFill>
                          <a:latin typeface="Century Schoolbook"/>
                        </a:rPr>
                        <a:t>Casos de Teste</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1B1E3D"/>
                    </a:solidFill>
                  </a:tcPr>
                </a:tc>
                <a:tc>
                  <a:txBody>
                    <a:bodyPr/>
                    <a:lstStyle/>
                    <a:p>
                      <a:pPr algn="ctr">
                        <a:lnSpc>
                          <a:spcPct val="100000"/>
                        </a:lnSpc>
                      </a:pPr>
                      <a:r>
                        <a:rPr lang="pt-BR" sz="1500" b="1" strike="noStrike" spc="-1">
                          <a:solidFill>
                            <a:srgbClr val="FFFFFF"/>
                          </a:solidFill>
                          <a:uFill>
                            <a:solidFill>
                              <a:srgbClr val="FFFFFF"/>
                            </a:solidFill>
                          </a:uFill>
                          <a:latin typeface="Century Schoolbook"/>
                        </a:rPr>
                        <a:t>Descrição do </a:t>
                      </a:r>
                      <a:endParaRPr lang="pt-BR" sz="1800" strike="noStrike" spc="-1">
                        <a:solidFill>
                          <a:srgbClr val="000000"/>
                        </a:solidFill>
                        <a:uFill>
                          <a:solidFill>
                            <a:srgbClr val="FFFFFF"/>
                          </a:solidFill>
                        </a:uFill>
                        <a:latin typeface="Arial"/>
                      </a:endParaRPr>
                    </a:p>
                    <a:p>
                      <a:pPr algn="ctr">
                        <a:lnSpc>
                          <a:spcPct val="100000"/>
                        </a:lnSpc>
                      </a:pPr>
                      <a:r>
                        <a:rPr lang="pt-BR" sz="1500" b="1" strike="noStrike" spc="-1">
                          <a:solidFill>
                            <a:srgbClr val="FFFFFF"/>
                          </a:solidFill>
                          <a:uFill>
                            <a:solidFill>
                              <a:srgbClr val="FFFFFF"/>
                            </a:solidFill>
                          </a:uFill>
                          <a:latin typeface="Century Schoolbook"/>
                        </a:rPr>
                        <a:t>Caso de Teste</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1B1E3D"/>
                    </a:solidFill>
                  </a:tcPr>
                </a:tc>
                <a:tc>
                  <a:txBody>
                    <a:bodyPr/>
                    <a:lstStyle/>
                    <a:p>
                      <a:pPr algn="ctr">
                        <a:lnSpc>
                          <a:spcPct val="100000"/>
                        </a:lnSpc>
                      </a:pPr>
                      <a:r>
                        <a:rPr lang="pt-BR" sz="1500" b="1" strike="noStrike" spc="-1">
                          <a:solidFill>
                            <a:srgbClr val="FFFFFF"/>
                          </a:solidFill>
                          <a:uFill>
                            <a:solidFill>
                              <a:srgbClr val="FFFFFF"/>
                            </a:solidFill>
                          </a:uFill>
                          <a:latin typeface="Century Schoolbook"/>
                        </a:rPr>
                        <a:t>Status</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1B1E3D"/>
                    </a:solidFill>
                  </a:tcPr>
                </a:tc>
                <a:extLst>
                  <a:ext uri="{0D108BD9-81ED-4DB2-BD59-A6C34878D82A}">
                    <a16:rowId xmlns:a16="http://schemas.microsoft.com/office/drawing/2014/main" val="10000"/>
                  </a:ext>
                </a:extLst>
              </a:tr>
              <a:tr h="2012040">
                <a:tc>
                  <a:txBody>
                    <a:bodyPr/>
                    <a:lstStyle/>
                    <a:p>
                      <a:pPr algn="ctr">
                        <a:lnSpc>
                          <a:spcPct val="100000"/>
                        </a:lnSpc>
                      </a:pPr>
                      <a:r>
                        <a:rPr lang="pt-BR" sz="1600" strike="noStrike" spc="-1">
                          <a:solidFill>
                            <a:srgbClr val="000000"/>
                          </a:solidFill>
                          <a:uFill>
                            <a:solidFill>
                              <a:srgbClr val="FFFFFF"/>
                            </a:solidFill>
                          </a:uFill>
                          <a:latin typeface="Century Schoolbook"/>
                        </a:rPr>
                        <a:t>CT #67</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xBody>
                    <a:bodyPr/>
                    <a:lstStyle/>
                    <a:p>
                      <a:pPr algn="ctr">
                        <a:lnSpc>
                          <a:spcPct val="100000"/>
                        </a:lnSpc>
                      </a:pPr>
                      <a:r>
                        <a:rPr lang="pt-BR" sz="1800" strike="noStrike" spc="-1">
                          <a:solidFill>
                            <a:srgbClr val="000000"/>
                          </a:solidFill>
                          <a:uFill>
                            <a:solidFill>
                              <a:srgbClr val="FFFFFF"/>
                            </a:solidFill>
                          </a:uFill>
                          <a:latin typeface="Century Schoolbook"/>
                        </a:rPr>
                        <a:t>Verifica se, ao preencher o campo hora com formato diferente de “hh:mm:ss”, mensagem de validação seja exibida.</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xBody>
                    <a:bodyPr/>
                    <a:lstStyle/>
                    <a:p>
                      <a:pPr algn="ctr">
                        <a:lnSpc>
                          <a:spcPct val="100000"/>
                        </a:lnSpc>
                      </a:pPr>
                      <a:r>
                        <a:rPr lang="pt-BR" sz="1600" strike="noStrike" spc="-1">
                          <a:solidFill>
                            <a:srgbClr val="000000"/>
                          </a:solidFill>
                          <a:uFill>
                            <a:solidFill>
                              <a:srgbClr val="FFFFFF"/>
                            </a:solidFill>
                          </a:uFill>
                          <a:latin typeface="Century Schoolbook"/>
                        </a:rPr>
                        <a:t>Sucesso</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extLst>
                  <a:ext uri="{0D108BD9-81ED-4DB2-BD59-A6C34878D82A}">
                    <a16:rowId xmlns:a16="http://schemas.microsoft.com/office/drawing/2014/main" val="10001"/>
                  </a:ext>
                </a:extLst>
              </a:tr>
              <a:tr h="1224000">
                <a:tc>
                  <a:txBody>
                    <a:bodyPr/>
                    <a:lstStyle/>
                    <a:p>
                      <a:pPr algn="ctr">
                        <a:lnSpc>
                          <a:spcPct val="100000"/>
                        </a:lnSpc>
                      </a:pPr>
                      <a:r>
                        <a:rPr lang="pt-BR" sz="1600" strike="noStrike" spc="-1">
                          <a:solidFill>
                            <a:srgbClr val="000000"/>
                          </a:solidFill>
                          <a:uFill>
                            <a:solidFill>
                              <a:srgbClr val="FFFFFF"/>
                            </a:solidFill>
                          </a:uFill>
                          <a:latin typeface="Century Schoolbook"/>
                        </a:rPr>
                        <a:t>CT#68</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xBody>
                    <a:bodyPr/>
                    <a:lstStyle/>
                    <a:p>
                      <a:pPr algn="ctr">
                        <a:lnSpc>
                          <a:spcPct val="100000"/>
                        </a:lnSpc>
                      </a:pPr>
                      <a:r>
                        <a:rPr lang="pt-BR" sz="1800" strike="noStrike" spc="-1">
                          <a:solidFill>
                            <a:srgbClr val="000000"/>
                          </a:solidFill>
                          <a:uFill>
                            <a:solidFill>
                              <a:srgbClr val="FFFFFF"/>
                            </a:solidFill>
                          </a:uFill>
                          <a:latin typeface="Century Schoolbook"/>
                        </a:rPr>
                        <a:t>Verifica se, ao clicar em “Criar”, as mudanças sejam salvas.</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xBody>
                    <a:bodyPr/>
                    <a:lstStyle/>
                    <a:p>
                      <a:pPr algn="ctr">
                        <a:lnSpc>
                          <a:spcPct val="100000"/>
                        </a:lnSpc>
                      </a:pPr>
                      <a:r>
                        <a:rPr lang="pt-BR" sz="1600" strike="noStrike" spc="-1">
                          <a:solidFill>
                            <a:srgbClr val="000000"/>
                          </a:solidFill>
                          <a:uFill>
                            <a:solidFill>
                              <a:srgbClr val="FFFFFF"/>
                            </a:solidFill>
                          </a:uFill>
                          <a:latin typeface="Century Schoolbook"/>
                        </a:rPr>
                        <a:t>Sucesso</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096603434"/>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 name="TextShape 1"/>
          <p:cNvSpPr txBox="1"/>
          <p:nvPr/>
        </p:nvSpPr>
        <p:spPr>
          <a:xfrm>
            <a:off x="1261800" y="365760"/>
            <a:ext cx="9692280" cy="1325160"/>
          </a:xfrm>
          <a:prstGeom prst="rect">
            <a:avLst/>
          </a:prstGeom>
          <a:noFill/>
          <a:ln>
            <a:noFill/>
          </a:ln>
        </p:spPr>
        <p:txBody>
          <a:bodyPr anchor="b"/>
          <a:lstStyle/>
          <a:p>
            <a:pPr>
              <a:lnSpc>
                <a:spcPct val="90000"/>
              </a:lnSpc>
            </a:pPr>
            <a:r>
              <a:rPr lang="en-US" sz="4400" strike="noStrike" spc="-49">
                <a:solidFill>
                  <a:srgbClr val="000000"/>
                </a:solidFill>
                <a:uFill>
                  <a:solidFill>
                    <a:srgbClr val="FFFFFF"/>
                  </a:solidFill>
                </a:uFill>
                <a:latin typeface="Century Schoolbook"/>
              </a:rPr>
              <a:t>Caso de Teste</a:t>
            </a:r>
            <a:endParaRPr lang="en-US" sz="1800" strike="noStrike" spc="-1">
              <a:solidFill>
                <a:srgbClr val="000000"/>
              </a:solidFill>
              <a:uFill>
                <a:solidFill>
                  <a:srgbClr val="FFFFFF"/>
                </a:solidFill>
              </a:uFill>
              <a:latin typeface="Century Schoolbook"/>
            </a:endParaRPr>
          </a:p>
        </p:txBody>
      </p:sp>
      <p:sp>
        <p:nvSpPr>
          <p:cNvPr id="208" name="TextShape 2"/>
          <p:cNvSpPr txBox="1"/>
          <p:nvPr/>
        </p:nvSpPr>
        <p:spPr>
          <a:xfrm>
            <a:off x="1261800" y="1828800"/>
            <a:ext cx="8595000" cy="4350960"/>
          </a:xfrm>
          <a:prstGeom prst="rect">
            <a:avLst/>
          </a:prstGeom>
          <a:noFill/>
          <a:ln>
            <a:noFill/>
          </a:ln>
        </p:spPr>
        <p:txBody>
          <a:bodyPr/>
          <a:lstStyle/>
          <a:p>
            <a:pPr marL="182880" indent="-182245">
              <a:lnSpc>
                <a:spcPct val="95000"/>
              </a:lnSpc>
              <a:buClr>
                <a:srgbClr val="4A66AC"/>
              </a:buClr>
              <a:buSzPct val="80000"/>
              <a:buFont typeface="Arial"/>
              <a:buChar char="•"/>
            </a:pPr>
            <a:r>
              <a:rPr lang="en-US" sz="1800" b="1" strike="noStrike" spc="9">
                <a:solidFill>
                  <a:srgbClr val="000000"/>
                </a:solidFill>
                <a:uFill>
                  <a:solidFill>
                    <a:srgbClr val="FFFFFF"/>
                  </a:solidFill>
                </a:uFill>
                <a:latin typeface="Century Schoolbook"/>
              </a:rPr>
              <a:t>Inserir Medição: </a:t>
            </a:r>
            <a:r>
              <a:rPr lang="en-US" sz="1800" strike="noStrike" spc="9">
                <a:solidFill>
                  <a:srgbClr val="000000"/>
                </a:solidFill>
                <a:uFill>
                  <a:solidFill>
                    <a:srgbClr val="FFFFFF"/>
                  </a:solidFill>
                </a:uFill>
                <a:latin typeface="Century Schoolbook"/>
              </a:rPr>
              <a:t>Este Caso de Uso deve ocorrer quando é necessário criar novas medições</a:t>
            </a:r>
          </a:p>
          <a:p>
            <a:pPr>
              <a:lnSpc>
                <a:spcPct val="95000"/>
              </a:lnSpc>
            </a:pPr>
            <a:endParaRPr lang="en-US" sz="1800" strike="noStrike" spc="9">
              <a:solidFill>
                <a:srgbClr val="000000"/>
              </a:solidFill>
              <a:uFill>
                <a:solidFill>
                  <a:srgbClr val="FFFFFF"/>
                </a:solidFill>
              </a:uFill>
              <a:latin typeface="Century Schoolbook"/>
            </a:endParaRPr>
          </a:p>
        </p:txBody>
      </p:sp>
      <p:graphicFrame>
        <p:nvGraphicFramePr>
          <p:cNvPr id="209" name="Table 3"/>
          <p:cNvGraphicFramePr/>
          <p:nvPr/>
        </p:nvGraphicFramePr>
        <p:xfrm>
          <a:off x="1879560" y="2493360"/>
          <a:ext cx="8127720" cy="4052520"/>
        </p:xfrm>
        <a:graphic>
          <a:graphicData uri="http://schemas.openxmlformats.org/drawingml/2006/table">
            <a:tbl>
              <a:tblPr/>
              <a:tblGrid>
                <a:gridCol w="2709000">
                  <a:extLst>
                    <a:ext uri="{9D8B030D-6E8A-4147-A177-3AD203B41FA5}">
                      <a16:colId xmlns:a16="http://schemas.microsoft.com/office/drawing/2014/main" val="20000"/>
                    </a:ext>
                  </a:extLst>
                </a:gridCol>
                <a:gridCol w="2709000">
                  <a:extLst>
                    <a:ext uri="{9D8B030D-6E8A-4147-A177-3AD203B41FA5}">
                      <a16:colId xmlns:a16="http://schemas.microsoft.com/office/drawing/2014/main" val="20001"/>
                    </a:ext>
                  </a:extLst>
                </a:gridCol>
                <a:gridCol w="2709720">
                  <a:extLst>
                    <a:ext uri="{9D8B030D-6E8A-4147-A177-3AD203B41FA5}">
                      <a16:colId xmlns:a16="http://schemas.microsoft.com/office/drawing/2014/main" val="20002"/>
                    </a:ext>
                  </a:extLst>
                </a:gridCol>
              </a:tblGrid>
              <a:tr h="582120">
                <a:tc>
                  <a:txBody>
                    <a:bodyPr/>
                    <a:lstStyle/>
                    <a:p>
                      <a:pPr algn="ctr">
                        <a:lnSpc>
                          <a:spcPct val="100000"/>
                        </a:lnSpc>
                      </a:pPr>
                      <a:r>
                        <a:rPr lang="pt-BR" sz="1500" b="1" strike="noStrike" spc="-1">
                          <a:solidFill>
                            <a:srgbClr val="FFFFFF"/>
                          </a:solidFill>
                          <a:uFill>
                            <a:solidFill>
                              <a:srgbClr val="FFFFFF"/>
                            </a:solidFill>
                          </a:uFill>
                          <a:latin typeface="Century Schoolbook"/>
                        </a:rPr>
                        <a:t>Casos de Teste</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1B1E3D"/>
                    </a:solidFill>
                  </a:tcPr>
                </a:tc>
                <a:tc>
                  <a:txBody>
                    <a:bodyPr/>
                    <a:lstStyle/>
                    <a:p>
                      <a:pPr algn="ctr">
                        <a:lnSpc>
                          <a:spcPct val="100000"/>
                        </a:lnSpc>
                      </a:pPr>
                      <a:r>
                        <a:rPr lang="pt-BR" sz="1500" b="1" strike="noStrike" spc="-1">
                          <a:solidFill>
                            <a:srgbClr val="FFFFFF"/>
                          </a:solidFill>
                          <a:uFill>
                            <a:solidFill>
                              <a:srgbClr val="FFFFFF"/>
                            </a:solidFill>
                          </a:uFill>
                          <a:latin typeface="Century Schoolbook"/>
                        </a:rPr>
                        <a:t>Descrição do </a:t>
                      </a:r>
                      <a:endParaRPr lang="pt-BR" sz="1800" strike="noStrike" spc="-1">
                        <a:solidFill>
                          <a:srgbClr val="000000"/>
                        </a:solidFill>
                        <a:uFill>
                          <a:solidFill>
                            <a:srgbClr val="FFFFFF"/>
                          </a:solidFill>
                        </a:uFill>
                        <a:latin typeface="Arial"/>
                      </a:endParaRPr>
                    </a:p>
                    <a:p>
                      <a:pPr algn="ctr">
                        <a:lnSpc>
                          <a:spcPct val="100000"/>
                        </a:lnSpc>
                      </a:pPr>
                      <a:r>
                        <a:rPr lang="pt-BR" sz="1500" b="1" strike="noStrike" spc="-1">
                          <a:solidFill>
                            <a:srgbClr val="FFFFFF"/>
                          </a:solidFill>
                          <a:uFill>
                            <a:solidFill>
                              <a:srgbClr val="FFFFFF"/>
                            </a:solidFill>
                          </a:uFill>
                          <a:latin typeface="Century Schoolbook"/>
                        </a:rPr>
                        <a:t>Caso de Teste</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1B1E3D"/>
                    </a:solidFill>
                  </a:tcPr>
                </a:tc>
                <a:tc>
                  <a:txBody>
                    <a:bodyPr/>
                    <a:lstStyle/>
                    <a:p>
                      <a:pPr algn="ctr">
                        <a:lnSpc>
                          <a:spcPct val="100000"/>
                        </a:lnSpc>
                      </a:pPr>
                      <a:r>
                        <a:rPr lang="pt-BR" sz="1500" b="1" strike="noStrike" spc="-1">
                          <a:solidFill>
                            <a:srgbClr val="FFFFFF"/>
                          </a:solidFill>
                          <a:uFill>
                            <a:solidFill>
                              <a:srgbClr val="FFFFFF"/>
                            </a:solidFill>
                          </a:uFill>
                          <a:latin typeface="Century Schoolbook"/>
                        </a:rPr>
                        <a:t>Status</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1B1E3D"/>
                    </a:solidFill>
                  </a:tcPr>
                </a:tc>
                <a:extLst>
                  <a:ext uri="{0D108BD9-81ED-4DB2-BD59-A6C34878D82A}">
                    <a16:rowId xmlns:a16="http://schemas.microsoft.com/office/drawing/2014/main" val="10000"/>
                  </a:ext>
                </a:extLst>
              </a:tr>
              <a:tr h="1735200">
                <a:tc>
                  <a:txBody>
                    <a:bodyPr/>
                    <a:lstStyle/>
                    <a:p>
                      <a:pPr algn="ctr">
                        <a:lnSpc>
                          <a:spcPct val="100000"/>
                        </a:lnSpc>
                      </a:pPr>
                      <a:r>
                        <a:rPr lang="pt-BR" sz="1600" strike="noStrike" spc="-1">
                          <a:solidFill>
                            <a:srgbClr val="000000"/>
                          </a:solidFill>
                          <a:uFill>
                            <a:solidFill>
                              <a:srgbClr val="FFFFFF"/>
                            </a:solidFill>
                          </a:uFill>
                          <a:latin typeface="Century Schoolbook"/>
                        </a:rPr>
                        <a:t>CT #69</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xBody>
                    <a:bodyPr/>
                    <a:lstStyle/>
                    <a:p>
                      <a:pPr algn="ctr">
                        <a:lnSpc>
                          <a:spcPct val="100000"/>
                        </a:lnSpc>
                      </a:pPr>
                      <a:r>
                        <a:rPr lang="pt-BR" sz="1800" strike="noStrike" spc="-1">
                          <a:solidFill>
                            <a:srgbClr val="000000"/>
                          </a:solidFill>
                          <a:uFill>
                            <a:solidFill>
                              <a:srgbClr val="FFFFFF"/>
                            </a:solidFill>
                          </a:uFill>
                          <a:latin typeface="Century Schoolbook"/>
                        </a:rPr>
                        <a:t>Verifica se, ao clicar em “Criar” sem inserir alguma informação, mensagem de erro seja exibida.</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xBody>
                    <a:bodyPr/>
                    <a:lstStyle/>
                    <a:p>
                      <a:pPr algn="ctr">
                        <a:lnSpc>
                          <a:spcPct val="100000"/>
                        </a:lnSpc>
                      </a:pPr>
                      <a:r>
                        <a:rPr lang="pt-BR" sz="1600" strike="noStrike" spc="-1">
                          <a:solidFill>
                            <a:srgbClr val="000000"/>
                          </a:solidFill>
                          <a:uFill>
                            <a:solidFill>
                              <a:srgbClr val="FFFFFF"/>
                            </a:solidFill>
                          </a:uFill>
                          <a:latin typeface="Century Schoolbook"/>
                        </a:rPr>
                        <a:t>Sucesso</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extLst>
                  <a:ext uri="{0D108BD9-81ED-4DB2-BD59-A6C34878D82A}">
                    <a16:rowId xmlns:a16="http://schemas.microsoft.com/office/drawing/2014/main" val="10001"/>
                  </a:ext>
                </a:extLst>
              </a:tr>
              <a:tr h="1735200">
                <a:tc>
                  <a:txBody>
                    <a:bodyPr/>
                    <a:lstStyle/>
                    <a:p>
                      <a:pPr algn="ctr">
                        <a:lnSpc>
                          <a:spcPct val="100000"/>
                        </a:lnSpc>
                      </a:pPr>
                      <a:r>
                        <a:rPr lang="pt-BR" sz="1600" strike="noStrike" spc="-1">
                          <a:solidFill>
                            <a:srgbClr val="000000"/>
                          </a:solidFill>
                          <a:uFill>
                            <a:solidFill>
                              <a:srgbClr val="FFFFFF"/>
                            </a:solidFill>
                          </a:uFill>
                          <a:latin typeface="Century Schoolbook"/>
                        </a:rPr>
                        <a:t>CT#70</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xBody>
                    <a:bodyPr/>
                    <a:lstStyle/>
                    <a:p>
                      <a:pPr algn="ctr">
                        <a:lnSpc>
                          <a:spcPct val="100000"/>
                        </a:lnSpc>
                      </a:pPr>
                      <a:r>
                        <a:rPr lang="pt-BR" sz="1800" strike="noStrike" spc="-1">
                          <a:solidFill>
                            <a:srgbClr val="000000"/>
                          </a:solidFill>
                          <a:uFill>
                            <a:solidFill>
                              <a:srgbClr val="FFFFFF"/>
                            </a:solidFill>
                          </a:uFill>
                          <a:latin typeface="Century Schoolbook"/>
                        </a:rPr>
                        <a:t>Verifica se, ao clicar em “Cancelar”, a ação seja cancelada.</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xBody>
                    <a:bodyPr/>
                    <a:lstStyle/>
                    <a:p>
                      <a:pPr algn="ctr">
                        <a:lnSpc>
                          <a:spcPct val="100000"/>
                        </a:lnSpc>
                      </a:pPr>
                      <a:r>
                        <a:rPr lang="pt-BR" sz="1600" strike="noStrike" spc="-1">
                          <a:solidFill>
                            <a:srgbClr val="000000"/>
                          </a:solidFill>
                          <a:uFill>
                            <a:solidFill>
                              <a:srgbClr val="FFFFFF"/>
                            </a:solidFill>
                          </a:uFill>
                          <a:latin typeface="Century Schoolbook"/>
                        </a:rPr>
                        <a:t>Sucesso</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018699373"/>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 name="TextShape 1"/>
          <p:cNvSpPr txBox="1"/>
          <p:nvPr/>
        </p:nvSpPr>
        <p:spPr>
          <a:xfrm>
            <a:off x="1261800" y="365760"/>
            <a:ext cx="9692280" cy="1325160"/>
          </a:xfrm>
          <a:prstGeom prst="rect">
            <a:avLst/>
          </a:prstGeom>
          <a:noFill/>
          <a:ln>
            <a:noFill/>
          </a:ln>
        </p:spPr>
        <p:txBody>
          <a:bodyPr anchor="b"/>
          <a:lstStyle/>
          <a:p>
            <a:pPr>
              <a:lnSpc>
                <a:spcPct val="90000"/>
              </a:lnSpc>
            </a:pPr>
            <a:r>
              <a:rPr lang="en-US" sz="4400" strike="noStrike" spc="-49">
                <a:solidFill>
                  <a:srgbClr val="000000"/>
                </a:solidFill>
                <a:uFill>
                  <a:solidFill>
                    <a:srgbClr val="FFFFFF"/>
                  </a:solidFill>
                </a:uFill>
                <a:latin typeface="Century Schoolbook"/>
              </a:rPr>
              <a:t>Caso de Teste</a:t>
            </a:r>
            <a:endParaRPr lang="en-US" sz="1800" strike="noStrike" spc="-1">
              <a:solidFill>
                <a:srgbClr val="000000"/>
              </a:solidFill>
              <a:uFill>
                <a:solidFill>
                  <a:srgbClr val="FFFFFF"/>
                </a:solidFill>
              </a:uFill>
              <a:latin typeface="Century Schoolbook"/>
            </a:endParaRPr>
          </a:p>
        </p:txBody>
      </p:sp>
      <p:sp>
        <p:nvSpPr>
          <p:cNvPr id="211" name="TextShape 2"/>
          <p:cNvSpPr txBox="1"/>
          <p:nvPr/>
        </p:nvSpPr>
        <p:spPr>
          <a:xfrm>
            <a:off x="1261800" y="1828800"/>
            <a:ext cx="8595000" cy="4350960"/>
          </a:xfrm>
          <a:prstGeom prst="rect">
            <a:avLst/>
          </a:prstGeom>
          <a:noFill/>
          <a:ln>
            <a:noFill/>
          </a:ln>
        </p:spPr>
        <p:txBody>
          <a:bodyPr/>
          <a:lstStyle/>
          <a:p>
            <a:pPr marL="182880" indent="-182245">
              <a:lnSpc>
                <a:spcPct val="100000"/>
              </a:lnSpc>
              <a:buClr>
                <a:srgbClr val="4A66AC"/>
              </a:buClr>
              <a:buSzPct val="80000"/>
              <a:buFont typeface="Arial"/>
              <a:buChar char="•"/>
            </a:pPr>
            <a:r>
              <a:rPr lang="en-US" sz="1800" b="1" strike="noStrike" spc="9">
                <a:solidFill>
                  <a:srgbClr val="000000"/>
                </a:solidFill>
                <a:uFill>
                  <a:solidFill>
                    <a:srgbClr val="FFFFFF"/>
                  </a:solidFill>
                </a:uFill>
                <a:latin typeface="Century Schoolbook"/>
              </a:rPr>
              <a:t>Atualizar Medição:</a:t>
            </a:r>
            <a:r>
              <a:rPr lang="en-US" sz="1800" strike="noStrike" spc="9">
                <a:solidFill>
                  <a:srgbClr val="000000"/>
                </a:solidFill>
                <a:uFill>
                  <a:solidFill>
                    <a:srgbClr val="FFFFFF"/>
                  </a:solidFill>
                </a:uFill>
                <a:latin typeface="Century Schoolbook"/>
              </a:rPr>
              <a:t> Este Caso de Uso deve ocorrer quando for necessário atualizar as informações de uma medição existente.</a:t>
            </a:r>
          </a:p>
        </p:txBody>
      </p:sp>
      <p:graphicFrame>
        <p:nvGraphicFramePr>
          <p:cNvPr id="212" name="Table 3"/>
          <p:cNvGraphicFramePr/>
          <p:nvPr/>
        </p:nvGraphicFramePr>
        <p:xfrm>
          <a:off x="1879560" y="2493360"/>
          <a:ext cx="8127720" cy="4052520"/>
        </p:xfrm>
        <a:graphic>
          <a:graphicData uri="http://schemas.openxmlformats.org/drawingml/2006/table">
            <a:tbl>
              <a:tblPr/>
              <a:tblGrid>
                <a:gridCol w="2709000">
                  <a:extLst>
                    <a:ext uri="{9D8B030D-6E8A-4147-A177-3AD203B41FA5}">
                      <a16:colId xmlns:a16="http://schemas.microsoft.com/office/drawing/2014/main" val="20000"/>
                    </a:ext>
                  </a:extLst>
                </a:gridCol>
                <a:gridCol w="2709000">
                  <a:extLst>
                    <a:ext uri="{9D8B030D-6E8A-4147-A177-3AD203B41FA5}">
                      <a16:colId xmlns:a16="http://schemas.microsoft.com/office/drawing/2014/main" val="20001"/>
                    </a:ext>
                  </a:extLst>
                </a:gridCol>
                <a:gridCol w="2709720">
                  <a:extLst>
                    <a:ext uri="{9D8B030D-6E8A-4147-A177-3AD203B41FA5}">
                      <a16:colId xmlns:a16="http://schemas.microsoft.com/office/drawing/2014/main" val="20002"/>
                    </a:ext>
                  </a:extLst>
                </a:gridCol>
              </a:tblGrid>
              <a:tr h="582120">
                <a:tc>
                  <a:txBody>
                    <a:bodyPr/>
                    <a:lstStyle/>
                    <a:p>
                      <a:pPr algn="ctr">
                        <a:lnSpc>
                          <a:spcPct val="100000"/>
                        </a:lnSpc>
                      </a:pPr>
                      <a:r>
                        <a:rPr lang="pt-BR" sz="1500" b="1" strike="noStrike" spc="-1">
                          <a:solidFill>
                            <a:srgbClr val="FFFFFF"/>
                          </a:solidFill>
                          <a:uFill>
                            <a:solidFill>
                              <a:srgbClr val="FFFFFF"/>
                            </a:solidFill>
                          </a:uFill>
                          <a:latin typeface="Century Schoolbook"/>
                        </a:rPr>
                        <a:t>Casos de Teste</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1B1E3D"/>
                    </a:solidFill>
                  </a:tcPr>
                </a:tc>
                <a:tc>
                  <a:txBody>
                    <a:bodyPr/>
                    <a:lstStyle/>
                    <a:p>
                      <a:pPr algn="ctr">
                        <a:lnSpc>
                          <a:spcPct val="100000"/>
                        </a:lnSpc>
                      </a:pPr>
                      <a:r>
                        <a:rPr lang="pt-BR" sz="1500" b="1" strike="noStrike" spc="-1">
                          <a:solidFill>
                            <a:srgbClr val="FFFFFF"/>
                          </a:solidFill>
                          <a:uFill>
                            <a:solidFill>
                              <a:srgbClr val="FFFFFF"/>
                            </a:solidFill>
                          </a:uFill>
                          <a:latin typeface="Century Schoolbook"/>
                        </a:rPr>
                        <a:t>Descrição do </a:t>
                      </a:r>
                      <a:endParaRPr lang="pt-BR" sz="1800" strike="noStrike" spc="-1">
                        <a:solidFill>
                          <a:srgbClr val="000000"/>
                        </a:solidFill>
                        <a:uFill>
                          <a:solidFill>
                            <a:srgbClr val="FFFFFF"/>
                          </a:solidFill>
                        </a:uFill>
                        <a:latin typeface="Arial"/>
                      </a:endParaRPr>
                    </a:p>
                    <a:p>
                      <a:pPr algn="ctr">
                        <a:lnSpc>
                          <a:spcPct val="100000"/>
                        </a:lnSpc>
                      </a:pPr>
                      <a:r>
                        <a:rPr lang="pt-BR" sz="1500" b="1" strike="noStrike" spc="-1">
                          <a:solidFill>
                            <a:srgbClr val="FFFFFF"/>
                          </a:solidFill>
                          <a:uFill>
                            <a:solidFill>
                              <a:srgbClr val="FFFFFF"/>
                            </a:solidFill>
                          </a:uFill>
                          <a:latin typeface="Century Schoolbook"/>
                        </a:rPr>
                        <a:t>Caso de Teste</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1B1E3D"/>
                    </a:solidFill>
                  </a:tcPr>
                </a:tc>
                <a:tc>
                  <a:txBody>
                    <a:bodyPr/>
                    <a:lstStyle/>
                    <a:p>
                      <a:pPr algn="ctr">
                        <a:lnSpc>
                          <a:spcPct val="100000"/>
                        </a:lnSpc>
                      </a:pPr>
                      <a:r>
                        <a:rPr lang="pt-BR" sz="1500" b="1" strike="noStrike" spc="-1">
                          <a:solidFill>
                            <a:srgbClr val="FFFFFF"/>
                          </a:solidFill>
                          <a:uFill>
                            <a:solidFill>
                              <a:srgbClr val="FFFFFF"/>
                            </a:solidFill>
                          </a:uFill>
                          <a:latin typeface="Century Schoolbook"/>
                        </a:rPr>
                        <a:t>Status</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1B1E3D"/>
                    </a:solidFill>
                  </a:tcPr>
                </a:tc>
                <a:extLst>
                  <a:ext uri="{0D108BD9-81ED-4DB2-BD59-A6C34878D82A}">
                    <a16:rowId xmlns:a16="http://schemas.microsoft.com/office/drawing/2014/main" val="10000"/>
                  </a:ext>
                </a:extLst>
              </a:tr>
              <a:tr h="1735200">
                <a:tc>
                  <a:txBody>
                    <a:bodyPr/>
                    <a:lstStyle/>
                    <a:p>
                      <a:pPr algn="ctr">
                        <a:lnSpc>
                          <a:spcPct val="100000"/>
                        </a:lnSpc>
                      </a:pPr>
                      <a:r>
                        <a:rPr lang="pt-BR" sz="1600" strike="noStrike" spc="-1">
                          <a:solidFill>
                            <a:srgbClr val="000000"/>
                          </a:solidFill>
                          <a:uFill>
                            <a:solidFill>
                              <a:srgbClr val="FFFFFF"/>
                            </a:solidFill>
                          </a:uFill>
                          <a:latin typeface="Century Schoolbook"/>
                        </a:rPr>
                        <a:t>CT #55</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xBody>
                    <a:bodyPr/>
                    <a:lstStyle/>
                    <a:p>
                      <a:pPr algn="ctr">
                        <a:lnSpc>
                          <a:spcPct val="100000"/>
                        </a:lnSpc>
                      </a:pPr>
                      <a:r>
                        <a:rPr lang="pt-BR" sz="1800" strike="noStrike" spc="-1">
                          <a:solidFill>
                            <a:srgbClr val="000000"/>
                          </a:solidFill>
                          <a:uFill>
                            <a:solidFill>
                              <a:srgbClr val="FFFFFF"/>
                            </a:solidFill>
                          </a:uFill>
                          <a:latin typeface="Century Schoolbook"/>
                        </a:rPr>
                        <a:t>Verifica se, ao clicar no botão “Editar”, é aberta janela para alteração de informações</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xBody>
                    <a:bodyPr/>
                    <a:lstStyle/>
                    <a:p>
                      <a:pPr algn="ctr">
                        <a:lnSpc>
                          <a:spcPct val="100000"/>
                        </a:lnSpc>
                      </a:pPr>
                      <a:r>
                        <a:rPr lang="pt-BR" sz="1600" strike="noStrike" spc="-1">
                          <a:solidFill>
                            <a:srgbClr val="000000"/>
                          </a:solidFill>
                          <a:uFill>
                            <a:solidFill>
                              <a:srgbClr val="FFFFFF"/>
                            </a:solidFill>
                          </a:uFill>
                          <a:latin typeface="Century Schoolbook"/>
                        </a:rPr>
                        <a:t>Sucesso</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extLst>
                  <a:ext uri="{0D108BD9-81ED-4DB2-BD59-A6C34878D82A}">
                    <a16:rowId xmlns:a16="http://schemas.microsoft.com/office/drawing/2014/main" val="10001"/>
                  </a:ext>
                </a:extLst>
              </a:tr>
              <a:tr h="1735200">
                <a:tc>
                  <a:txBody>
                    <a:bodyPr/>
                    <a:lstStyle/>
                    <a:p>
                      <a:pPr algn="ctr">
                        <a:lnSpc>
                          <a:spcPct val="100000"/>
                        </a:lnSpc>
                      </a:pPr>
                      <a:r>
                        <a:rPr lang="pt-BR" sz="1600" strike="noStrike" spc="-1">
                          <a:solidFill>
                            <a:srgbClr val="000000"/>
                          </a:solidFill>
                          <a:uFill>
                            <a:solidFill>
                              <a:srgbClr val="FFFFFF"/>
                            </a:solidFill>
                          </a:uFill>
                          <a:latin typeface="Century Schoolbook"/>
                        </a:rPr>
                        <a:t>CT#56</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xBody>
                    <a:bodyPr/>
                    <a:lstStyle/>
                    <a:p>
                      <a:pPr algn="ctr">
                        <a:lnSpc>
                          <a:spcPct val="100000"/>
                        </a:lnSpc>
                      </a:pPr>
                      <a:r>
                        <a:rPr lang="pt-BR" sz="1800" strike="noStrike" spc="-1">
                          <a:solidFill>
                            <a:srgbClr val="000000"/>
                          </a:solidFill>
                          <a:uFill>
                            <a:solidFill>
                              <a:srgbClr val="FFFFFF"/>
                            </a:solidFill>
                          </a:uFill>
                          <a:latin typeface="Century Schoolbook"/>
                        </a:rPr>
                        <a:t>Verifica se, ao preencher o campo data com o formato correto, não é exibida mensagem de erro.</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xBody>
                    <a:bodyPr/>
                    <a:lstStyle/>
                    <a:p>
                      <a:pPr algn="ctr">
                        <a:lnSpc>
                          <a:spcPct val="100000"/>
                        </a:lnSpc>
                      </a:pPr>
                      <a:r>
                        <a:rPr lang="pt-BR" sz="1600" strike="noStrike" spc="-1">
                          <a:solidFill>
                            <a:srgbClr val="000000"/>
                          </a:solidFill>
                          <a:uFill>
                            <a:solidFill>
                              <a:srgbClr val="FFFFFF"/>
                            </a:solidFill>
                          </a:uFill>
                          <a:latin typeface="Century Schoolbook"/>
                        </a:rPr>
                        <a:t>Sucesso</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4111967401"/>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 name="TextShape 1"/>
          <p:cNvSpPr txBox="1"/>
          <p:nvPr/>
        </p:nvSpPr>
        <p:spPr>
          <a:xfrm>
            <a:off x="1261800" y="365760"/>
            <a:ext cx="9692280" cy="1325160"/>
          </a:xfrm>
          <a:prstGeom prst="rect">
            <a:avLst/>
          </a:prstGeom>
          <a:noFill/>
          <a:ln>
            <a:noFill/>
          </a:ln>
        </p:spPr>
        <p:txBody>
          <a:bodyPr anchor="b"/>
          <a:lstStyle/>
          <a:p>
            <a:pPr>
              <a:lnSpc>
                <a:spcPct val="90000"/>
              </a:lnSpc>
            </a:pPr>
            <a:r>
              <a:rPr lang="en-US" sz="4400" strike="noStrike" spc="-49">
                <a:solidFill>
                  <a:srgbClr val="000000"/>
                </a:solidFill>
                <a:uFill>
                  <a:solidFill>
                    <a:srgbClr val="FFFFFF"/>
                  </a:solidFill>
                </a:uFill>
                <a:latin typeface="Century Schoolbook"/>
              </a:rPr>
              <a:t>Caso de Teste</a:t>
            </a:r>
            <a:endParaRPr lang="en-US" sz="1800" strike="noStrike" spc="-1">
              <a:solidFill>
                <a:srgbClr val="000000"/>
              </a:solidFill>
              <a:uFill>
                <a:solidFill>
                  <a:srgbClr val="FFFFFF"/>
                </a:solidFill>
              </a:uFill>
              <a:latin typeface="Century Schoolbook"/>
            </a:endParaRPr>
          </a:p>
        </p:txBody>
      </p:sp>
      <p:sp>
        <p:nvSpPr>
          <p:cNvPr id="214" name="TextShape 2"/>
          <p:cNvSpPr txBox="1"/>
          <p:nvPr/>
        </p:nvSpPr>
        <p:spPr>
          <a:xfrm>
            <a:off x="1261800" y="1828800"/>
            <a:ext cx="8595000" cy="4350960"/>
          </a:xfrm>
          <a:prstGeom prst="rect">
            <a:avLst/>
          </a:prstGeom>
          <a:noFill/>
          <a:ln>
            <a:noFill/>
          </a:ln>
        </p:spPr>
        <p:txBody>
          <a:bodyPr/>
          <a:lstStyle/>
          <a:p>
            <a:pPr marL="182880" indent="-182245">
              <a:lnSpc>
                <a:spcPct val="95000"/>
              </a:lnSpc>
              <a:buClr>
                <a:srgbClr val="4A66AC"/>
              </a:buClr>
              <a:buSzPct val="80000"/>
              <a:buFont typeface="Arial"/>
              <a:buChar char="•"/>
            </a:pPr>
            <a:r>
              <a:rPr lang="en-US" sz="1800" b="1" strike="noStrike" spc="9">
                <a:solidFill>
                  <a:srgbClr val="000000"/>
                </a:solidFill>
                <a:uFill>
                  <a:solidFill>
                    <a:srgbClr val="FFFFFF"/>
                  </a:solidFill>
                </a:uFill>
                <a:latin typeface="Century Schoolbook"/>
              </a:rPr>
              <a:t>Atualizar Medição:</a:t>
            </a:r>
            <a:r>
              <a:rPr lang="en-US" sz="1800" strike="noStrike" spc="9">
                <a:solidFill>
                  <a:srgbClr val="000000"/>
                </a:solidFill>
                <a:uFill>
                  <a:solidFill>
                    <a:srgbClr val="FFFFFF"/>
                  </a:solidFill>
                </a:uFill>
                <a:latin typeface="Century Schoolbook"/>
              </a:rPr>
              <a:t> Este Caso de Uso deve ocorrer quando for necessário atualizar as informações de uma medição existente.</a:t>
            </a:r>
          </a:p>
          <a:p>
            <a:pPr>
              <a:lnSpc>
                <a:spcPct val="95000"/>
              </a:lnSpc>
            </a:pPr>
            <a:endParaRPr lang="en-US" sz="1800" strike="noStrike" spc="9">
              <a:solidFill>
                <a:srgbClr val="000000"/>
              </a:solidFill>
              <a:uFill>
                <a:solidFill>
                  <a:srgbClr val="FFFFFF"/>
                </a:solidFill>
              </a:uFill>
              <a:latin typeface="Century Schoolbook"/>
            </a:endParaRPr>
          </a:p>
        </p:txBody>
      </p:sp>
      <p:graphicFrame>
        <p:nvGraphicFramePr>
          <p:cNvPr id="215" name="Table 3"/>
          <p:cNvGraphicFramePr/>
          <p:nvPr/>
        </p:nvGraphicFramePr>
        <p:xfrm>
          <a:off x="1879560" y="2493360"/>
          <a:ext cx="8127720" cy="4052880"/>
        </p:xfrm>
        <a:graphic>
          <a:graphicData uri="http://schemas.openxmlformats.org/drawingml/2006/table">
            <a:tbl>
              <a:tblPr/>
              <a:tblGrid>
                <a:gridCol w="2709000">
                  <a:extLst>
                    <a:ext uri="{9D8B030D-6E8A-4147-A177-3AD203B41FA5}">
                      <a16:colId xmlns:a16="http://schemas.microsoft.com/office/drawing/2014/main" val="20000"/>
                    </a:ext>
                  </a:extLst>
                </a:gridCol>
                <a:gridCol w="2709000">
                  <a:extLst>
                    <a:ext uri="{9D8B030D-6E8A-4147-A177-3AD203B41FA5}">
                      <a16:colId xmlns:a16="http://schemas.microsoft.com/office/drawing/2014/main" val="20001"/>
                    </a:ext>
                  </a:extLst>
                </a:gridCol>
                <a:gridCol w="2709720">
                  <a:extLst>
                    <a:ext uri="{9D8B030D-6E8A-4147-A177-3AD203B41FA5}">
                      <a16:colId xmlns:a16="http://schemas.microsoft.com/office/drawing/2014/main" val="20002"/>
                    </a:ext>
                  </a:extLst>
                </a:gridCol>
              </a:tblGrid>
              <a:tr h="581760">
                <a:tc>
                  <a:txBody>
                    <a:bodyPr/>
                    <a:lstStyle/>
                    <a:p>
                      <a:pPr algn="ctr">
                        <a:lnSpc>
                          <a:spcPct val="100000"/>
                        </a:lnSpc>
                      </a:pPr>
                      <a:r>
                        <a:rPr lang="pt-BR" sz="1500" b="1" strike="noStrike" spc="-1">
                          <a:solidFill>
                            <a:srgbClr val="FFFFFF"/>
                          </a:solidFill>
                          <a:uFill>
                            <a:solidFill>
                              <a:srgbClr val="FFFFFF"/>
                            </a:solidFill>
                          </a:uFill>
                          <a:latin typeface="Century Schoolbook"/>
                        </a:rPr>
                        <a:t>Casos de Teste</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1B1E3D"/>
                    </a:solidFill>
                  </a:tcPr>
                </a:tc>
                <a:tc>
                  <a:txBody>
                    <a:bodyPr/>
                    <a:lstStyle/>
                    <a:p>
                      <a:pPr algn="ctr">
                        <a:lnSpc>
                          <a:spcPct val="100000"/>
                        </a:lnSpc>
                      </a:pPr>
                      <a:r>
                        <a:rPr lang="pt-BR" sz="1500" b="1" strike="noStrike" spc="-1">
                          <a:solidFill>
                            <a:srgbClr val="FFFFFF"/>
                          </a:solidFill>
                          <a:uFill>
                            <a:solidFill>
                              <a:srgbClr val="FFFFFF"/>
                            </a:solidFill>
                          </a:uFill>
                          <a:latin typeface="Century Schoolbook"/>
                        </a:rPr>
                        <a:t>Descrição do </a:t>
                      </a:r>
                      <a:endParaRPr lang="pt-BR" sz="1800" strike="noStrike" spc="-1">
                        <a:solidFill>
                          <a:srgbClr val="000000"/>
                        </a:solidFill>
                        <a:uFill>
                          <a:solidFill>
                            <a:srgbClr val="FFFFFF"/>
                          </a:solidFill>
                        </a:uFill>
                        <a:latin typeface="Arial"/>
                      </a:endParaRPr>
                    </a:p>
                    <a:p>
                      <a:pPr algn="ctr">
                        <a:lnSpc>
                          <a:spcPct val="100000"/>
                        </a:lnSpc>
                      </a:pPr>
                      <a:r>
                        <a:rPr lang="pt-BR" sz="1500" b="1" strike="noStrike" spc="-1">
                          <a:solidFill>
                            <a:srgbClr val="FFFFFF"/>
                          </a:solidFill>
                          <a:uFill>
                            <a:solidFill>
                              <a:srgbClr val="FFFFFF"/>
                            </a:solidFill>
                          </a:uFill>
                          <a:latin typeface="Century Schoolbook"/>
                        </a:rPr>
                        <a:t>Caso de Teste</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1B1E3D"/>
                    </a:solidFill>
                  </a:tcPr>
                </a:tc>
                <a:tc>
                  <a:txBody>
                    <a:bodyPr/>
                    <a:lstStyle/>
                    <a:p>
                      <a:pPr algn="ctr">
                        <a:lnSpc>
                          <a:spcPct val="100000"/>
                        </a:lnSpc>
                      </a:pPr>
                      <a:r>
                        <a:rPr lang="pt-BR" sz="1500" b="1" strike="noStrike" spc="-1">
                          <a:solidFill>
                            <a:srgbClr val="FFFFFF"/>
                          </a:solidFill>
                          <a:uFill>
                            <a:solidFill>
                              <a:srgbClr val="FFFFFF"/>
                            </a:solidFill>
                          </a:uFill>
                          <a:latin typeface="Century Schoolbook"/>
                        </a:rPr>
                        <a:t>Status</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1B1E3D"/>
                    </a:solidFill>
                  </a:tcPr>
                </a:tc>
                <a:extLst>
                  <a:ext uri="{0D108BD9-81ED-4DB2-BD59-A6C34878D82A}">
                    <a16:rowId xmlns:a16="http://schemas.microsoft.com/office/drawing/2014/main" val="10000"/>
                  </a:ext>
                </a:extLst>
              </a:tr>
              <a:tr h="1733400">
                <a:tc>
                  <a:txBody>
                    <a:bodyPr/>
                    <a:lstStyle/>
                    <a:p>
                      <a:pPr algn="ctr">
                        <a:lnSpc>
                          <a:spcPct val="100000"/>
                        </a:lnSpc>
                      </a:pPr>
                      <a:r>
                        <a:rPr lang="pt-BR" sz="1600" strike="noStrike" spc="-1">
                          <a:solidFill>
                            <a:srgbClr val="000000"/>
                          </a:solidFill>
                          <a:uFill>
                            <a:solidFill>
                              <a:srgbClr val="FFFFFF"/>
                            </a:solidFill>
                          </a:uFill>
                          <a:latin typeface="Century Schoolbook"/>
                        </a:rPr>
                        <a:t>CT #57</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xBody>
                    <a:bodyPr/>
                    <a:lstStyle/>
                    <a:p>
                      <a:pPr algn="ctr">
                        <a:lnSpc>
                          <a:spcPct val="100000"/>
                        </a:lnSpc>
                      </a:pPr>
                      <a:r>
                        <a:rPr lang="pt-BR" sz="1800" strike="noStrike" spc="-1">
                          <a:solidFill>
                            <a:srgbClr val="000000"/>
                          </a:solidFill>
                          <a:uFill>
                            <a:solidFill>
                              <a:srgbClr val="FFFFFF"/>
                            </a:solidFill>
                          </a:uFill>
                          <a:latin typeface="Century Schoolbook"/>
                        </a:rPr>
                        <a:t>Verifica se, ao preencher o campo fora do padrão “dd-mm-aaaa”, mensagem de validação seja exibida.</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xBody>
                    <a:bodyPr/>
                    <a:lstStyle/>
                    <a:p>
                      <a:pPr algn="ctr">
                        <a:lnSpc>
                          <a:spcPct val="100000"/>
                        </a:lnSpc>
                      </a:pPr>
                      <a:r>
                        <a:rPr lang="pt-BR" sz="1600" strike="noStrike" spc="-1">
                          <a:solidFill>
                            <a:srgbClr val="000000"/>
                          </a:solidFill>
                          <a:uFill>
                            <a:solidFill>
                              <a:srgbClr val="FFFFFF"/>
                            </a:solidFill>
                          </a:uFill>
                          <a:latin typeface="Century Schoolbook"/>
                        </a:rPr>
                        <a:t>Sucesso</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extLst>
                  <a:ext uri="{0D108BD9-81ED-4DB2-BD59-A6C34878D82A}">
                    <a16:rowId xmlns:a16="http://schemas.microsoft.com/office/drawing/2014/main" val="10001"/>
                  </a:ext>
                </a:extLst>
              </a:tr>
              <a:tr h="1737720">
                <a:tc>
                  <a:txBody>
                    <a:bodyPr/>
                    <a:lstStyle/>
                    <a:p>
                      <a:pPr algn="ctr">
                        <a:lnSpc>
                          <a:spcPct val="100000"/>
                        </a:lnSpc>
                      </a:pPr>
                      <a:r>
                        <a:rPr lang="pt-BR" sz="1600" strike="noStrike" spc="-1">
                          <a:solidFill>
                            <a:srgbClr val="000000"/>
                          </a:solidFill>
                          <a:uFill>
                            <a:solidFill>
                              <a:srgbClr val="FFFFFF"/>
                            </a:solidFill>
                          </a:uFill>
                          <a:latin typeface="Century Schoolbook"/>
                        </a:rPr>
                        <a:t>CT#58</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xBody>
                    <a:bodyPr/>
                    <a:lstStyle/>
                    <a:p>
                      <a:pPr algn="ctr">
                        <a:lnSpc>
                          <a:spcPct val="100000"/>
                        </a:lnSpc>
                      </a:pPr>
                      <a:r>
                        <a:rPr lang="pt-BR" sz="1800" strike="noStrike" spc="-1">
                          <a:solidFill>
                            <a:srgbClr val="000000"/>
                          </a:solidFill>
                          <a:uFill>
                            <a:solidFill>
                              <a:srgbClr val="FFFFFF"/>
                            </a:solidFill>
                          </a:uFill>
                          <a:latin typeface="Century Schoolbook"/>
                        </a:rPr>
                        <a:t>Verifica se, ao preencher o campo hora com o formato correto “mm:hh:ss”, não é exibida mensagem de erro.</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xBody>
                    <a:bodyPr/>
                    <a:lstStyle/>
                    <a:p>
                      <a:pPr algn="ctr">
                        <a:lnSpc>
                          <a:spcPct val="100000"/>
                        </a:lnSpc>
                      </a:pPr>
                      <a:r>
                        <a:rPr lang="pt-BR" sz="1600" strike="noStrike" spc="-1">
                          <a:solidFill>
                            <a:srgbClr val="000000"/>
                          </a:solidFill>
                          <a:uFill>
                            <a:solidFill>
                              <a:srgbClr val="FFFFFF"/>
                            </a:solidFill>
                          </a:uFill>
                          <a:latin typeface="Century Schoolbook"/>
                        </a:rPr>
                        <a:t>Sucesso</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40068233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Iteração #01 -Caso de Uso 4.19</a:t>
            </a:r>
          </a:p>
        </p:txBody>
      </p:sp>
      <p:pic>
        <p:nvPicPr>
          <p:cNvPr id="4" name="Imagem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pic>
        <p:nvPicPr>
          <p:cNvPr id="7" name="image45.png"/>
          <p:cNvPicPr/>
          <p:nvPr/>
        </p:nvPicPr>
        <p:blipFill>
          <a:blip r:embed="rId3"/>
          <a:srcRect/>
          <a:stretch>
            <a:fillRect/>
          </a:stretch>
        </p:blipFill>
        <p:spPr>
          <a:xfrm>
            <a:off x="807675" y="2149966"/>
            <a:ext cx="9250178" cy="3800073"/>
          </a:xfrm>
          <a:prstGeom prst="rect">
            <a:avLst/>
          </a:prstGeom>
          <a:ln/>
        </p:spPr>
      </p:pic>
    </p:spTree>
    <p:extLst>
      <p:ext uri="{BB962C8B-B14F-4D97-AF65-F5344CB8AC3E}">
        <p14:creationId xmlns:p14="http://schemas.microsoft.com/office/powerpoint/2010/main" val="399036403"/>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 name="TextShape 1"/>
          <p:cNvSpPr txBox="1"/>
          <p:nvPr/>
        </p:nvSpPr>
        <p:spPr>
          <a:xfrm>
            <a:off x="1261800" y="365760"/>
            <a:ext cx="9692280" cy="1325160"/>
          </a:xfrm>
          <a:prstGeom prst="rect">
            <a:avLst/>
          </a:prstGeom>
          <a:noFill/>
          <a:ln>
            <a:noFill/>
          </a:ln>
        </p:spPr>
        <p:txBody>
          <a:bodyPr anchor="b"/>
          <a:lstStyle/>
          <a:p>
            <a:pPr>
              <a:lnSpc>
                <a:spcPct val="90000"/>
              </a:lnSpc>
            </a:pPr>
            <a:r>
              <a:rPr lang="en-US" sz="4400" strike="noStrike" spc="-49">
                <a:solidFill>
                  <a:srgbClr val="000000"/>
                </a:solidFill>
                <a:uFill>
                  <a:solidFill>
                    <a:srgbClr val="FFFFFF"/>
                  </a:solidFill>
                </a:uFill>
                <a:latin typeface="Century Schoolbook"/>
              </a:rPr>
              <a:t>Caso de Teste</a:t>
            </a:r>
            <a:endParaRPr lang="en-US" sz="1800" strike="noStrike" spc="-1">
              <a:solidFill>
                <a:srgbClr val="000000"/>
              </a:solidFill>
              <a:uFill>
                <a:solidFill>
                  <a:srgbClr val="FFFFFF"/>
                </a:solidFill>
              </a:uFill>
              <a:latin typeface="Century Schoolbook"/>
            </a:endParaRPr>
          </a:p>
        </p:txBody>
      </p:sp>
      <p:sp>
        <p:nvSpPr>
          <p:cNvPr id="217" name="TextShape 2"/>
          <p:cNvSpPr txBox="1"/>
          <p:nvPr/>
        </p:nvSpPr>
        <p:spPr>
          <a:xfrm>
            <a:off x="1261800" y="1828800"/>
            <a:ext cx="8595000" cy="4350960"/>
          </a:xfrm>
          <a:prstGeom prst="rect">
            <a:avLst/>
          </a:prstGeom>
          <a:noFill/>
          <a:ln>
            <a:noFill/>
          </a:ln>
        </p:spPr>
        <p:txBody>
          <a:bodyPr/>
          <a:lstStyle/>
          <a:p>
            <a:pPr marL="182880" indent="-182245">
              <a:lnSpc>
                <a:spcPct val="95000"/>
              </a:lnSpc>
              <a:buClr>
                <a:srgbClr val="4A66AC"/>
              </a:buClr>
              <a:buSzPct val="80000"/>
              <a:buFont typeface="Arial"/>
              <a:buChar char="•"/>
            </a:pPr>
            <a:r>
              <a:rPr lang="en-US" sz="1800" b="1" strike="noStrike" spc="9">
                <a:solidFill>
                  <a:srgbClr val="000000"/>
                </a:solidFill>
                <a:uFill>
                  <a:solidFill>
                    <a:srgbClr val="FFFFFF"/>
                  </a:solidFill>
                </a:uFill>
                <a:latin typeface="Century Schoolbook"/>
              </a:rPr>
              <a:t>Atualizar Medição:</a:t>
            </a:r>
            <a:r>
              <a:rPr lang="en-US" sz="1800" strike="noStrike" spc="9">
                <a:solidFill>
                  <a:srgbClr val="000000"/>
                </a:solidFill>
                <a:uFill>
                  <a:solidFill>
                    <a:srgbClr val="FFFFFF"/>
                  </a:solidFill>
                </a:uFill>
                <a:latin typeface="Century Schoolbook"/>
              </a:rPr>
              <a:t> Este Caso de Uso deve ocorrer quando for necessário atualizar as informações de uma medição existente.</a:t>
            </a:r>
          </a:p>
          <a:p>
            <a:pPr>
              <a:lnSpc>
                <a:spcPct val="95000"/>
              </a:lnSpc>
            </a:pPr>
            <a:endParaRPr lang="en-US" sz="1800" strike="noStrike" spc="9">
              <a:solidFill>
                <a:srgbClr val="000000"/>
              </a:solidFill>
              <a:uFill>
                <a:solidFill>
                  <a:srgbClr val="FFFFFF"/>
                </a:solidFill>
              </a:uFill>
              <a:latin typeface="Century Schoolbook"/>
            </a:endParaRPr>
          </a:p>
        </p:txBody>
      </p:sp>
      <p:graphicFrame>
        <p:nvGraphicFramePr>
          <p:cNvPr id="218" name="Table 3"/>
          <p:cNvGraphicFramePr/>
          <p:nvPr/>
        </p:nvGraphicFramePr>
        <p:xfrm>
          <a:off x="1879560" y="2493360"/>
          <a:ext cx="8127720" cy="4052520"/>
        </p:xfrm>
        <a:graphic>
          <a:graphicData uri="http://schemas.openxmlformats.org/drawingml/2006/table">
            <a:tbl>
              <a:tblPr/>
              <a:tblGrid>
                <a:gridCol w="2709000">
                  <a:extLst>
                    <a:ext uri="{9D8B030D-6E8A-4147-A177-3AD203B41FA5}">
                      <a16:colId xmlns:a16="http://schemas.microsoft.com/office/drawing/2014/main" val="20000"/>
                    </a:ext>
                  </a:extLst>
                </a:gridCol>
                <a:gridCol w="2709000">
                  <a:extLst>
                    <a:ext uri="{9D8B030D-6E8A-4147-A177-3AD203B41FA5}">
                      <a16:colId xmlns:a16="http://schemas.microsoft.com/office/drawing/2014/main" val="20001"/>
                    </a:ext>
                  </a:extLst>
                </a:gridCol>
                <a:gridCol w="2709720">
                  <a:extLst>
                    <a:ext uri="{9D8B030D-6E8A-4147-A177-3AD203B41FA5}">
                      <a16:colId xmlns:a16="http://schemas.microsoft.com/office/drawing/2014/main" val="20002"/>
                    </a:ext>
                  </a:extLst>
                </a:gridCol>
              </a:tblGrid>
              <a:tr h="581760">
                <a:tc>
                  <a:txBody>
                    <a:bodyPr/>
                    <a:lstStyle/>
                    <a:p>
                      <a:pPr algn="ctr">
                        <a:lnSpc>
                          <a:spcPct val="100000"/>
                        </a:lnSpc>
                      </a:pPr>
                      <a:r>
                        <a:rPr lang="pt-BR" sz="1500" b="1" strike="noStrike" spc="-1">
                          <a:solidFill>
                            <a:srgbClr val="FFFFFF"/>
                          </a:solidFill>
                          <a:uFill>
                            <a:solidFill>
                              <a:srgbClr val="FFFFFF"/>
                            </a:solidFill>
                          </a:uFill>
                          <a:latin typeface="Century Schoolbook"/>
                        </a:rPr>
                        <a:t>Casos de Teste</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1B1E3D"/>
                    </a:solidFill>
                  </a:tcPr>
                </a:tc>
                <a:tc>
                  <a:txBody>
                    <a:bodyPr/>
                    <a:lstStyle/>
                    <a:p>
                      <a:pPr algn="ctr">
                        <a:lnSpc>
                          <a:spcPct val="100000"/>
                        </a:lnSpc>
                      </a:pPr>
                      <a:r>
                        <a:rPr lang="pt-BR" sz="1500" b="1" strike="noStrike" spc="-1">
                          <a:solidFill>
                            <a:srgbClr val="FFFFFF"/>
                          </a:solidFill>
                          <a:uFill>
                            <a:solidFill>
                              <a:srgbClr val="FFFFFF"/>
                            </a:solidFill>
                          </a:uFill>
                          <a:latin typeface="Century Schoolbook"/>
                        </a:rPr>
                        <a:t>Descrição do </a:t>
                      </a:r>
                      <a:endParaRPr lang="pt-BR" sz="1800" strike="noStrike" spc="-1">
                        <a:solidFill>
                          <a:srgbClr val="000000"/>
                        </a:solidFill>
                        <a:uFill>
                          <a:solidFill>
                            <a:srgbClr val="FFFFFF"/>
                          </a:solidFill>
                        </a:uFill>
                        <a:latin typeface="Arial"/>
                      </a:endParaRPr>
                    </a:p>
                    <a:p>
                      <a:pPr algn="ctr">
                        <a:lnSpc>
                          <a:spcPct val="100000"/>
                        </a:lnSpc>
                      </a:pPr>
                      <a:r>
                        <a:rPr lang="pt-BR" sz="1500" b="1" strike="noStrike" spc="-1">
                          <a:solidFill>
                            <a:srgbClr val="FFFFFF"/>
                          </a:solidFill>
                          <a:uFill>
                            <a:solidFill>
                              <a:srgbClr val="FFFFFF"/>
                            </a:solidFill>
                          </a:uFill>
                          <a:latin typeface="Century Schoolbook"/>
                        </a:rPr>
                        <a:t>Caso de Teste</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1B1E3D"/>
                    </a:solidFill>
                  </a:tcPr>
                </a:tc>
                <a:tc>
                  <a:txBody>
                    <a:bodyPr/>
                    <a:lstStyle/>
                    <a:p>
                      <a:pPr algn="ctr">
                        <a:lnSpc>
                          <a:spcPct val="100000"/>
                        </a:lnSpc>
                      </a:pPr>
                      <a:r>
                        <a:rPr lang="pt-BR" sz="1500" b="1" strike="noStrike" spc="-1">
                          <a:solidFill>
                            <a:srgbClr val="FFFFFF"/>
                          </a:solidFill>
                          <a:uFill>
                            <a:solidFill>
                              <a:srgbClr val="FFFFFF"/>
                            </a:solidFill>
                          </a:uFill>
                          <a:latin typeface="Century Schoolbook"/>
                        </a:rPr>
                        <a:t>Status</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1B1E3D"/>
                    </a:solidFill>
                  </a:tcPr>
                </a:tc>
                <a:extLst>
                  <a:ext uri="{0D108BD9-81ED-4DB2-BD59-A6C34878D82A}">
                    <a16:rowId xmlns:a16="http://schemas.microsoft.com/office/drawing/2014/main" val="10000"/>
                  </a:ext>
                </a:extLst>
              </a:tr>
              <a:tr h="1737720">
                <a:tc>
                  <a:txBody>
                    <a:bodyPr/>
                    <a:lstStyle/>
                    <a:p>
                      <a:pPr algn="ctr">
                        <a:lnSpc>
                          <a:spcPct val="100000"/>
                        </a:lnSpc>
                      </a:pPr>
                      <a:r>
                        <a:rPr lang="pt-BR" sz="1600" strike="noStrike" spc="-1">
                          <a:solidFill>
                            <a:srgbClr val="000000"/>
                          </a:solidFill>
                          <a:uFill>
                            <a:solidFill>
                              <a:srgbClr val="FFFFFF"/>
                            </a:solidFill>
                          </a:uFill>
                          <a:latin typeface="Century Schoolbook"/>
                        </a:rPr>
                        <a:t>CT #59</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xBody>
                    <a:bodyPr/>
                    <a:lstStyle/>
                    <a:p>
                      <a:pPr algn="ctr">
                        <a:lnSpc>
                          <a:spcPct val="100000"/>
                        </a:lnSpc>
                      </a:pPr>
                      <a:r>
                        <a:rPr lang="pt-BR" sz="1800" strike="noStrike" spc="-1">
                          <a:solidFill>
                            <a:srgbClr val="000000"/>
                          </a:solidFill>
                          <a:uFill>
                            <a:solidFill>
                              <a:srgbClr val="FFFFFF"/>
                            </a:solidFill>
                          </a:uFill>
                          <a:latin typeface="Century Schoolbook"/>
                        </a:rPr>
                        <a:t>Verifica se, ao preencher o campo hora com formato fora do padrão “mm:hh:ss”, mensagem de validação seja exibida.</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xBody>
                    <a:bodyPr/>
                    <a:lstStyle/>
                    <a:p>
                      <a:pPr algn="ctr">
                        <a:lnSpc>
                          <a:spcPct val="100000"/>
                        </a:lnSpc>
                      </a:pPr>
                      <a:r>
                        <a:rPr lang="pt-BR" sz="1600" strike="noStrike" spc="-1">
                          <a:solidFill>
                            <a:srgbClr val="000000"/>
                          </a:solidFill>
                          <a:uFill>
                            <a:solidFill>
                              <a:srgbClr val="FFFFFF"/>
                            </a:solidFill>
                          </a:uFill>
                          <a:latin typeface="Century Schoolbook"/>
                        </a:rPr>
                        <a:t>Sucesso</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extLst>
                  <a:ext uri="{0D108BD9-81ED-4DB2-BD59-A6C34878D82A}">
                    <a16:rowId xmlns:a16="http://schemas.microsoft.com/office/drawing/2014/main" val="10001"/>
                  </a:ext>
                </a:extLst>
              </a:tr>
              <a:tr h="1733040">
                <a:tc>
                  <a:txBody>
                    <a:bodyPr/>
                    <a:lstStyle/>
                    <a:p>
                      <a:pPr algn="ctr">
                        <a:lnSpc>
                          <a:spcPct val="100000"/>
                        </a:lnSpc>
                      </a:pPr>
                      <a:r>
                        <a:rPr lang="pt-BR" sz="1600" strike="noStrike" spc="-1">
                          <a:solidFill>
                            <a:srgbClr val="000000"/>
                          </a:solidFill>
                          <a:uFill>
                            <a:solidFill>
                              <a:srgbClr val="FFFFFF"/>
                            </a:solidFill>
                          </a:uFill>
                          <a:latin typeface="Century Schoolbook"/>
                        </a:rPr>
                        <a:t>CT#60</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xBody>
                    <a:bodyPr/>
                    <a:lstStyle/>
                    <a:p>
                      <a:pPr algn="ctr">
                        <a:lnSpc>
                          <a:spcPct val="100000"/>
                        </a:lnSpc>
                      </a:pPr>
                      <a:r>
                        <a:rPr lang="pt-BR" sz="1800" strike="noStrike" spc="-1">
                          <a:solidFill>
                            <a:srgbClr val="000000"/>
                          </a:solidFill>
                          <a:uFill>
                            <a:solidFill>
                              <a:srgbClr val="FFFFFF"/>
                            </a:solidFill>
                          </a:uFill>
                          <a:latin typeface="Century Schoolbook"/>
                        </a:rPr>
                        <a:t>Verifica se, ao clicar em “Alterar”, as mudanças sejam salvas.</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xBody>
                    <a:bodyPr/>
                    <a:lstStyle/>
                    <a:p>
                      <a:pPr algn="ctr">
                        <a:lnSpc>
                          <a:spcPct val="100000"/>
                        </a:lnSpc>
                      </a:pPr>
                      <a:r>
                        <a:rPr lang="pt-BR" sz="1600" strike="noStrike" spc="-1">
                          <a:solidFill>
                            <a:srgbClr val="000000"/>
                          </a:solidFill>
                          <a:uFill>
                            <a:solidFill>
                              <a:srgbClr val="FFFFFF"/>
                            </a:solidFill>
                          </a:uFill>
                          <a:latin typeface="Century Schoolbook"/>
                        </a:rPr>
                        <a:t>Sucesso</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3869029774"/>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 name="TextShape 1"/>
          <p:cNvSpPr txBox="1"/>
          <p:nvPr/>
        </p:nvSpPr>
        <p:spPr>
          <a:xfrm>
            <a:off x="1261800" y="365760"/>
            <a:ext cx="9692280" cy="1325160"/>
          </a:xfrm>
          <a:prstGeom prst="rect">
            <a:avLst/>
          </a:prstGeom>
          <a:noFill/>
          <a:ln>
            <a:noFill/>
          </a:ln>
        </p:spPr>
        <p:txBody>
          <a:bodyPr anchor="b"/>
          <a:lstStyle/>
          <a:p>
            <a:pPr>
              <a:lnSpc>
                <a:spcPct val="90000"/>
              </a:lnSpc>
            </a:pPr>
            <a:r>
              <a:rPr lang="en-US" sz="4400" strike="noStrike" spc="-49">
                <a:solidFill>
                  <a:srgbClr val="000000"/>
                </a:solidFill>
                <a:uFill>
                  <a:solidFill>
                    <a:srgbClr val="FFFFFF"/>
                  </a:solidFill>
                </a:uFill>
                <a:latin typeface="Century Schoolbook"/>
              </a:rPr>
              <a:t>Caso de Teste</a:t>
            </a:r>
            <a:endParaRPr lang="en-US" sz="1800" strike="noStrike" spc="-1">
              <a:solidFill>
                <a:srgbClr val="000000"/>
              </a:solidFill>
              <a:uFill>
                <a:solidFill>
                  <a:srgbClr val="FFFFFF"/>
                </a:solidFill>
              </a:uFill>
              <a:latin typeface="Century Schoolbook"/>
            </a:endParaRPr>
          </a:p>
        </p:txBody>
      </p:sp>
      <p:sp>
        <p:nvSpPr>
          <p:cNvPr id="220" name="TextShape 2"/>
          <p:cNvSpPr txBox="1"/>
          <p:nvPr/>
        </p:nvSpPr>
        <p:spPr>
          <a:xfrm>
            <a:off x="1261800" y="1828800"/>
            <a:ext cx="8595000" cy="4350960"/>
          </a:xfrm>
          <a:prstGeom prst="rect">
            <a:avLst/>
          </a:prstGeom>
          <a:noFill/>
          <a:ln>
            <a:noFill/>
          </a:ln>
        </p:spPr>
        <p:txBody>
          <a:bodyPr/>
          <a:lstStyle/>
          <a:p>
            <a:pPr marL="182880" indent="-182245">
              <a:lnSpc>
                <a:spcPct val="95000"/>
              </a:lnSpc>
              <a:buClr>
                <a:srgbClr val="4A66AC"/>
              </a:buClr>
              <a:buSzPct val="80000"/>
              <a:buFont typeface="Arial"/>
              <a:buChar char="•"/>
            </a:pPr>
            <a:r>
              <a:rPr lang="en-US" sz="1800" b="1" strike="noStrike" spc="9">
                <a:solidFill>
                  <a:srgbClr val="000000"/>
                </a:solidFill>
                <a:uFill>
                  <a:solidFill>
                    <a:srgbClr val="FFFFFF"/>
                  </a:solidFill>
                </a:uFill>
                <a:latin typeface="Century Schoolbook"/>
              </a:rPr>
              <a:t>Atualizar Medição:</a:t>
            </a:r>
            <a:r>
              <a:rPr lang="en-US" sz="1800" strike="noStrike" spc="9">
                <a:solidFill>
                  <a:srgbClr val="000000"/>
                </a:solidFill>
                <a:uFill>
                  <a:solidFill>
                    <a:srgbClr val="FFFFFF"/>
                  </a:solidFill>
                </a:uFill>
                <a:latin typeface="Century Schoolbook"/>
              </a:rPr>
              <a:t> Este Caso de Uso deve ocorrer quando for necessário atualizar as informações de uma medição existente.</a:t>
            </a:r>
          </a:p>
          <a:p>
            <a:pPr>
              <a:lnSpc>
                <a:spcPct val="95000"/>
              </a:lnSpc>
            </a:pPr>
            <a:endParaRPr lang="en-US" sz="1800" strike="noStrike" spc="9">
              <a:solidFill>
                <a:srgbClr val="000000"/>
              </a:solidFill>
              <a:uFill>
                <a:solidFill>
                  <a:srgbClr val="FFFFFF"/>
                </a:solidFill>
              </a:uFill>
              <a:latin typeface="Century Schoolbook"/>
            </a:endParaRPr>
          </a:p>
        </p:txBody>
      </p:sp>
      <p:graphicFrame>
        <p:nvGraphicFramePr>
          <p:cNvPr id="221" name="Table 3"/>
          <p:cNvGraphicFramePr/>
          <p:nvPr/>
        </p:nvGraphicFramePr>
        <p:xfrm>
          <a:off x="1879560" y="2493360"/>
          <a:ext cx="8127720" cy="4052520"/>
        </p:xfrm>
        <a:graphic>
          <a:graphicData uri="http://schemas.openxmlformats.org/drawingml/2006/table">
            <a:tbl>
              <a:tblPr/>
              <a:tblGrid>
                <a:gridCol w="2709000">
                  <a:extLst>
                    <a:ext uri="{9D8B030D-6E8A-4147-A177-3AD203B41FA5}">
                      <a16:colId xmlns:a16="http://schemas.microsoft.com/office/drawing/2014/main" val="20000"/>
                    </a:ext>
                  </a:extLst>
                </a:gridCol>
                <a:gridCol w="2709000">
                  <a:extLst>
                    <a:ext uri="{9D8B030D-6E8A-4147-A177-3AD203B41FA5}">
                      <a16:colId xmlns:a16="http://schemas.microsoft.com/office/drawing/2014/main" val="20001"/>
                    </a:ext>
                  </a:extLst>
                </a:gridCol>
                <a:gridCol w="2709720">
                  <a:extLst>
                    <a:ext uri="{9D8B030D-6E8A-4147-A177-3AD203B41FA5}">
                      <a16:colId xmlns:a16="http://schemas.microsoft.com/office/drawing/2014/main" val="20002"/>
                    </a:ext>
                  </a:extLst>
                </a:gridCol>
              </a:tblGrid>
              <a:tr h="582120">
                <a:tc>
                  <a:txBody>
                    <a:bodyPr/>
                    <a:lstStyle/>
                    <a:p>
                      <a:pPr algn="ctr">
                        <a:lnSpc>
                          <a:spcPct val="100000"/>
                        </a:lnSpc>
                      </a:pPr>
                      <a:r>
                        <a:rPr lang="pt-BR" sz="1500" b="1" strike="noStrike" spc="-1">
                          <a:solidFill>
                            <a:srgbClr val="FFFFFF"/>
                          </a:solidFill>
                          <a:uFill>
                            <a:solidFill>
                              <a:srgbClr val="FFFFFF"/>
                            </a:solidFill>
                          </a:uFill>
                          <a:latin typeface="Century Schoolbook"/>
                        </a:rPr>
                        <a:t>Casos de Teste</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1B1E3D"/>
                    </a:solidFill>
                  </a:tcPr>
                </a:tc>
                <a:tc>
                  <a:txBody>
                    <a:bodyPr/>
                    <a:lstStyle/>
                    <a:p>
                      <a:pPr algn="ctr">
                        <a:lnSpc>
                          <a:spcPct val="100000"/>
                        </a:lnSpc>
                      </a:pPr>
                      <a:r>
                        <a:rPr lang="pt-BR" sz="1500" b="1" strike="noStrike" spc="-1">
                          <a:solidFill>
                            <a:srgbClr val="FFFFFF"/>
                          </a:solidFill>
                          <a:uFill>
                            <a:solidFill>
                              <a:srgbClr val="FFFFFF"/>
                            </a:solidFill>
                          </a:uFill>
                          <a:latin typeface="Century Schoolbook"/>
                        </a:rPr>
                        <a:t>Descrição do </a:t>
                      </a:r>
                      <a:endParaRPr lang="pt-BR" sz="1800" strike="noStrike" spc="-1">
                        <a:solidFill>
                          <a:srgbClr val="000000"/>
                        </a:solidFill>
                        <a:uFill>
                          <a:solidFill>
                            <a:srgbClr val="FFFFFF"/>
                          </a:solidFill>
                        </a:uFill>
                        <a:latin typeface="Arial"/>
                      </a:endParaRPr>
                    </a:p>
                    <a:p>
                      <a:pPr algn="ctr">
                        <a:lnSpc>
                          <a:spcPct val="100000"/>
                        </a:lnSpc>
                      </a:pPr>
                      <a:r>
                        <a:rPr lang="pt-BR" sz="1500" b="1" strike="noStrike" spc="-1">
                          <a:solidFill>
                            <a:srgbClr val="FFFFFF"/>
                          </a:solidFill>
                          <a:uFill>
                            <a:solidFill>
                              <a:srgbClr val="FFFFFF"/>
                            </a:solidFill>
                          </a:uFill>
                          <a:latin typeface="Century Schoolbook"/>
                        </a:rPr>
                        <a:t>Caso de Teste</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1B1E3D"/>
                    </a:solidFill>
                  </a:tcPr>
                </a:tc>
                <a:tc>
                  <a:txBody>
                    <a:bodyPr/>
                    <a:lstStyle/>
                    <a:p>
                      <a:pPr algn="ctr">
                        <a:lnSpc>
                          <a:spcPct val="100000"/>
                        </a:lnSpc>
                      </a:pPr>
                      <a:r>
                        <a:rPr lang="pt-BR" sz="1500" b="1" strike="noStrike" spc="-1">
                          <a:solidFill>
                            <a:srgbClr val="FFFFFF"/>
                          </a:solidFill>
                          <a:uFill>
                            <a:solidFill>
                              <a:srgbClr val="FFFFFF"/>
                            </a:solidFill>
                          </a:uFill>
                          <a:latin typeface="Century Schoolbook"/>
                        </a:rPr>
                        <a:t>Status</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1B1E3D"/>
                    </a:solidFill>
                  </a:tcPr>
                </a:tc>
                <a:extLst>
                  <a:ext uri="{0D108BD9-81ED-4DB2-BD59-A6C34878D82A}">
                    <a16:rowId xmlns:a16="http://schemas.microsoft.com/office/drawing/2014/main" val="10000"/>
                  </a:ext>
                </a:extLst>
              </a:tr>
              <a:tr h="1735200">
                <a:tc>
                  <a:txBody>
                    <a:bodyPr/>
                    <a:lstStyle/>
                    <a:p>
                      <a:pPr algn="ctr">
                        <a:lnSpc>
                          <a:spcPct val="100000"/>
                        </a:lnSpc>
                      </a:pPr>
                      <a:r>
                        <a:rPr lang="pt-BR" sz="1600" strike="noStrike" spc="-1">
                          <a:solidFill>
                            <a:srgbClr val="000000"/>
                          </a:solidFill>
                          <a:uFill>
                            <a:solidFill>
                              <a:srgbClr val="FFFFFF"/>
                            </a:solidFill>
                          </a:uFill>
                          <a:latin typeface="Century Schoolbook"/>
                        </a:rPr>
                        <a:t>CT #61</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xBody>
                    <a:bodyPr/>
                    <a:lstStyle/>
                    <a:p>
                      <a:pPr algn="ctr">
                        <a:lnSpc>
                          <a:spcPct val="100000"/>
                        </a:lnSpc>
                      </a:pPr>
                      <a:r>
                        <a:rPr lang="pt-BR" sz="1800" strike="noStrike" spc="-1">
                          <a:solidFill>
                            <a:srgbClr val="000000"/>
                          </a:solidFill>
                          <a:uFill>
                            <a:solidFill>
                              <a:srgbClr val="FFFFFF"/>
                            </a:solidFill>
                          </a:uFill>
                          <a:latin typeface="Century Schoolbook"/>
                        </a:rPr>
                        <a:t>Verifica se, ao clicar em “Alterar” sem mudar alguma informação, nada seja mudado na tabela.</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xBody>
                    <a:bodyPr/>
                    <a:lstStyle/>
                    <a:p>
                      <a:pPr algn="ctr">
                        <a:lnSpc>
                          <a:spcPct val="100000"/>
                        </a:lnSpc>
                      </a:pPr>
                      <a:r>
                        <a:rPr lang="pt-BR" sz="1600" strike="noStrike" spc="-1">
                          <a:solidFill>
                            <a:srgbClr val="000000"/>
                          </a:solidFill>
                          <a:uFill>
                            <a:solidFill>
                              <a:srgbClr val="FFFFFF"/>
                            </a:solidFill>
                          </a:uFill>
                          <a:latin typeface="Century Schoolbook"/>
                        </a:rPr>
                        <a:t>Sucesso</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extLst>
                  <a:ext uri="{0D108BD9-81ED-4DB2-BD59-A6C34878D82A}">
                    <a16:rowId xmlns:a16="http://schemas.microsoft.com/office/drawing/2014/main" val="10001"/>
                  </a:ext>
                </a:extLst>
              </a:tr>
              <a:tr h="1735200">
                <a:tc>
                  <a:txBody>
                    <a:bodyPr/>
                    <a:lstStyle/>
                    <a:p>
                      <a:pPr algn="ctr">
                        <a:lnSpc>
                          <a:spcPct val="100000"/>
                        </a:lnSpc>
                      </a:pPr>
                      <a:r>
                        <a:rPr lang="pt-BR" sz="1600" strike="noStrike" spc="-1">
                          <a:solidFill>
                            <a:srgbClr val="000000"/>
                          </a:solidFill>
                          <a:uFill>
                            <a:solidFill>
                              <a:srgbClr val="FFFFFF"/>
                            </a:solidFill>
                          </a:uFill>
                          <a:latin typeface="Century Schoolbook"/>
                        </a:rPr>
                        <a:t>CT#62</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xBody>
                    <a:bodyPr/>
                    <a:lstStyle/>
                    <a:p>
                      <a:pPr algn="ctr">
                        <a:lnSpc>
                          <a:spcPct val="100000"/>
                        </a:lnSpc>
                      </a:pPr>
                      <a:r>
                        <a:rPr lang="pt-BR" sz="1800" strike="noStrike" spc="-1">
                          <a:solidFill>
                            <a:srgbClr val="000000"/>
                          </a:solidFill>
                          <a:uFill>
                            <a:solidFill>
                              <a:srgbClr val="FFFFFF"/>
                            </a:solidFill>
                          </a:uFill>
                          <a:latin typeface="Century Schoolbook"/>
                        </a:rPr>
                        <a:t>Verifica se, ao clicar em “Cancelar”, a ação seja cancelada.</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xBody>
                    <a:bodyPr/>
                    <a:lstStyle/>
                    <a:p>
                      <a:pPr algn="ctr">
                        <a:lnSpc>
                          <a:spcPct val="100000"/>
                        </a:lnSpc>
                      </a:pPr>
                      <a:r>
                        <a:rPr lang="pt-BR" sz="1600" strike="noStrike" spc="-1">
                          <a:solidFill>
                            <a:srgbClr val="000000"/>
                          </a:solidFill>
                          <a:uFill>
                            <a:solidFill>
                              <a:srgbClr val="FFFFFF"/>
                            </a:solidFill>
                          </a:uFill>
                          <a:latin typeface="Century Schoolbook"/>
                        </a:rPr>
                        <a:t>Sucesso</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3415387099"/>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 name="TextShape 1"/>
          <p:cNvSpPr txBox="1"/>
          <p:nvPr/>
        </p:nvSpPr>
        <p:spPr>
          <a:xfrm>
            <a:off x="1261800" y="365760"/>
            <a:ext cx="9692280" cy="1325160"/>
          </a:xfrm>
          <a:prstGeom prst="rect">
            <a:avLst/>
          </a:prstGeom>
          <a:noFill/>
          <a:ln>
            <a:noFill/>
          </a:ln>
        </p:spPr>
        <p:txBody>
          <a:bodyPr anchor="b"/>
          <a:lstStyle/>
          <a:p>
            <a:pPr>
              <a:lnSpc>
                <a:spcPct val="90000"/>
              </a:lnSpc>
            </a:pPr>
            <a:r>
              <a:rPr lang="en-US" sz="4400" strike="noStrike" spc="-49">
                <a:solidFill>
                  <a:srgbClr val="000000"/>
                </a:solidFill>
                <a:uFill>
                  <a:solidFill>
                    <a:srgbClr val="FFFFFF"/>
                  </a:solidFill>
                </a:uFill>
                <a:latin typeface="Century Schoolbook"/>
              </a:rPr>
              <a:t>Caso de Teste</a:t>
            </a:r>
            <a:endParaRPr lang="en-US" sz="1800" strike="noStrike" spc="-1">
              <a:solidFill>
                <a:srgbClr val="000000"/>
              </a:solidFill>
              <a:uFill>
                <a:solidFill>
                  <a:srgbClr val="FFFFFF"/>
                </a:solidFill>
              </a:uFill>
              <a:latin typeface="Century Schoolbook"/>
            </a:endParaRPr>
          </a:p>
        </p:txBody>
      </p:sp>
      <p:sp>
        <p:nvSpPr>
          <p:cNvPr id="223" name="TextShape 2"/>
          <p:cNvSpPr txBox="1"/>
          <p:nvPr/>
        </p:nvSpPr>
        <p:spPr>
          <a:xfrm>
            <a:off x="1261800" y="1828800"/>
            <a:ext cx="8595000" cy="4350960"/>
          </a:xfrm>
          <a:prstGeom prst="rect">
            <a:avLst/>
          </a:prstGeom>
          <a:noFill/>
          <a:ln>
            <a:noFill/>
          </a:ln>
        </p:spPr>
        <p:txBody>
          <a:bodyPr/>
          <a:lstStyle/>
          <a:p>
            <a:pPr marL="182880" indent="-182245">
              <a:lnSpc>
                <a:spcPct val="95000"/>
              </a:lnSpc>
              <a:buClr>
                <a:srgbClr val="4A66AC"/>
              </a:buClr>
              <a:buSzPct val="80000"/>
              <a:buFont typeface="Arial"/>
              <a:buChar char="•"/>
            </a:pPr>
            <a:r>
              <a:rPr lang="en-US" sz="1800" b="1" strike="noStrike" spc="9">
                <a:solidFill>
                  <a:srgbClr val="000000"/>
                </a:solidFill>
                <a:uFill>
                  <a:solidFill>
                    <a:srgbClr val="FFFFFF"/>
                  </a:solidFill>
                </a:uFill>
                <a:latin typeface="Century Schoolbook"/>
              </a:rPr>
              <a:t>Excluir Medições:</a:t>
            </a:r>
            <a:r>
              <a:rPr lang="en-US" sz="1800" strike="noStrike" spc="9">
                <a:solidFill>
                  <a:srgbClr val="000000"/>
                </a:solidFill>
                <a:uFill>
                  <a:solidFill>
                    <a:srgbClr val="FFFFFF"/>
                  </a:solidFill>
                </a:uFill>
                <a:latin typeface="Century Schoolbook"/>
              </a:rPr>
              <a:t> Este Caso de Uso deve acontecer quando é desejado excluir uma medição.</a:t>
            </a:r>
          </a:p>
          <a:p>
            <a:pPr>
              <a:lnSpc>
                <a:spcPct val="95000"/>
              </a:lnSpc>
            </a:pPr>
            <a:endParaRPr lang="en-US" sz="1800" strike="noStrike" spc="9">
              <a:solidFill>
                <a:srgbClr val="000000"/>
              </a:solidFill>
              <a:uFill>
                <a:solidFill>
                  <a:srgbClr val="FFFFFF"/>
                </a:solidFill>
              </a:uFill>
              <a:latin typeface="Century Schoolbook"/>
            </a:endParaRPr>
          </a:p>
        </p:txBody>
      </p:sp>
      <p:graphicFrame>
        <p:nvGraphicFramePr>
          <p:cNvPr id="224" name="Table 3"/>
          <p:cNvGraphicFramePr/>
          <p:nvPr/>
        </p:nvGraphicFramePr>
        <p:xfrm>
          <a:off x="1879560" y="2493360"/>
          <a:ext cx="8127720" cy="3921840"/>
        </p:xfrm>
        <a:graphic>
          <a:graphicData uri="http://schemas.openxmlformats.org/drawingml/2006/table">
            <a:tbl>
              <a:tblPr/>
              <a:tblGrid>
                <a:gridCol w="2709000">
                  <a:extLst>
                    <a:ext uri="{9D8B030D-6E8A-4147-A177-3AD203B41FA5}">
                      <a16:colId xmlns:a16="http://schemas.microsoft.com/office/drawing/2014/main" val="20000"/>
                    </a:ext>
                  </a:extLst>
                </a:gridCol>
                <a:gridCol w="2709000">
                  <a:extLst>
                    <a:ext uri="{9D8B030D-6E8A-4147-A177-3AD203B41FA5}">
                      <a16:colId xmlns:a16="http://schemas.microsoft.com/office/drawing/2014/main" val="20001"/>
                    </a:ext>
                  </a:extLst>
                </a:gridCol>
                <a:gridCol w="2709720">
                  <a:extLst>
                    <a:ext uri="{9D8B030D-6E8A-4147-A177-3AD203B41FA5}">
                      <a16:colId xmlns:a16="http://schemas.microsoft.com/office/drawing/2014/main" val="20002"/>
                    </a:ext>
                  </a:extLst>
                </a:gridCol>
              </a:tblGrid>
              <a:tr h="539640">
                <a:tc>
                  <a:txBody>
                    <a:bodyPr/>
                    <a:lstStyle/>
                    <a:p>
                      <a:pPr algn="ctr">
                        <a:lnSpc>
                          <a:spcPct val="100000"/>
                        </a:lnSpc>
                      </a:pPr>
                      <a:r>
                        <a:rPr lang="pt-BR" sz="1500" b="1" strike="noStrike" spc="-1">
                          <a:solidFill>
                            <a:srgbClr val="FFFFFF"/>
                          </a:solidFill>
                          <a:uFill>
                            <a:solidFill>
                              <a:srgbClr val="FFFFFF"/>
                            </a:solidFill>
                          </a:uFill>
                          <a:latin typeface="Century Schoolbook"/>
                        </a:rPr>
                        <a:t>Casos de Teste</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1B1E3D"/>
                    </a:solidFill>
                  </a:tcPr>
                </a:tc>
                <a:tc>
                  <a:txBody>
                    <a:bodyPr/>
                    <a:lstStyle/>
                    <a:p>
                      <a:pPr algn="ctr">
                        <a:lnSpc>
                          <a:spcPct val="100000"/>
                        </a:lnSpc>
                      </a:pPr>
                      <a:r>
                        <a:rPr lang="pt-BR" sz="1500" b="1" strike="noStrike" spc="-1">
                          <a:solidFill>
                            <a:srgbClr val="FFFFFF"/>
                          </a:solidFill>
                          <a:uFill>
                            <a:solidFill>
                              <a:srgbClr val="FFFFFF"/>
                            </a:solidFill>
                          </a:uFill>
                          <a:latin typeface="Century Schoolbook"/>
                        </a:rPr>
                        <a:t>Descrição do </a:t>
                      </a:r>
                      <a:endParaRPr lang="pt-BR" sz="1800" strike="noStrike" spc="-1">
                        <a:solidFill>
                          <a:srgbClr val="000000"/>
                        </a:solidFill>
                        <a:uFill>
                          <a:solidFill>
                            <a:srgbClr val="FFFFFF"/>
                          </a:solidFill>
                        </a:uFill>
                        <a:latin typeface="Arial"/>
                      </a:endParaRPr>
                    </a:p>
                    <a:p>
                      <a:pPr algn="ctr">
                        <a:lnSpc>
                          <a:spcPct val="100000"/>
                        </a:lnSpc>
                      </a:pPr>
                      <a:r>
                        <a:rPr lang="pt-BR" sz="1500" b="1" strike="noStrike" spc="-1">
                          <a:solidFill>
                            <a:srgbClr val="FFFFFF"/>
                          </a:solidFill>
                          <a:uFill>
                            <a:solidFill>
                              <a:srgbClr val="FFFFFF"/>
                            </a:solidFill>
                          </a:uFill>
                          <a:latin typeface="Century Schoolbook"/>
                        </a:rPr>
                        <a:t>Caso de Teste</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1B1E3D"/>
                    </a:solidFill>
                  </a:tcPr>
                </a:tc>
                <a:tc>
                  <a:txBody>
                    <a:bodyPr/>
                    <a:lstStyle/>
                    <a:p>
                      <a:pPr algn="ctr">
                        <a:lnSpc>
                          <a:spcPct val="100000"/>
                        </a:lnSpc>
                      </a:pPr>
                      <a:r>
                        <a:rPr lang="pt-BR" sz="1500" b="1" strike="noStrike" spc="-1">
                          <a:solidFill>
                            <a:srgbClr val="FFFFFF"/>
                          </a:solidFill>
                          <a:uFill>
                            <a:solidFill>
                              <a:srgbClr val="FFFFFF"/>
                            </a:solidFill>
                          </a:uFill>
                          <a:latin typeface="Century Schoolbook"/>
                        </a:rPr>
                        <a:t>Status</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1B1E3D"/>
                    </a:solidFill>
                  </a:tcPr>
                </a:tc>
                <a:extLst>
                  <a:ext uri="{0D108BD9-81ED-4DB2-BD59-A6C34878D82A}">
                    <a16:rowId xmlns:a16="http://schemas.microsoft.com/office/drawing/2014/main" val="10000"/>
                  </a:ext>
                </a:extLst>
              </a:tr>
              <a:tr h="1189080">
                <a:tc>
                  <a:txBody>
                    <a:bodyPr/>
                    <a:lstStyle/>
                    <a:p>
                      <a:pPr algn="ctr">
                        <a:lnSpc>
                          <a:spcPct val="100000"/>
                        </a:lnSpc>
                      </a:pPr>
                      <a:r>
                        <a:rPr lang="pt-BR" sz="1600" strike="noStrike" spc="-1">
                          <a:solidFill>
                            <a:srgbClr val="000000"/>
                          </a:solidFill>
                          <a:uFill>
                            <a:solidFill>
                              <a:srgbClr val="FFFFFF"/>
                            </a:solidFill>
                          </a:uFill>
                          <a:latin typeface="Century Schoolbook"/>
                        </a:rPr>
                        <a:t>CT #71</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xBody>
                    <a:bodyPr/>
                    <a:lstStyle/>
                    <a:p>
                      <a:pPr algn="ctr">
                        <a:lnSpc>
                          <a:spcPct val="100000"/>
                        </a:lnSpc>
                      </a:pPr>
                      <a:r>
                        <a:rPr lang="pt-BR" sz="1800" strike="noStrike" spc="-1">
                          <a:solidFill>
                            <a:srgbClr val="000000"/>
                          </a:solidFill>
                          <a:uFill>
                            <a:solidFill>
                              <a:srgbClr val="FFFFFF"/>
                            </a:solidFill>
                          </a:uFill>
                          <a:latin typeface="Century Schoolbook"/>
                        </a:rPr>
                        <a:t>Verifica se, ao clicar no botão “Excluir”, é aberta janela para confirmar exclusão.</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xBody>
                    <a:bodyPr/>
                    <a:lstStyle/>
                    <a:p>
                      <a:pPr algn="ctr">
                        <a:lnSpc>
                          <a:spcPct val="100000"/>
                        </a:lnSpc>
                      </a:pPr>
                      <a:r>
                        <a:rPr lang="pt-BR" sz="1600" strike="noStrike" spc="-1">
                          <a:solidFill>
                            <a:srgbClr val="000000"/>
                          </a:solidFill>
                          <a:uFill>
                            <a:solidFill>
                              <a:srgbClr val="FFFFFF"/>
                            </a:solidFill>
                          </a:uFill>
                          <a:latin typeface="Century Schoolbook"/>
                        </a:rPr>
                        <a:t>Sucesso</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extLst>
                  <a:ext uri="{0D108BD9-81ED-4DB2-BD59-A6C34878D82A}">
                    <a16:rowId xmlns:a16="http://schemas.microsoft.com/office/drawing/2014/main" val="10001"/>
                  </a:ext>
                </a:extLst>
              </a:tr>
              <a:tr h="1092240">
                <a:tc>
                  <a:txBody>
                    <a:bodyPr/>
                    <a:lstStyle/>
                    <a:p>
                      <a:pPr algn="ctr">
                        <a:lnSpc>
                          <a:spcPct val="100000"/>
                        </a:lnSpc>
                      </a:pPr>
                      <a:r>
                        <a:rPr lang="pt-BR" sz="1600" strike="noStrike" spc="-1">
                          <a:solidFill>
                            <a:srgbClr val="000000"/>
                          </a:solidFill>
                          <a:uFill>
                            <a:solidFill>
                              <a:srgbClr val="FFFFFF"/>
                            </a:solidFill>
                          </a:uFill>
                          <a:latin typeface="Century Schoolbook"/>
                        </a:rPr>
                        <a:t>CT#72</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xBody>
                    <a:bodyPr/>
                    <a:lstStyle/>
                    <a:p>
                      <a:pPr algn="ctr">
                        <a:lnSpc>
                          <a:spcPct val="100000"/>
                        </a:lnSpc>
                      </a:pPr>
                      <a:r>
                        <a:rPr lang="pt-BR" sz="1800" strike="noStrike" spc="-1">
                          <a:solidFill>
                            <a:srgbClr val="000000"/>
                          </a:solidFill>
                          <a:uFill>
                            <a:solidFill>
                              <a:srgbClr val="FFFFFF"/>
                            </a:solidFill>
                          </a:uFill>
                          <a:latin typeface="Century Schoolbook"/>
                        </a:rPr>
                        <a:t>Verifica se, ao clicar em “Excluir”, a medição seja excluída.</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xBody>
                    <a:bodyPr/>
                    <a:lstStyle/>
                    <a:p>
                      <a:pPr algn="ctr">
                        <a:lnSpc>
                          <a:spcPct val="100000"/>
                        </a:lnSpc>
                      </a:pPr>
                      <a:r>
                        <a:rPr lang="pt-BR" sz="1600" strike="noStrike" spc="-1">
                          <a:solidFill>
                            <a:srgbClr val="000000"/>
                          </a:solidFill>
                          <a:uFill>
                            <a:solidFill>
                              <a:srgbClr val="FFFFFF"/>
                            </a:solidFill>
                          </a:uFill>
                          <a:latin typeface="Century Schoolbook"/>
                        </a:rPr>
                        <a:t>Sucesso</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extLst>
                  <a:ext uri="{0D108BD9-81ED-4DB2-BD59-A6C34878D82A}">
                    <a16:rowId xmlns:a16="http://schemas.microsoft.com/office/drawing/2014/main" val="10002"/>
                  </a:ext>
                </a:extLst>
              </a:tr>
              <a:tr h="1091880">
                <a:tc>
                  <a:txBody>
                    <a:bodyPr/>
                    <a:lstStyle/>
                    <a:p>
                      <a:pPr algn="ctr">
                        <a:lnSpc>
                          <a:spcPct val="100000"/>
                        </a:lnSpc>
                      </a:pPr>
                      <a:r>
                        <a:rPr lang="pt-BR" sz="1600" strike="noStrike" spc="-1">
                          <a:solidFill>
                            <a:srgbClr val="000000"/>
                          </a:solidFill>
                          <a:uFill>
                            <a:solidFill>
                              <a:srgbClr val="FFFFFF"/>
                            </a:solidFill>
                          </a:uFill>
                          <a:latin typeface="Century Schoolbook"/>
                        </a:rPr>
                        <a:t>CT#73</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xBody>
                    <a:bodyPr/>
                    <a:lstStyle/>
                    <a:p>
                      <a:pPr algn="ctr">
                        <a:lnSpc>
                          <a:spcPct val="100000"/>
                        </a:lnSpc>
                      </a:pPr>
                      <a:r>
                        <a:rPr lang="pt-BR" sz="1800" strike="noStrike" spc="-1">
                          <a:solidFill>
                            <a:srgbClr val="000000"/>
                          </a:solidFill>
                          <a:uFill>
                            <a:solidFill>
                              <a:srgbClr val="FFFFFF"/>
                            </a:solidFill>
                          </a:uFill>
                          <a:latin typeface="Century Schoolbook"/>
                        </a:rPr>
                        <a:t>Verifica se, ao clicar em “Cancelar”, a exclusão seja cancelada.</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xBody>
                    <a:bodyPr/>
                    <a:lstStyle/>
                    <a:p>
                      <a:pPr algn="ctr">
                        <a:lnSpc>
                          <a:spcPct val="100000"/>
                        </a:lnSpc>
                      </a:pPr>
                      <a:r>
                        <a:rPr lang="pt-BR" sz="1600" strike="noStrike" spc="-1">
                          <a:solidFill>
                            <a:srgbClr val="000000"/>
                          </a:solidFill>
                          <a:uFill>
                            <a:solidFill>
                              <a:srgbClr val="FFFFFF"/>
                            </a:solidFill>
                          </a:uFill>
                          <a:latin typeface="Century Schoolbook"/>
                        </a:rPr>
                        <a:t>Sucesso</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349185815"/>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 name="TextShape 1"/>
          <p:cNvSpPr txBox="1"/>
          <p:nvPr/>
        </p:nvSpPr>
        <p:spPr>
          <a:xfrm>
            <a:off x="1261800" y="171000"/>
            <a:ext cx="9692280" cy="1325160"/>
          </a:xfrm>
          <a:prstGeom prst="rect">
            <a:avLst/>
          </a:prstGeom>
          <a:noFill/>
          <a:ln>
            <a:noFill/>
          </a:ln>
        </p:spPr>
        <p:txBody>
          <a:bodyPr anchor="b"/>
          <a:lstStyle/>
          <a:p>
            <a:pPr>
              <a:lnSpc>
                <a:spcPct val="90000"/>
              </a:lnSpc>
            </a:pPr>
            <a:r>
              <a:rPr lang="en-US" sz="4400" strike="noStrike" spc="-49">
                <a:solidFill>
                  <a:srgbClr val="000000"/>
                </a:solidFill>
                <a:uFill>
                  <a:solidFill>
                    <a:srgbClr val="FFFFFF"/>
                  </a:solidFill>
                </a:uFill>
                <a:latin typeface="Century Schoolbook"/>
              </a:rPr>
              <a:t>Caso de Teste</a:t>
            </a:r>
            <a:endParaRPr lang="en-US" sz="1800" strike="noStrike" spc="-1">
              <a:solidFill>
                <a:srgbClr val="000000"/>
              </a:solidFill>
              <a:uFill>
                <a:solidFill>
                  <a:srgbClr val="FFFFFF"/>
                </a:solidFill>
              </a:uFill>
              <a:latin typeface="Century Schoolbook"/>
            </a:endParaRPr>
          </a:p>
        </p:txBody>
      </p:sp>
      <p:sp>
        <p:nvSpPr>
          <p:cNvPr id="226" name="TextShape 2"/>
          <p:cNvSpPr txBox="1"/>
          <p:nvPr/>
        </p:nvSpPr>
        <p:spPr>
          <a:xfrm>
            <a:off x="1261800" y="1496520"/>
            <a:ext cx="8595000" cy="4350960"/>
          </a:xfrm>
          <a:prstGeom prst="rect">
            <a:avLst/>
          </a:prstGeom>
          <a:noFill/>
          <a:ln>
            <a:noFill/>
          </a:ln>
        </p:spPr>
        <p:txBody>
          <a:bodyPr/>
          <a:lstStyle/>
          <a:p>
            <a:pPr marL="182880" indent="-182245">
              <a:lnSpc>
                <a:spcPct val="95000"/>
              </a:lnSpc>
              <a:buClr>
                <a:srgbClr val="4A66AC"/>
              </a:buClr>
              <a:buSzPct val="80000"/>
              <a:buFont typeface="Arial"/>
              <a:buChar char="•"/>
            </a:pPr>
            <a:r>
              <a:rPr lang="en-US" sz="1800" b="1" strike="noStrike" spc="9">
                <a:solidFill>
                  <a:srgbClr val="000000"/>
                </a:solidFill>
                <a:uFill>
                  <a:solidFill>
                    <a:srgbClr val="FFFFFF"/>
                  </a:solidFill>
                </a:uFill>
                <a:latin typeface="Century Schoolbook"/>
              </a:rPr>
              <a:t>Gerenciar Periodicidade de Medição dos Sensores da PCD: </a:t>
            </a:r>
            <a:r>
              <a:rPr lang="en-US" sz="1800" strike="noStrike" spc="9">
                <a:solidFill>
                  <a:srgbClr val="000000"/>
                </a:solidFill>
                <a:uFill>
                  <a:solidFill>
                    <a:srgbClr val="FFFFFF"/>
                  </a:solidFill>
                </a:uFill>
                <a:latin typeface="Century Schoolbook"/>
              </a:rPr>
              <a:t>Este Caso de Uso ocorre quando o Administrador deseja gerenciar a periodicidade de medição dos sensores de uma PCD.</a:t>
            </a:r>
          </a:p>
          <a:p>
            <a:pPr>
              <a:lnSpc>
                <a:spcPct val="95000"/>
              </a:lnSpc>
            </a:pPr>
            <a:endParaRPr lang="en-US" sz="1800" strike="noStrike" spc="9">
              <a:solidFill>
                <a:srgbClr val="000000"/>
              </a:solidFill>
              <a:uFill>
                <a:solidFill>
                  <a:srgbClr val="FFFFFF"/>
                </a:solidFill>
              </a:uFill>
              <a:latin typeface="Century Schoolbook"/>
            </a:endParaRPr>
          </a:p>
        </p:txBody>
      </p:sp>
      <p:graphicFrame>
        <p:nvGraphicFramePr>
          <p:cNvPr id="227" name="Table 3"/>
          <p:cNvGraphicFramePr/>
          <p:nvPr/>
        </p:nvGraphicFramePr>
        <p:xfrm>
          <a:off x="723960" y="2493360"/>
          <a:ext cx="9804240" cy="3921840"/>
        </p:xfrm>
        <a:graphic>
          <a:graphicData uri="http://schemas.openxmlformats.org/drawingml/2006/table">
            <a:tbl>
              <a:tblPr/>
              <a:tblGrid>
                <a:gridCol w="2844720">
                  <a:extLst>
                    <a:ext uri="{9D8B030D-6E8A-4147-A177-3AD203B41FA5}">
                      <a16:colId xmlns:a16="http://schemas.microsoft.com/office/drawing/2014/main" val="20000"/>
                    </a:ext>
                  </a:extLst>
                </a:gridCol>
                <a:gridCol w="4394160">
                  <a:extLst>
                    <a:ext uri="{9D8B030D-6E8A-4147-A177-3AD203B41FA5}">
                      <a16:colId xmlns:a16="http://schemas.microsoft.com/office/drawing/2014/main" val="20001"/>
                    </a:ext>
                  </a:extLst>
                </a:gridCol>
                <a:gridCol w="2565360">
                  <a:extLst>
                    <a:ext uri="{9D8B030D-6E8A-4147-A177-3AD203B41FA5}">
                      <a16:colId xmlns:a16="http://schemas.microsoft.com/office/drawing/2014/main" val="20002"/>
                    </a:ext>
                  </a:extLst>
                </a:gridCol>
              </a:tblGrid>
              <a:tr h="539640">
                <a:tc>
                  <a:txBody>
                    <a:bodyPr/>
                    <a:lstStyle/>
                    <a:p>
                      <a:pPr algn="ctr">
                        <a:lnSpc>
                          <a:spcPct val="100000"/>
                        </a:lnSpc>
                      </a:pPr>
                      <a:r>
                        <a:rPr lang="pt-BR" sz="1500" b="1" strike="noStrike" spc="-1">
                          <a:solidFill>
                            <a:srgbClr val="FFFFFF"/>
                          </a:solidFill>
                          <a:uFill>
                            <a:solidFill>
                              <a:srgbClr val="FFFFFF"/>
                            </a:solidFill>
                          </a:uFill>
                          <a:latin typeface="Century Schoolbook"/>
                        </a:rPr>
                        <a:t>Casos de Teste</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1B1E3D"/>
                    </a:solidFill>
                  </a:tcPr>
                </a:tc>
                <a:tc>
                  <a:txBody>
                    <a:bodyPr/>
                    <a:lstStyle/>
                    <a:p>
                      <a:pPr algn="ctr">
                        <a:lnSpc>
                          <a:spcPct val="100000"/>
                        </a:lnSpc>
                      </a:pPr>
                      <a:r>
                        <a:rPr lang="pt-BR" sz="1500" b="1" strike="noStrike" spc="-1">
                          <a:solidFill>
                            <a:srgbClr val="FFFFFF"/>
                          </a:solidFill>
                          <a:uFill>
                            <a:solidFill>
                              <a:srgbClr val="FFFFFF"/>
                            </a:solidFill>
                          </a:uFill>
                          <a:latin typeface="Century Schoolbook"/>
                        </a:rPr>
                        <a:t>Descrição do </a:t>
                      </a:r>
                      <a:endParaRPr lang="pt-BR" sz="1800" strike="noStrike" spc="-1">
                        <a:solidFill>
                          <a:srgbClr val="000000"/>
                        </a:solidFill>
                        <a:uFill>
                          <a:solidFill>
                            <a:srgbClr val="FFFFFF"/>
                          </a:solidFill>
                        </a:uFill>
                        <a:latin typeface="Arial"/>
                      </a:endParaRPr>
                    </a:p>
                    <a:p>
                      <a:pPr algn="ctr">
                        <a:lnSpc>
                          <a:spcPct val="100000"/>
                        </a:lnSpc>
                      </a:pPr>
                      <a:r>
                        <a:rPr lang="pt-BR" sz="1500" b="1" strike="noStrike" spc="-1">
                          <a:solidFill>
                            <a:srgbClr val="FFFFFF"/>
                          </a:solidFill>
                          <a:uFill>
                            <a:solidFill>
                              <a:srgbClr val="FFFFFF"/>
                            </a:solidFill>
                          </a:uFill>
                          <a:latin typeface="Century Schoolbook"/>
                        </a:rPr>
                        <a:t>Caso de Teste</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1B1E3D"/>
                    </a:solidFill>
                  </a:tcPr>
                </a:tc>
                <a:tc>
                  <a:txBody>
                    <a:bodyPr/>
                    <a:lstStyle/>
                    <a:p>
                      <a:pPr algn="ctr">
                        <a:lnSpc>
                          <a:spcPct val="100000"/>
                        </a:lnSpc>
                      </a:pPr>
                      <a:r>
                        <a:rPr lang="pt-BR" sz="1500" b="1" strike="noStrike" spc="-1">
                          <a:solidFill>
                            <a:srgbClr val="FFFFFF"/>
                          </a:solidFill>
                          <a:uFill>
                            <a:solidFill>
                              <a:srgbClr val="FFFFFF"/>
                            </a:solidFill>
                          </a:uFill>
                          <a:latin typeface="Century Schoolbook"/>
                        </a:rPr>
                        <a:t>Status</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1B1E3D"/>
                    </a:solidFill>
                  </a:tcPr>
                </a:tc>
                <a:extLst>
                  <a:ext uri="{0D108BD9-81ED-4DB2-BD59-A6C34878D82A}">
                    <a16:rowId xmlns:a16="http://schemas.microsoft.com/office/drawing/2014/main" val="10000"/>
                  </a:ext>
                </a:extLst>
              </a:tr>
              <a:tr h="1189080">
                <a:tc>
                  <a:txBody>
                    <a:bodyPr/>
                    <a:lstStyle/>
                    <a:p>
                      <a:pPr algn="ctr">
                        <a:lnSpc>
                          <a:spcPct val="100000"/>
                        </a:lnSpc>
                      </a:pPr>
                      <a:r>
                        <a:rPr lang="pt-BR" sz="1600" strike="noStrike" spc="-1">
                          <a:solidFill>
                            <a:srgbClr val="000000"/>
                          </a:solidFill>
                          <a:uFill>
                            <a:solidFill>
                              <a:srgbClr val="FFFFFF"/>
                            </a:solidFill>
                          </a:uFill>
                          <a:latin typeface="Century Schoolbook"/>
                        </a:rPr>
                        <a:t>CT #18</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xBody>
                    <a:bodyPr/>
                    <a:lstStyle/>
                    <a:p>
                      <a:pPr algn="ctr">
                        <a:lnSpc>
                          <a:spcPct val="100000"/>
                        </a:lnSpc>
                      </a:pPr>
                      <a:r>
                        <a:rPr lang="pt-BR" sz="1800" strike="noStrike" spc="-1">
                          <a:solidFill>
                            <a:srgbClr val="000000"/>
                          </a:solidFill>
                          <a:uFill>
                            <a:solidFill>
                              <a:srgbClr val="FFFFFF"/>
                            </a:solidFill>
                          </a:uFill>
                          <a:latin typeface="Century Schoolbook"/>
                        </a:rPr>
                        <a:t>Verifica se ao clicar no botão “Gerenciar Periodicidade de Medição do Sensores da PCD” é aberta uma nova página com listagem tabular de PCDs.</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xBody>
                    <a:bodyPr/>
                    <a:lstStyle/>
                    <a:p>
                      <a:pPr algn="ctr">
                        <a:lnSpc>
                          <a:spcPct val="100000"/>
                        </a:lnSpc>
                      </a:pPr>
                      <a:r>
                        <a:rPr lang="pt-BR" sz="1600" strike="noStrike" spc="-1">
                          <a:solidFill>
                            <a:srgbClr val="000000"/>
                          </a:solidFill>
                          <a:uFill>
                            <a:solidFill>
                              <a:srgbClr val="FFFFFF"/>
                            </a:solidFill>
                          </a:uFill>
                          <a:latin typeface="Century Schoolbook"/>
                        </a:rPr>
                        <a:t>Sucesso</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extLst>
                  <a:ext uri="{0D108BD9-81ED-4DB2-BD59-A6C34878D82A}">
                    <a16:rowId xmlns:a16="http://schemas.microsoft.com/office/drawing/2014/main" val="10001"/>
                  </a:ext>
                </a:extLst>
              </a:tr>
              <a:tr h="1092240">
                <a:tc>
                  <a:txBody>
                    <a:bodyPr/>
                    <a:lstStyle/>
                    <a:p>
                      <a:pPr algn="ctr">
                        <a:lnSpc>
                          <a:spcPct val="100000"/>
                        </a:lnSpc>
                      </a:pPr>
                      <a:r>
                        <a:rPr lang="pt-BR" sz="1600" strike="noStrike" spc="-1">
                          <a:solidFill>
                            <a:srgbClr val="000000"/>
                          </a:solidFill>
                          <a:uFill>
                            <a:solidFill>
                              <a:srgbClr val="FFFFFF"/>
                            </a:solidFill>
                          </a:uFill>
                          <a:latin typeface="Century Schoolbook"/>
                        </a:rPr>
                        <a:t>CT#19</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xBody>
                    <a:bodyPr/>
                    <a:lstStyle/>
                    <a:p>
                      <a:pPr algn="ctr">
                        <a:lnSpc>
                          <a:spcPct val="100000"/>
                        </a:lnSpc>
                      </a:pPr>
                      <a:r>
                        <a:rPr lang="pt-BR" sz="1800" strike="noStrike" spc="-1">
                          <a:solidFill>
                            <a:srgbClr val="000000"/>
                          </a:solidFill>
                          <a:uFill>
                            <a:solidFill>
                              <a:srgbClr val="FFFFFF"/>
                            </a:solidFill>
                          </a:uFill>
                          <a:latin typeface="Century Schoolbook"/>
                        </a:rPr>
                        <a:t>Verifica se a busca por Código ou Coordenada apresenta resultados esperados.</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xBody>
                    <a:bodyPr/>
                    <a:lstStyle/>
                    <a:p>
                      <a:pPr algn="ctr">
                        <a:lnSpc>
                          <a:spcPct val="100000"/>
                        </a:lnSpc>
                      </a:pPr>
                      <a:r>
                        <a:rPr lang="pt-BR" sz="1600" strike="noStrike" spc="-1">
                          <a:solidFill>
                            <a:srgbClr val="000000"/>
                          </a:solidFill>
                          <a:uFill>
                            <a:solidFill>
                              <a:srgbClr val="FFFFFF"/>
                            </a:solidFill>
                          </a:uFill>
                          <a:latin typeface="Century Schoolbook"/>
                        </a:rPr>
                        <a:t>Sucesso</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extLst>
                  <a:ext uri="{0D108BD9-81ED-4DB2-BD59-A6C34878D82A}">
                    <a16:rowId xmlns:a16="http://schemas.microsoft.com/office/drawing/2014/main" val="10002"/>
                  </a:ext>
                </a:extLst>
              </a:tr>
              <a:tr h="1091880">
                <a:tc>
                  <a:txBody>
                    <a:bodyPr/>
                    <a:lstStyle/>
                    <a:p>
                      <a:pPr algn="ctr">
                        <a:lnSpc>
                          <a:spcPct val="100000"/>
                        </a:lnSpc>
                      </a:pPr>
                      <a:r>
                        <a:rPr lang="pt-BR" sz="1600" strike="noStrike" spc="-1">
                          <a:solidFill>
                            <a:srgbClr val="000000"/>
                          </a:solidFill>
                          <a:uFill>
                            <a:solidFill>
                              <a:srgbClr val="FFFFFF"/>
                            </a:solidFill>
                          </a:uFill>
                          <a:latin typeface="Century Schoolbook"/>
                        </a:rPr>
                        <a:t>CT#20</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xBody>
                    <a:bodyPr/>
                    <a:lstStyle/>
                    <a:p>
                      <a:pPr algn="ctr">
                        <a:lnSpc>
                          <a:spcPct val="100000"/>
                        </a:lnSpc>
                      </a:pPr>
                      <a:r>
                        <a:rPr lang="pt-BR" sz="1800" strike="noStrike" spc="-1">
                          <a:solidFill>
                            <a:srgbClr val="000000"/>
                          </a:solidFill>
                          <a:uFill>
                            <a:solidFill>
                              <a:srgbClr val="FFFFFF"/>
                            </a:solidFill>
                          </a:uFill>
                          <a:latin typeface="Century Schoolbook"/>
                        </a:rPr>
                        <a:t>Verifica se há paginação na tabela.</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xBody>
                    <a:bodyPr/>
                    <a:lstStyle/>
                    <a:p>
                      <a:pPr algn="ctr">
                        <a:lnSpc>
                          <a:spcPct val="100000"/>
                        </a:lnSpc>
                      </a:pPr>
                      <a:r>
                        <a:rPr lang="pt-BR" sz="1600" strike="noStrike" spc="-1">
                          <a:solidFill>
                            <a:srgbClr val="000000"/>
                          </a:solidFill>
                          <a:uFill>
                            <a:solidFill>
                              <a:srgbClr val="FFFFFF"/>
                            </a:solidFill>
                          </a:uFill>
                          <a:latin typeface="Century Schoolbook"/>
                        </a:rPr>
                        <a:t>Sucesso</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32154766"/>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 name="TextShape 1"/>
          <p:cNvSpPr txBox="1"/>
          <p:nvPr/>
        </p:nvSpPr>
        <p:spPr>
          <a:xfrm>
            <a:off x="1261800" y="0"/>
            <a:ext cx="9692280" cy="1325160"/>
          </a:xfrm>
          <a:prstGeom prst="rect">
            <a:avLst/>
          </a:prstGeom>
          <a:noFill/>
          <a:ln>
            <a:noFill/>
          </a:ln>
        </p:spPr>
        <p:txBody>
          <a:bodyPr anchor="b"/>
          <a:lstStyle/>
          <a:p>
            <a:pPr>
              <a:lnSpc>
                <a:spcPct val="90000"/>
              </a:lnSpc>
            </a:pPr>
            <a:r>
              <a:rPr lang="en-US" sz="4400" strike="noStrike" spc="-49">
                <a:solidFill>
                  <a:srgbClr val="000000"/>
                </a:solidFill>
                <a:uFill>
                  <a:solidFill>
                    <a:srgbClr val="FFFFFF"/>
                  </a:solidFill>
                </a:uFill>
                <a:latin typeface="Century Schoolbook"/>
              </a:rPr>
              <a:t>Caso de Teste</a:t>
            </a:r>
            <a:endParaRPr lang="en-US" sz="1800" strike="noStrike" spc="-1">
              <a:solidFill>
                <a:srgbClr val="000000"/>
              </a:solidFill>
              <a:uFill>
                <a:solidFill>
                  <a:srgbClr val="FFFFFF"/>
                </a:solidFill>
              </a:uFill>
              <a:latin typeface="Century Schoolbook"/>
            </a:endParaRPr>
          </a:p>
        </p:txBody>
      </p:sp>
      <p:sp>
        <p:nvSpPr>
          <p:cNvPr id="229" name="TextShape 2"/>
          <p:cNvSpPr txBox="1"/>
          <p:nvPr/>
        </p:nvSpPr>
        <p:spPr>
          <a:xfrm>
            <a:off x="1261800" y="1587600"/>
            <a:ext cx="8595000" cy="4350960"/>
          </a:xfrm>
          <a:prstGeom prst="rect">
            <a:avLst/>
          </a:prstGeom>
          <a:noFill/>
          <a:ln>
            <a:noFill/>
          </a:ln>
        </p:spPr>
        <p:txBody>
          <a:bodyPr/>
          <a:lstStyle/>
          <a:p>
            <a:pPr marL="182880" indent="-182245">
              <a:lnSpc>
                <a:spcPct val="95000"/>
              </a:lnSpc>
              <a:buClr>
                <a:srgbClr val="4A66AC"/>
              </a:buClr>
              <a:buSzPct val="80000"/>
              <a:buFont typeface="Arial"/>
              <a:buChar char="•"/>
            </a:pPr>
            <a:r>
              <a:rPr lang="en-US" sz="1800" b="1" strike="noStrike" spc="9">
                <a:solidFill>
                  <a:srgbClr val="000000"/>
                </a:solidFill>
                <a:uFill>
                  <a:solidFill>
                    <a:srgbClr val="FFFFFF"/>
                  </a:solidFill>
                </a:uFill>
                <a:latin typeface="Century Schoolbook"/>
              </a:rPr>
              <a:t>Gerenciar Periodicidade de Medição dos Sensores da PCD: </a:t>
            </a:r>
            <a:r>
              <a:rPr lang="en-US" sz="1800" strike="noStrike" spc="9">
                <a:solidFill>
                  <a:srgbClr val="000000"/>
                </a:solidFill>
                <a:uFill>
                  <a:solidFill>
                    <a:srgbClr val="FFFFFF"/>
                  </a:solidFill>
                </a:uFill>
                <a:latin typeface="Century Schoolbook"/>
              </a:rPr>
              <a:t>Este Caso de Uso ocorre quando o Administrador deseja gerenciar a periodicidade de medição dos sensores de uma PCD.</a:t>
            </a:r>
          </a:p>
          <a:p>
            <a:pPr>
              <a:lnSpc>
                <a:spcPct val="95000"/>
              </a:lnSpc>
            </a:pPr>
            <a:endParaRPr lang="en-US" sz="1800" strike="noStrike" spc="9">
              <a:solidFill>
                <a:srgbClr val="000000"/>
              </a:solidFill>
              <a:uFill>
                <a:solidFill>
                  <a:srgbClr val="FFFFFF"/>
                </a:solidFill>
              </a:uFill>
              <a:latin typeface="Century Schoolbook"/>
            </a:endParaRPr>
          </a:p>
        </p:txBody>
      </p:sp>
      <p:graphicFrame>
        <p:nvGraphicFramePr>
          <p:cNvPr id="230" name="Table 3"/>
          <p:cNvGraphicFramePr/>
          <p:nvPr/>
        </p:nvGraphicFramePr>
        <p:xfrm>
          <a:off x="863640" y="2874240"/>
          <a:ext cx="9804240" cy="2660760"/>
        </p:xfrm>
        <a:graphic>
          <a:graphicData uri="http://schemas.openxmlformats.org/drawingml/2006/table">
            <a:tbl>
              <a:tblPr/>
              <a:tblGrid>
                <a:gridCol w="2844720">
                  <a:extLst>
                    <a:ext uri="{9D8B030D-6E8A-4147-A177-3AD203B41FA5}">
                      <a16:colId xmlns:a16="http://schemas.microsoft.com/office/drawing/2014/main" val="20000"/>
                    </a:ext>
                  </a:extLst>
                </a:gridCol>
                <a:gridCol w="4394160">
                  <a:extLst>
                    <a:ext uri="{9D8B030D-6E8A-4147-A177-3AD203B41FA5}">
                      <a16:colId xmlns:a16="http://schemas.microsoft.com/office/drawing/2014/main" val="20001"/>
                    </a:ext>
                  </a:extLst>
                </a:gridCol>
                <a:gridCol w="2565360">
                  <a:extLst>
                    <a:ext uri="{9D8B030D-6E8A-4147-A177-3AD203B41FA5}">
                      <a16:colId xmlns:a16="http://schemas.microsoft.com/office/drawing/2014/main" val="20002"/>
                    </a:ext>
                  </a:extLst>
                </a:gridCol>
              </a:tblGrid>
              <a:tr h="539640">
                <a:tc>
                  <a:txBody>
                    <a:bodyPr/>
                    <a:lstStyle/>
                    <a:p>
                      <a:pPr algn="ctr">
                        <a:lnSpc>
                          <a:spcPct val="100000"/>
                        </a:lnSpc>
                      </a:pPr>
                      <a:r>
                        <a:rPr lang="pt-BR" sz="1500" b="1" strike="noStrike" spc="-1">
                          <a:solidFill>
                            <a:srgbClr val="FFFFFF"/>
                          </a:solidFill>
                          <a:uFill>
                            <a:solidFill>
                              <a:srgbClr val="FFFFFF"/>
                            </a:solidFill>
                          </a:uFill>
                          <a:latin typeface="Century Schoolbook"/>
                        </a:rPr>
                        <a:t>Casos de Teste</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1B1E3D"/>
                    </a:solidFill>
                  </a:tcPr>
                </a:tc>
                <a:tc>
                  <a:txBody>
                    <a:bodyPr/>
                    <a:lstStyle/>
                    <a:p>
                      <a:pPr algn="ctr">
                        <a:lnSpc>
                          <a:spcPct val="100000"/>
                        </a:lnSpc>
                      </a:pPr>
                      <a:r>
                        <a:rPr lang="pt-BR" sz="1500" b="1" strike="noStrike" spc="-1">
                          <a:solidFill>
                            <a:srgbClr val="FFFFFF"/>
                          </a:solidFill>
                          <a:uFill>
                            <a:solidFill>
                              <a:srgbClr val="FFFFFF"/>
                            </a:solidFill>
                          </a:uFill>
                          <a:latin typeface="Century Schoolbook"/>
                        </a:rPr>
                        <a:t>Descrição do </a:t>
                      </a:r>
                      <a:endParaRPr lang="pt-BR" sz="1800" strike="noStrike" spc="-1">
                        <a:solidFill>
                          <a:srgbClr val="000000"/>
                        </a:solidFill>
                        <a:uFill>
                          <a:solidFill>
                            <a:srgbClr val="FFFFFF"/>
                          </a:solidFill>
                        </a:uFill>
                        <a:latin typeface="Arial"/>
                      </a:endParaRPr>
                    </a:p>
                    <a:p>
                      <a:pPr algn="ctr">
                        <a:lnSpc>
                          <a:spcPct val="100000"/>
                        </a:lnSpc>
                      </a:pPr>
                      <a:r>
                        <a:rPr lang="pt-BR" sz="1500" b="1" strike="noStrike" spc="-1">
                          <a:solidFill>
                            <a:srgbClr val="FFFFFF"/>
                          </a:solidFill>
                          <a:uFill>
                            <a:solidFill>
                              <a:srgbClr val="FFFFFF"/>
                            </a:solidFill>
                          </a:uFill>
                          <a:latin typeface="Century Schoolbook"/>
                        </a:rPr>
                        <a:t>Caso de Teste</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1B1E3D"/>
                    </a:solidFill>
                  </a:tcPr>
                </a:tc>
                <a:tc>
                  <a:txBody>
                    <a:bodyPr/>
                    <a:lstStyle/>
                    <a:p>
                      <a:pPr algn="ctr">
                        <a:lnSpc>
                          <a:spcPct val="100000"/>
                        </a:lnSpc>
                      </a:pPr>
                      <a:r>
                        <a:rPr lang="pt-BR" sz="1500" b="1" strike="noStrike" spc="-1">
                          <a:solidFill>
                            <a:srgbClr val="FFFFFF"/>
                          </a:solidFill>
                          <a:uFill>
                            <a:solidFill>
                              <a:srgbClr val="FFFFFF"/>
                            </a:solidFill>
                          </a:uFill>
                          <a:latin typeface="Century Schoolbook"/>
                        </a:rPr>
                        <a:t>Status</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1B1E3D"/>
                    </a:solidFill>
                  </a:tcPr>
                </a:tc>
                <a:extLst>
                  <a:ext uri="{0D108BD9-81ED-4DB2-BD59-A6C34878D82A}">
                    <a16:rowId xmlns:a16="http://schemas.microsoft.com/office/drawing/2014/main" val="10000"/>
                  </a:ext>
                </a:extLst>
              </a:tr>
              <a:tr h="923040">
                <a:tc>
                  <a:txBody>
                    <a:bodyPr/>
                    <a:lstStyle/>
                    <a:p>
                      <a:pPr algn="ctr">
                        <a:lnSpc>
                          <a:spcPct val="100000"/>
                        </a:lnSpc>
                      </a:pPr>
                      <a:r>
                        <a:rPr lang="pt-BR" sz="1600" strike="noStrike" spc="-1">
                          <a:solidFill>
                            <a:srgbClr val="000000"/>
                          </a:solidFill>
                          <a:uFill>
                            <a:solidFill>
                              <a:srgbClr val="FFFFFF"/>
                            </a:solidFill>
                          </a:uFill>
                          <a:latin typeface="Century Schoolbook"/>
                        </a:rPr>
                        <a:t>CT #21</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xBody>
                    <a:bodyPr/>
                    <a:lstStyle/>
                    <a:p>
                      <a:pPr algn="ctr">
                        <a:lnSpc>
                          <a:spcPct val="100000"/>
                        </a:lnSpc>
                      </a:pPr>
                      <a:r>
                        <a:rPr lang="pt-BR" sz="1800" strike="noStrike" spc="-1">
                          <a:solidFill>
                            <a:srgbClr val="000000"/>
                          </a:solidFill>
                          <a:uFill>
                            <a:solidFill>
                              <a:srgbClr val="FFFFFF"/>
                            </a:solidFill>
                          </a:uFill>
                          <a:latin typeface="Century Schoolbook"/>
                        </a:rPr>
                        <a:t>Verifica se a paginação funciona corretamente.</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xBody>
                    <a:bodyPr/>
                    <a:lstStyle/>
                    <a:p>
                      <a:pPr algn="ctr">
                        <a:lnSpc>
                          <a:spcPct val="100000"/>
                        </a:lnSpc>
                      </a:pPr>
                      <a:r>
                        <a:rPr lang="pt-BR" sz="1600" strike="noStrike" spc="-1">
                          <a:solidFill>
                            <a:srgbClr val="000000"/>
                          </a:solidFill>
                          <a:uFill>
                            <a:solidFill>
                              <a:srgbClr val="FFFFFF"/>
                            </a:solidFill>
                          </a:uFill>
                          <a:latin typeface="Century Schoolbook"/>
                        </a:rPr>
                        <a:t>Sucesso</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extLst>
                  <a:ext uri="{0D108BD9-81ED-4DB2-BD59-A6C34878D82A}">
                    <a16:rowId xmlns:a16="http://schemas.microsoft.com/office/drawing/2014/main" val="10001"/>
                  </a:ext>
                </a:extLst>
              </a:tr>
              <a:tr h="1189080">
                <a:tc>
                  <a:txBody>
                    <a:bodyPr/>
                    <a:lstStyle/>
                    <a:p>
                      <a:pPr algn="ctr">
                        <a:lnSpc>
                          <a:spcPct val="100000"/>
                        </a:lnSpc>
                      </a:pPr>
                      <a:r>
                        <a:rPr lang="pt-BR" sz="1600" strike="noStrike" spc="-1">
                          <a:solidFill>
                            <a:srgbClr val="000000"/>
                          </a:solidFill>
                          <a:uFill>
                            <a:solidFill>
                              <a:srgbClr val="FFFFFF"/>
                            </a:solidFill>
                          </a:uFill>
                          <a:latin typeface="Century Schoolbook"/>
                        </a:rPr>
                        <a:t>CT#22</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xBody>
                    <a:bodyPr/>
                    <a:lstStyle/>
                    <a:p>
                      <a:pPr algn="ctr">
                        <a:lnSpc>
                          <a:spcPct val="100000"/>
                        </a:lnSpc>
                      </a:pPr>
                      <a:r>
                        <a:rPr lang="pt-BR" sz="1800" strike="noStrike" spc="-1">
                          <a:solidFill>
                            <a:srgbClr val="000000"/>
                          </a:solidFill>
                          <a:uFill>
                            <a:solidFill>
                              <a:srgbClr val="FFFFFF"/>
                            </a:solidFill>
                          </a:uFill>
                          <a:latin typeface="Century Schoolbook"/>
                        </a:rPr>
                        <a:t>Verifica se é aberta página de gerenciamento de periodicidade sensores ao clicar em “Gerenciar Periodicidade de Medição”.</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xBody>
                    <a:bodyPr/>
                    <a:lstStyle/>
                    <a:p>
                      <a:pPr algn="ctr">
                        <a:lnSpc>
                          <a:spcPct val="100000"/>
                        </a:lnSpc>
                      </a:pPr>
                      <a:r>
                        <a:rPr lang="pt-BR" sz="1600" strike="noStrike" spc="-1">
                          <a:solidFill>
                            <a:srgbClr val="000000"/>
                          </a:solidFill>
                          <a:uFill>
                            <a:solidFill>
                              <a:srgbClr val="FFFFFF"/>
                            </a:solidFill>
                          </a:uFill>
                          <a:latin typeface="Century Schoolbook"/>
                        </a:rPr>
                        <a:t>Sucesso</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3872159630"/>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 name="TextShape 1"/>
          <p:cNvSpPr txBox="1"/>
          <p:nvPr/>
        </p:nvSpPr>
        <p:spPr>
          <a:xfrm>
            <a:off x="1261800" y="365760"/>
            <a:ext cx="9692280" cy="1325160"/>
          </a:xfrm>
          <a:prstGeom prst="rect">
            <a:avLst/>
          </a:prstGeom>
          <a:noFill/>
          <a:ln>
            <a:noFill/>
          </a:ln>
        </p:spPr>
        <p:txBody>
          <a:bodyPr anchor="b"/>
          <a:lstStyle/>
          <a:p>
            <a:pPr>
              <a:lnSpc>
                <a:spcPct val="90000"/>
              </a:lnSpc>
            </a:pPr>
            <a:r>
              <a:rPr lang="en-US" sz="4400" strike="noStrike" spc="-49">
                <a:solidFill>
                  <a:srgbClr val="000000"/>
                </a:solidFill>
                <a:uFill>
                  <a:solidFill>
                    <a:srgbClr val="FFFFFF"/>
                  </a:solidFill>
                </a:uFill>
                <a:latin typeface="Century Schoolbook"/>
              </a:rPr>
              <a:t>Caso de Teste</a:t>
            </a:r>
            <a:endParaRPr lang="en-US" sz="1800" strike="noStrike" spc="-1">
              <a:solidFill>
                <a:srgbClr val="000000"/>
              </a:solidFill>
              <a:uFill>
                <a:solidFill>
                  <a:srgbClr val="FFFFFF"/>
                </a:solidFill>
              </a:uFill>
              <a:latin typeface="Century Schoolbook"/>
            </a:endParaRPr>
          </a:p>
        </p:txBody>
      </p:sp>
      <p:sp>
        <p:nvSpPr>
          <p:cNvPr id="232" name="TextShape 2"/>
          <p:cNvSpPr txBox="1"/>
          <p:nvPr/>
        </p:nvSpPr>
        <p:spPr>
          <a:xfrm>
            <a:off x="1261800" y="1828800"/>
            <a:ext cx="8595000" cy="4350960"/>
          </a:xfrm>
          <a:prstGeom prst="rect">
            <a:avLst/>
          </a:prstGeom>
          <a:noFill/>
          <a:ln>
            <a:noFill/>
          </a:ln>
        </p:spPr>
        <p:txBody>
          <a:bodyPr/>
          <a:lstStyle/>
          <a:p>
            <a:pPr marL="182880" indent="-182245">
              <a:lnSpc>
                <a:spcPct val="95000"/>
              </a:lnSpc>
              <a:buClr>
                <a:srgbClr val="4A66AC"/>
              </a:buClr>
              <a:buSzPct val="80000"/>
              <a:buFont typeface="Arial"/>
              <a:buChar char="•"/>
            </a:pPr>
            <a:r>
              <a:rPr lang="en-US" sz="1800" b="1" strike="noStrike" spc="9">
                <a:solidFill>
                  <a:srgbClr val="000000"/>
                </a:solidFill>
                <a:uFill>
                  <a:solidFill>
                    <a:srgbClr val="FFFFFF"/>
                  </a:solidFill>
                </a:uFill>
                <a:latin typeface="Century Schoolbook"/>
              </a:rPr>
              <a:t>Alterar Periodicidade de Medição:</a:t>
            </a:r>
            <a:r>
              <a:rPr lang="en-US" sz="1800" strike="noStrike" spc="9">
                <a:solidFill>
                  <a:srgbClr val="000000"/>
                </a:solidFill>
                <a:uFill>
                  <a:solidFill>
                    <a:srgbClr val="FFFFFF"/>
                  </a:solidFill>
                </a:uFill>
                <a:latin typeface="Century Schoolbook"/>
              </a:rPr>
              <a:t> Este Caso de Uso deve acontecer quando o administrador desejar alterar a periodicidade de transmissão de determinado sensor.</a:t>
            </a:r>
          </a:p>
          <a:p>
            <a:pPr>
              <a:lnSpc>
                <a:spcPct val="95000"/>
              </a:lnSpc>
            </a:pPr>
            <a:endParaRPr lang="en-US" sz="1800" strike="noStrike" spc="9">
              <a:solidFill>
                <a:srgbClr val="000000"/>
              </a:solidFill>
              <a:uFill>
                <a:solidFill>
                  <a:srgbClr val="FFFFFF"/>
                </a:solidFill>
              </a:uFill>
              <a:latin typeface="Century Schoolbook"/>
            </a:endParaRPr>
          </a:p>
        </p:txBody>
      </p:sp>
      <p:graphicFrame>
        <p:nvGraphicFramePr>
          <p:cNvPr id="233" name="Table 3"/>
          <p:cNvGraphicFramePr/>
          <p:nvPr/>
        </p:nvGraphicFramePr>
        <p:xfrm>
          <a:off x="863640" y="2874240"/>
          <a:ext cx="9804240" cy="3318480"/>
        </p:xfrm>
        <a:graphic>
          <a:graphicData uri="http://schemas.openxmlformats.org/drawingml/2006/table">
            <a:tbl>
              <a:tblPr/>
              <a:tblGrid>
                <a:gridCol w="2844720">
                  <a:extLst>
                    <a:ext uri="{9D8B030D-6E8A-4147-A177-3AD203B41FA5}">
                      <a16:colId xmlns:a16="http://schemas.microsoft.com/office/drawing/2014/main" val="20000"/>
                    </a:ext>
                  </a:extLst>
                </a:gridCol>
                <a:gridCol w="4394160">
                  <a:extLst>
                    <a:ext uri="{9D8B030D-6E8A-4147-A177-3AD203B41FA5}">
                      <a16:colId xmlns:a16="http://schemas.microsoft.com/office/drawing/2014/main" val="20001"/>
                    </a:ext>
                  </a:extLst>
                </a:gridCol>
                <a:gridCol w="2565360">
                  <a:extLst>
                    <a:ext uri="{9D8B030D-6E8A-4147-A177-3AD203B41FA5}">
                      <a16:colId xmlns:a16="http://schemas.microsoft.com/office/drawing/2014/main" val="20002"/>
                    </a:ext>
                  </a:extLst>
                </a:gridCol>
              </a:tblGrid>
              <a:tr h="539640">
                <a:tc>
                  <a:txBody>
                    <a:bodyPr/>
                    <a:lstStyle/>
                    <a:p>
                      <a:pPr algn="ctr">
                        <a:lnSpc>
                          <a:spcPct val="100000"/>
                        </a:lnSpc>
                      </a:pPr>
                      <a:r>
                        <a:rPr lang="pt-BR" sz="1500" b="1" strike="noStrike" spc="-1">
                          <a:solidFill>
                            <a:srgbClr val="FFFFFF"/>
                          </a:solidFill>
                          <a:uFill>
                            <a:solidFill>
                              <a:srgbClr val="FFFFFF"/>
                            </a:solidFill>
                          </a:uFill>
                          <a:latin typeface="Century Schoolbook"/>
                        </a:rPr>
                        <a:t>Casos de Teste</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1B1E3D"/>
                    </a:solidFill>
                  </a:tcPr>
                </a:tc>
                <a:tc>
                  <a:txBody>
                    <a:bodyPr/>
                    <a:lstStyle/>
                    <a:p>
                      <a:pPr algn="ctr">
                        <a:lnSpc>
                          <a:spcPct val="100000"/>
                        </a:lnSpc>
                      </a:pPr>
                      <a:r>
                        <a:rPr lang="pt-BR" sz="1500" b="1" strike="noStrike" spc="-1">
                          <a:solidFill>
                            <a:srgbClr val="FFFFFF"/>
                          </a:solidFill>
                          <a:uFill>
                            <a:solidFill>
                              <a:srgbClr val="FFFFFF"/>
                            </a:solidFill>
                          </a:uFill>
                          <a:latin typeface="Century Schoolbook"/>
                        </a:rPr>
                        <a:t>Descrição do </a:t>
                      </a:r>
                      <a:endParaRPr lang="pt-BR" sz="1800" strike="noStrike" spc="-1">
                        <a:solidFill>
                          <a:srgbClr val="000000"/>
                        </a:solidFill>
                        <a:uFill>
                          <a:solidFill>
                            <a:srgbClr val="FFFFFF"/>
                          </a:solidFill>
                        </a:uFill>
                        <a:latin typeface="Arial"/>
                      </a:endParaRPr>
                    </a:p>
                    <a:p>
                      <a:pPr algn="ctr">
                        <a:lnSpc>
                          <a:spcPct val="100000"/>
                        </a:lnSpc>
                      </a:pPr>
                      <a:r>
                        <a:rPr lang="pt-BR" sz="1500" b="1" strike="noStrike" spc="-1">
                          <a:solidFill>
                            <a:srgbClr val="FFFFFF"/>
                          </a:solidFill>
                          <a:uFill>
                            <a:solidFill>
                              <a:srgbClr val="FFFFFF"/>
                            </a:solidFill>
                          </a:uFill>
                          <a:latin typeface="Century Schoolbook"/>
                        </a:rPr>
                        <a:t>Caso de Teste</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1B1E3D"/>
                    </a:solidFill>
                  </a:tcPr>
                </a:tc>
                <a:tc>
                  <a:txBody>
                    <a:bodyPr/>
                    <a:lstStyle/>
                    <a:p>
                      <a:pPr algn="ctr">
                        <a:lnSpc>
                          <a:spcPct val="100000"/>
                        </a:lnSpc>
                      </a:pPr>
                      <a:r>
                        <a:rPr lang="pt-BR" sz="1500" b="1" strike="noStrike" spc="-1">
                          <a:solidFill>
                            <a:srgbClr val="FFFFFF"/>
                          </a:solidFill>
                          <a:uFill>
                            <a:solidFill>
                              <a:srgbClr val="FFFFFF"/>
                            </a:solidFill>
                          </a:uFill>
                          <a:latin typeface="Century Schoolbook"/>
                        </a:rPr>
                        <a:t>Status</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1B1E3D"/>
                    </a:solidFill>
                  </a:tcPr>
                </a:tc>
                <a:extLst>
                  <a:ext uri="{0D108BD9-81ED-4DB2-BD59-A6C34878D82A}">
                    <a16:rowId xmlns:a16="http://schemas.microsoft.com/office/drawing/2014/main" val="10000"/>
                  </a:ext>
                </a:extLst>
              </a:tr>
              <a:tr h="914760">
                <a:tc>
                  <a:txBody>
                    <a:bodyPr/>
                    <a:lstStyle/>
                    <a:p>
                      <a:pPr algn="ctr">
                        <a:lnSpc>
                          <a:spcPct val="100000"/>
                        </a:lnSpc>
                      </a:pPr>
                      <a:r>
                        <a:rPr lang="pt-BR" sz="1600" strike="noStrike" spc="-1">
                          <a:solidFill>
                            <a:srgbClr val="000000"/>
                          </a:solidFill>
                          <a:uFill>
                            <a:solidFill>
                              <a:srgbClr val="FFFFFF"/>
                            </a:solidFill>
                          </a:uFill>
                          <a:latin typeface="Century Schoolbook"/>
                        </a:rPr>
                        <a:t>CT #23</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xBody>
                    <a:bodyPr/>
                    <a:lstStyle/>
                    <a:p>
                      <a:pPr algn="ctr">
                        <a:lnSpc>
                          <a:spcPct val="100000"/>
                        </a:lnSpc>
                      </a:pPr>
                      <a:r>
                        <a:rPr lang="pt-BR" sz="1800" strike="noStrike" spc="-1">
                          <a:solidFill>
                            <a:srgbClr val="000000"/>
                          </a:solidFill>
                          <a:uFill>
                            <a:solidFill>
                              <a:srgbClr val="FFFFFF"/>
                            </a:solidFill>
                          </a:uFill>
                          <a:latin typeface="Century Schoolbook"/>
                        </a:rPr>
                        <a:t>Verifica se ao clicar em “Editar” é aberta janela para alteração da periodicidade de transmissão.</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xBody>
                    <a:bodyPr/>
                    <a:lstStyle/>
                    <a:p>
                      <a:pPr algn="ctr">
                        <a:lnSpc>
                          <a:spcPct val="100000"/>
                        </a:lnSpc>
                      </a:pPr>
                      <a:r>
                        <a:rPr lang="pt-BR" sz="1600" strike="noStrike" spc="-1">
                          <a:solidFill>
                            <a:srgbClr val="000000"/>
                          </a:solidFill>
                          <a:uFill>
                            <a:solidFill>
                              <a:srgbClr val="FFFFFF"/>
                            </a:solidFill>
                          </a:uFill>
                          <a:latin typeface="Century Schoolbook"/>
                        </a:rPr>
                        <a:t>Sucesso</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extLst>
                  <a:ext uri="{0D108BD9-81ED-4DB2-BD59-A6C34878D82A}">
                    <a16:rowId xmlns:a16="http://schemas.microsoft.com/office/drawing/2014/main" val="10001"/>
                  </a:ext>
                </a:extLst>
              </a:tr>
              <a:tr h="927720">
                <a:tc>
                  <a:txBody>
                    <a:bodyPr/>
                    <a:lstStyle/>
                    <a:p>
                      <a:pPr algn="ctr">
                        <a:lnSpc>
                          <a:spcPct val="100000"/>
                        </a:lnSpc>
                      </a:pPr>
                      <a:r>
                        <a:rPr lang="pt-BR" sz="1600" strike="noStrike" spc="-1">
                          <a:solidFill>
                            <a:srgbClr val="000000"/>
                          </a:solidFill>
                          <a:uFill>
                            <a:solidFill>
                              <a:srgbClr val="FFFFFF"/>
                            </a:solidFill>
                          </a:uFill>
                          <a:latin typeface="Century Schoolbook"/>
                        </a:rPr>
                        <a:t>CT#24</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xBody>
                    <a:bodyPr/>
                    <a:lstStyle/>
                    <a:p>
                      <a:pPr algn="ctr">
                        <a:lnSpc>
                          <a:spcPct val="100000"/>
                        </a:lnSpc>
                      </a:pPr>
                      <a:r>
                        <a:rPr lang="pt-BR" sz="1800" strike="noStrike" spc="-1">
                          <a:solidFill>
                            <a:srgbClr val="000000"/>
                          </a:solidFill>
                          <a:uFill>
                            <a:solidFill>
                              <a:srgbClr val="FFFFFF"/>
                            </a:solidFill>
                          </a:uFill>
                          <a:latin typeface="Century Schoolbook"/>
                        </a:rPr>
                        <a:t>Verifica se o dado inserido no input é válido.</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xBody>
                    <a:bodyPr/>
                    <a:lstStyle/>
                    <a:p>
                      <a:pPr algn="ctr">
                        <a:lnSpc>
                          <a:spcPct val="100000"/>
                        </a:lnSpc>
                      </a:pPr>
                      <a:r>
                        <a:rPr lang="pt-BR" sz="1600" strike="noStrike" spc="-1">
                          <a:solidFill>
                            <a:srgbClr val="000000"/>
                          </a:solidFill>
                          <a:uFill>
                            <a:solidFill>
                              <a:srgbClr val="FFFFFF"/>
                            </a:solidFill>
                          </a:uFill>
                          <a:latin typeface="Century Schoolbook"/>
                        </a:rPr>
                        <a:t>Sucesso</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extLst>
                  <a:ext uri="{0D108BD9-81ED-4DB2-BD59-A6C34878D82A}">
                    <a16:rowId xmlns:a16="http://schemas.microsoft.com/office/drawing/2014/main" val="10002"/>
                  </a:ext>
                </a:extLst>
              </a:tr>
              <a:tr h="927360">
                <a:tc>
                  <a:txBody>
                    <a:bodyPr/>
                    <a:lstStyle/>
                    <a:p>
                      <a:pPr algn="ctr">
                        <a:lnSpc>
                          <a:spcPct val="100000"/>
                        </a:lnSpc>
                      </a:pPr>
                      <a:r>
                        <a:rPr lang="pt-BR" sz="1600" strike="noStrike" spc="-1">
                          <a:solidFill>
                            <a:srgbClr val="000000"/>
                          </a:solidFill>
                          <a:uFill>
                            <a:solidFill>
                              <a:srgbClr val="FFFFFF"/>
                            </a:solidFill>
                          </a:uFill>
                          <a:latin typeface="Century Schoolbook"/>
                        </a:rPr>
                        <a:t>CT#25</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xBody>
                    <a:bodyPr/>
                    <a:lstStyle/>
                    <a:p>
                      <a:pPr algn="ctr">
                        <a:lnSpc>
                          <a:spcPct val="100000"/>
                        </a:lnSpc>
                      </a:pPr>
                      <a:r>
                        <a:rPr lang="pt-BR" sz="1800" strike="noStrike" spc="-1">
                          <a:solidFill>
                            <a:srgbClr val="000000"/>
                          </a:solidFill>
                          <a:uFill>
                            <a:solidFill>
                              <a:srgbClr val="FFFFFF"/>
                            </a:solidFill>
                          </a:uFill>
                          <a:latin typeface="Century Schoolbook"/>
                        </a:rPr>
                        <a:t>Verifica de o dado inserido no input é inválido.</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xBody>
                    <a:bodyPr/>
                    <a:lstStyle/>
                    <a:p>
                      <a:endParaRPr lang="pt-B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377607024"/>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TextShape 1"/>
          <p:cNvSpPr txBox="1"/>
          <p:nvPr/>
        </p:nvSpPr>
        <p:spPr>
          <a:xfrm>
            <a:off x="1261800" y="365760"/>
            <a:ext cx="9692280" cy="1325160"/>
          </a:xfrm>
          <a:prstGeom prst="rect">
            <a:avLst/>
          </a:prstGeom>
          <a:noFill/>
          <a:ln>
            <a:noFill/>
          </a:ln>
        </p:spPr>
        <p:txBody>
          <a:bodyPr anchor="b"/>
          <a:lstStyle/>
          <a:p>
            <a:pPr>
              <a:lnSpc>
                <a:spcPct val="90000"/>
              </a:lnSpc>
            </a:pPr>
            <a:r>
              <a:rPr lang="en-US" sz="4400" strike="noStrike" spc="-49">
                <a:solidFill>
                  <a:srgbClr val="000000"/>
                </a:solidFill>
                <a:uFill>
                  <a:solidFill>
                    <a:srgbClr val="FFFFFF"/>
                  </a:solidFill>
                </a:uFill>
                <a:latin typeface="Century Schoolbook"/>
              </a:rPr>
              <a:t>Caso de Teste</a:t>
            </a:r>
            <a:endParaRPr lang="en-US" sz="1800" strike="noStrike" spc="-1">
              <a:solidFill>
                <a:srgbClr val="000000"/>
              </a:solidFill>
              <a:uFill>
                <a:solidFill>
                  <a:srgbClr val="FFFFFF"/>
                </a:solidFill>
              </a:uFill>
              <a:latin typeface="Century Schoolbook"/>
            </a:endParaRPr>
          </a:p>
        </p:txBody>
      </p:sp>
      <p:sp>
        <p:nvSpPr>
          <p:cNvPr id="235" name="TextShape 2"/>
          <p:cNvSpPr txBox="1"/>
          <p:nvPr/>
        </p:nvSpPr>
        <p:spPr>
          <a:xfrm>
            <a:off x="1261800" y="1905120"/>
            <a:ext cx="8595000" cy="4350960"/>
          </a:xfrm>
          <a:prstGeom prst="rect">
            <a:avLst/>
          </a:prstGeom>
          <a:noFill/>
          <a:ln>
            <a:noFill/>
          </a:ln>
        </p:spPr>
        <p:txBody>
          <a:bodyPr/>
          <a:lstStyle/>
          <a:p>
            <a:pPr marL="182880" indent="-182245">
              <a:lnSpc>
                <a:spcPct val="95000"/>
              </a:lnSpc>
              <a:buClr>
                <a:srgbClr val="4A66AC"/>
              </a:buClr>
              <a:buSzPct val="80000"/>
              <a:buFont typeface="Arial"/>
              <a:buChar char="•"/>
            </a:pPr>
            <a:r>
              <a:rPr lang="en-US" sz="1800" b="1" strike="noStrike" spc="9">
                <a:solidFill>
                  <a:srgbClr val="000000"/>
                </a:solidFill>
                <a:uFill>
                  <a:solidFill>
                    <a:srgbClr val="FFFFFF"/>
                  </a:solidFill>
                </a:uFill>
                <a:latin typeface="Century Schoolbook"/>
              </a:rPr>
              <a:t>Alterar Periodicidade de Medição:</a:t>
            </a:r>
            <a:r>
              <a:rPr lang="en-US" sz="1800" strike="noStrike" spc="9">
                <a:solidFill>
                  <a:srgbClr val="000000"/>
                </a:solidFill>
                <a:uFill>
                  <a:solidFill>
                    <a:srgbClr val="FFFFFF"/>
                  </a:solidFill>
                </a:uFill>
                <a:latin typeface="Century Schoolbook"/>
              </a:rPr>
              <a:t> Este Caso de Uso deve acontecer quando o administrador desejar alterar a periodicidade de transmissão de determinado sensor.</a:t>
            </a:r>
          </a:p>
          <a:p>
            <a:pPr>
              <a:lnSpc>
                <a:spcPct val="95000"/>
              </a:lnSpc>
            </a:pPr>
            <a:endParaRPr lang="en-US" sz="1800" strike="noStrike" spc="9">
              <a:solidFill>
                <a:srgbClr val="000000"/>
              </a:solidFill>
              <a:uFill>
                <a:solidFill>
                  <a:srgbClr val="FFFFFF"/>
                </a:solidFill>
              </a:uFill>
              <a:latin typeface="Century Schoolbook"/>
            </a:endParaRPr>
          </a:p>
        </p:txBody>
      </p:sp>
      <p:graphicFrame>
        <p:nvGraphicFramePr>
          <p:cNvPr id="236" name="Table 3"/>
          <p:cNvGraphicFramePr/>
          <p:nvPr/>
        </p:nvGraphicFramePr>
        <p:xfrm>
          <a:off x="888840" y="3255120"/>
          <a:ext cx="9804240" cy="2354040"/>
        </p:xfrm>
        <a:graphic>
          <a:graphicData uri="http://schemas.openxmlformats.org/drawingml/2006/table">
            <a:tbl>
              <a:tblPr/>
              <a:tblGrid>
                <a:gridCol w="2844720">
                  <a:extLst>
                    <a:ext uri="{9D8B030D-6E8A-4147-A177-3AD203B41FA5}">
                      <a16:colId xmlns:a16="http://schemas.microsoft.com/office/drawing/2014/main" val="20000"/>
                    </a:ext>
                  </a:extLst>
                </a:gridCol>
                <a:gridCol w="4394160">
                  <a:extLst>
                    <a:ext uri="{9D8B030D-6E8A-4147-A177-3AD203B41FA5}">
                      <a16:colId xmlns:a16="http://schemas.microsoft.com/office/drawing/2014/main" val="20001"/>
                    </a:ext>
                  </a:extLst>
                </a:gridCol>
                <a:gridCol w="2565360">
                  <a:extLst>
                    <a:ext uri="{9D8B030D-6E8A-4147-A177-3AD203B41FA5}">
                      <a16:colId xmlns:a16="http://schemas.microsoft.com/office/drawing/2014/main" val="20002"/>
                    </a:ext>
                  </a:extLst>
                </a:gridCol>
              </a:tblGrid>
              <a:tr h="539640">
                <a:tc>
                  <a:txBody>
                    <a:bodyPr/>
                    <a:lstStyle/>
                    <a:p>
                      <a:pPr algn="ctr">
                        <a:lnSpc>
                          <a:spcPct val="100000"/>
                        </a:lnSpc>
                      </a:pPr>
                      <a:r>
                        <a:rPr lang="pt-BR" sz="1500" b="1" strike="noStrike" spc="-1">
                          <a:solidFill>
                            <a:srgbClr val="FFFFFF"/>
                          </a:solidFill>
                          <a:uFill>
                            <a:solidFill>
                              <a:srgbClr val="FFFFFF"/>
                            </a:solidFill>
                          </a:uFill>
                          <a:latin typeface="Century Schoolbook"/>
                        </a:rPr>
                        <a:t>Casos de Teste</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1B1E3D"/>
                    </a:solidFill>
                  </a:tcPr>
                </a:tc>
                <a:tc>
                  <a:txBody>
                    <a:bodyPr/>
                    <a:lstStyle/>
                    <a:p>
                      <a:pPr algn="ctr">
                        <a:lnSpc>
                          <a:spcPct val="100000"/>
                        </a:lnSpc>
                      </a:pPr>
                      <a:r>
                        <a:rPr lang="pt-BR" sz="1500" b="1" strike="noStrike" spc="-1">
                          <a:solidFill>
                            <a:srgbClr val="FFFFFF"/>
                          </a:solidFill>
                          <a:uFill>
                            <a:solidFill>
                              <a:srgbClr val="FFFFFF"/>
                            </a:solidFill>
                          </a:uFill>
                          <a:latin typeface="Century Schoolbook"/>
                        </a:rPr>
                        <a:t>Descrição do </a:t>
                      </a:r>
                      <a:endParaRPr lang="pt-BR" sz="1800" strike="noStrike" spc="-1">
                        <a:solidFill>
                          <a:srgbClr val="000000"/>
                        </a:solidFill>
                        <a:uFill>
                          <a:solidFill>
                            <a:srgbClr val="FFFFFF"/>
                          </a:solidFill>
                        </a:uFill>
                        <a:latin typeface="Arial"/>
                      </a:endParaRPr>
                    </a:p>
                    <a:p>
                      <a:pPr algn="ctr">
                        <a:lnSpc>
                          <a:spcPct val="100000"/>
                        </a:lnSpc>
                      </a:pPr>
                      <a:r>
                        <a:rPr lang="pt-BR" sz="1500" b="1" strike="noStrike" spc="-1">
                          <a:solidFill>
                            <a:srgbClr val="FFFFFF"/>
                          </a:solidFill>
                          <a:uFill>
                            <a:solidFill>
                              <a:srgbClr val="FFFFFF"/>
                            </a:solidFill>
                          </a:uFill>
                          <a:latin typeface="Century Schoolbook"/>
                        </a:rPr>
                        <a:t>Caso de Teste</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1B1E3D"/>
                    </a:solidFill>
                  </a:tcPr>
                </a:tc>
                <a:tc>
                  <a:txBody>
                    <a:bodyPr/>
                    <a:lstStyle/>
                    <a:p>
                      <a:pPr algn="ctr">
                        <a:lnSpc>
                          <a:spcPct val="100000"/>
                        </a:lnSpc>
                      </a:pPr>
                      <a:r>
                        <a:rPr lang="pt-BR" sz="1500" b="1" strike="noStrike" spc="-1">
                          <a:solidFill>
                            <a:srgbClr val="FFFFFF"/>
                          </a:solidFill>
                          <a:uFill>
                            <a:solidFill>
                              <a:srgbClr val="FFFFFF"/>
                            </a:solidFill>
                          </a:uFill>
                          <a:latin typeface="Century Schoolbook"/>
                        </a:rPr>
                        <a:t>Status</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1B1E3D"/>
                    </a:solidFill>
                  </a:tcPr>
                </a:tc>
                <a:extLst>
                  <a:ext uri="{0D108BD9-81ED-4DB2-BD59-A6C34878D82A}">
                    <a16:rowId xmlns:a16="http://schemas.microsoft.com/office/drawing/2014/main" val="10000"/>
                  </a:ext>
                </a:extLst>
              </a:tr>
              <a:tr h="852840">
                <a:tc>
                  <a:txBody>
                    <a:bodyPr/>
                    <a:lstStyle/>
                    <a:p>
                      <a:pPr algn="ctr">
                        <a:lnSpc>
                          <a:spcPct val="100000"/>
                        </a:lnSpc>
                      </a:pPr>
                      <a:r>
                        <a:rPr lang="pt-BR" sz="1600" strike="noStrike" spc="-1">
                          <a:solidFill>
                            <a:srgbClr val="000000"/>
                          </a:solidFill>
                          <a:uFill>
                            <a:solidFill>
                              <a:srgbClr val="FFFFFF"/>
                            </a:solidFill>
                          </a:uFill>
                          <a:latin typeface="Century Schoolbook"/>
                        </a:rPr>
                        <a:t>CT #23</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xBody>
                    <a:bodyPr/>
                    <a:lstStyle/>
                    <a:p>
                      <a:pPr algn="ctr">
                        <a:lnSpc>
                          <a:spcPct val="100000"/>
                        </a:lnSpc>
                      </a:pPr>
                      <a:r>
                        <a:rPr lang="pt-BR" sz="1800" strike="noStrike" spc="-1">
                          <a:solidFill>
                            <a:srgbClr val="000000"/>
                          </a:solidFill>
                          <a:uFill>
                            <a:solidFill>
                              <a:srgbClr val="FFFFFF"/>
                            </a:solidFill>
                          </a:uFill>
                          <a:latin typeface="Century Schoolbook"/>
                        </a:rPr>
                        <a:t>Verifica a Alteração da Periodicidade de Medição.</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xBody>
                    <a:bodyPr/>
                    <a:lstStyle/>
                    <a:p>
                      <a:pPr algn="ctr">
                        <a:lnSpc>
                          <a:spcPct val="100000"/>
                        </a:lnSpc>
                      </a:pPr>
                      <a:r>
                        <a:rPr lang="pt-BR" sz="1600" strike="noStrike" spc="-1">
                          <a:solidFill>
                            <a:srgbClr val="000000"/>
                          </a:solidFill>
                          <a:uFill>
                            <a:solidFill>
                              <a:srgbClr val="FFFFFF"/>
                            </a:solidFill>
                          </a:uFill>
                          <a:latin typeface="Century Schoolbook"/>
                        </a:rPr>
                        <a:t>Sucesso</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extLst>
                  <a:ext uri="{0D108BD9-81ED-4DB2-BD59-A6C34878D82A}">
                    <a16:rowId xmlns:a16="http://schemas.microsoft.com/office/drawing/2014/main" val="10001"/>
                  </a:ext>
                </a:extLst>
              </a:tr>
              <a:tr h="952560">
                <a:tc>
                  <a:txBody>
                    <a:bodyPr/>
                    <a:lstStyle/>
                    <a:p>
                      <a:pPr algn="ctr">
                        <a:lnSpc>
                          <a:spcPct val="100000"/>
                        </a:lnSpc>
                      </a:pPr>
                      <a:r>
                        <a:rPr lang="pt-BR" sz="1600" strike="noStrike" spc="-1">
                          <a:solidFill>
                            <a:srgbClr val="000000"/>
                          </a:solidFill>
                          <a:uFill>
                            <a:solidFill>
                              <a:srgbClr val="FFFFFF"/>
                            </a:solidFill>
                          </a:uFill>
                          <a:latin typeface="Century Schoolbook"/>
                        </a:rPr>
                        <a:t>CT#24</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xBody>
                    <a:bodyPr/>
                    <a:lstStyle/>
                    <a:p>
                      <a:pPr algn="ctr">
                        <a:lnSpc>
                          <a:spcPct val="100000"/>
                        </a:lnSpc>
                      </a:pPr>
                      <a:r>
                        <a:rPr lang="pt-BR" sz="1800" strike="noStrike" spc="-1">
                          <a:solidFill>
                            <a:srgbClr val="000000"/>
                          </a:solidFill>
                          <a:uFill>
                            <a:solidFill>
                              <a:srgbClr val="FFFFFF"/>
                            </a:solidFill>
                          </a:uFill>
                          <a:latin typeface="Century Schoolbook"/>
                        </a:rPr>
                        <a:t>Verifica cancelamento da Alteração</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xBody>
                    <a:bodyPr/>
                    <a:lstStyle/>
                    <a:p>
                      <a:pPr algn="ctr">
                        <a:lnSpc>
                          <a:spcPct val="100000"/>
                        </a:lnSpc>
                      </a:pPr>
                      <a:r>
                        <a:rPr lang="pt-BR" sz="1600" strike="noStrike" spc="-1">
                          <a:solidFill>
                            <a:srgbClr val="000000"/>
                          </a:solidFill>
                          <a:uFill>
                            <a:solidFill>
                              <a:srgbClr val="FFFFFF"/>
                            </a:solidFill>
                          </a:uFill>
                          <a:latin typeface="Century Schoolbook"/>
                        </a:rPr>
                        <a:t>Sucesso</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3158301185"/>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 name="TextShape 1"/>
          <p:cNvSpPr txBox="1"/>
          <p:nvPr/>
        </p:nvSpPr>
        <p:spPr>
          <a:xfrm>
            <a:off x="1261800" y="206280"/>
            <a:ext cx="9692280" cy="1325160"/>
          </a:xfrm>
          <a:prstGeom prst="rect">
            <a:avLst/>
          </a:prstGeom>
          <a:noFill/>
          <a:ln>
            <a:noFill/>
          </a:ln>
        </p:spPr>
        <p:txBody>
          <a:bodyPr anchor="b"/>
          <a:lstStyle/>
          <a:p>
            <a:pPr>
              <a:lnSpc>
                <a:spcPct val="90000"/>
              </a:lnSpc>
            </a:pPr>
            <a:r>
              <a:rPr lang="en-US" sz="4400" strike="noStrike" spc="-49">
                <a:solidFill>
                  <a:srgbClr val="000000"/>
                </a:solidFill>
                <a:uFill>
                  <a:solidFill>
                    <a:srgbClr val="FFFFFF"/>
                  </a:solidFill>
                </a:uFill>
                <a:latin typeface="Century Schoolbook"/>
              </a:rPr>
              <a:t>Caso de Teste</a:t>
            </a:r>
            <a:endParaRPr lang="en-US" sz="1800" strike="noStrike" spc="-1">
              <a:solidFill>
                <a:srgbClr val="000000"/>
              </a:solidFill>
              <a:uFill>
                <a:solidFill>
                  <a:srgbClr val="FFFFFF"/>
                </a:solidFill>
              </a:uFill>
              <a:latin typeface="Century Schoolbook"/>
            </a:endParaRPr>
          </a:p>
        </p:txBody>
      </p:sp>
      <p:sp>
        <p:nvSpPr>
          <p:cNvPr id="238" name="TextShape 2"/>
          <p:cNvSpPr txBox="1"/>
          <p:nvPr/>
        </p:nvSpPr>
        <p:spPr>
          <a:xfrm>
            <a:off x="1261800" y="1650960"/>
            <a:ext cx="8595000" cy="4350960"/>
          </a:xfrm>
          <a:prstGeom prst="rect">
            <a:avLst/>
          </a:prstGeom>
          <a:noFill/>
          <a:ln>
            <a:noFill/>
          </a:ln>
        </p:spPr>
        <p:txBody>
          <a:bodyPr/>
          <a:lstStyle/>
          <a:p>
            <a:pPr marL="182880" indent="-182245">
              <a:lnSpc>
                <a:spcPct val="95000"/>
              </a:lnSpc>
              <a:buClr>
                <a:srgbClr val="4A66AC"/>
              </a:buClr>
              <a:buSzPct val="80000"/>
              <a:buFont typeface="Arial"/>
              <a:buChar char="•"/>
            </a:pPr>
            <a:r>
              <a:rPr lang="en-US" sz="1800" b="1" strike="noStrike" spc="9">
                <a:solidFill>
                  <a:srgbClr val="000000"/>
                </a:solidFill>
                <a:uFill>
                  <a:solidFill>
                    <a:srgbClr val="FFFFFF"/>
                  </a:solidFill>
                </a:uFill>
                <a:latin typeface="Century Schoolbook"/>
              </a:rPr>
              <a:t>Gerenciar Estados dos Sensores das PCDs: </a:t>
            </a:r>
            <a:r>
              <a:rPr lang="en-US" sz="1800" strike="noStrike" spc="9">
                <a:solidFill>
                  <a:srgbClr val="000000"/>
                </a:solidFill>
                <a:uFill>
                  <a:solidFill>
                    <a:srgbClr val="FFFFFF"/>
                  </a:solidFill>
                </a:uFill>
                <a:latin typeface="Century Schoolbook"/>
              </a:rPr>
              <a:t>Este Caso de Uso deve ocorrer sempre que o adiministrador querer gerenciar um sensor de uma PC.</a:t>
            </a:r>
          </a:p>
          <a:p>
            <a:pPr>
              <a:lnSpc>
                <a:spcPct val="95000"/>
              </a:lnSpc>
            </a:pPr>
            <a:endParaRPr lang="en-US" sz="1800" strike="noStrike" spc="9">
              <a:solidFill>
                <a:srgbClr val="000000"/>
              </a:solidFill>
              <a:uFill>
                <a:solidFill>
                  <a:srgbClr val="FFFFFF"/>
                </a:solidFill>
              </a:uFill>
              <a:latin typeface="Century Schoolbook"/>
            </a:endParaRPr>
          </a:p>
        </p:txBody>
      </p:sp>
      <p:graphicFrame>
        <p:nvGraphicFramePr>
          <p:cNvPr id="239" name="Table 3"/>
          <p:cNvGraphicFramePr/>
          <p:nvPr/>
        </p:nvGraphicFramePr>
        <p:xfrm>
          <a:off x="851040" y="2395080"/>
          <a:ext cx="9804240" cy="4298400"/>
        </p:xfrm>
        <a:graphic>
          <a:graphicData uri="http://schemas.openxmlformats.org/drawingml/2006/table">
            <a:tbl>
              <a:tblPr/>
              <a:tblGrid>
                <a:gridCol w="2844720">
                  <a:extLst>
                    <a:ext uri="{9D8B030D-6E8A-4147-A177-3AD203B41FA5}">
                      <a16:colId xmlns:a16="http://schemas.microsoft.com/office/drawing/2014/main" val="20000"/>
                    </a:ext>
                  </a:extLst>
                </a:gridCol>
                <a:gridCol w="4394160">
                  <a:extLst>
                    <a:ext uri="{9D8B030D-6E8A-4147-A177-3AD203B41FA5}">
                      <a16:colId xmlns:a16="http://schemas.microsoft.com/office/drawing/2014/main" val="20001"/>
                    </a:ext>
                  </a:extLst>
                </a:gridCol>
                <a:gridCol w="2565360">
                  <a:extLst>
                    <a:ext uri="{9D8B030D-6E8A-4147-A177-3AD203B41FA5}">
                      <a16:colId xmlns:a16="http://schemas.microsoft.com/office/drawing/2014/main" val="20002"/>
                    </a:ext>
                  </a:extLst>
                </a:gridCol>
              </a:tblGrid>
              <a:tr h="539640">
                <a:tc>
                  <a:txBody>
                    <a:bodyPr/>
                    <a:lstStyle/>
                    <a:p>
                      <a:pPr algn="ctr">
                        <a:lnSpc>
                          <a:spcPct val="100000"/>
                        </a:lnSpc>
                      </a:pPr>
                      <a:r>
                        <a:rPr lang="pt-BR" sz="1500" b="1" strike="noStrike" spc="-1">
                          <a:solidFill>
                            <a:srgbClr val="FFFFFF"/>
                          </a:solidFill>
                          <a:uFill>
                            <a:solidFill>
                              <a:srgbClr val="FFFFFF"/>
                            </a:solidFill>
                          </a:uFill>
                          <a:latin typeface="Century Schoolbook"/>
                        </a:rPr>
                        <a:t>Casos de Teste</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1B1E3D"/>
                    </a:solidFill>
                  </a:tcPr>
                </a:tc>
                <a:tc>
                  <a:txBody>
                    <a:bodyPr/>
                    <a:lstStyle/>
                    <a:p>
                      <a:pPr algn="ctr">
                        <a:lnSpc>
                          <a:spcPct val="100000"/>
                        </a:lnSpc>
                      </a:pPr>
                      <a:r>
                        <a:rPr lang="pt-BR" sz="1500" b="1" strike="noStrike" spc="-1">
                          <a:solidFill>
                            <a:srgbClr val="FFFFFF"/>
                          </a:solidFill>
                          <a:uFill>
                            <a:solidFill>
                              <a:srgbClr val="FFFFFF"/>
                            </a:solidFill>
                          </a:uFill>
                          <a:latin typeface="Century Schoolbook"/>
                        </a:rPr>
                        <a:t>Descrição do </a:t>
                      </a:r>
                      <a:endParaRPr lang="pt-BR" sz="1800" strike="noStrike" spc="-1">
                        <a:solidFill>
                          <a:srgbClr val="000000"/>
                        </a:solidFill>
                        <a:uFill>
                          <a:solidFill>
                            <a:srgbClr val="FFFFFF"/>
                          </a:solidFill>
                        </a:uFill>
                        <a:latin typeface="Arial"/>
                      </a:endParaRPr>
                    </a:p>
                    <a:p>
                      <a:pPr algn="ctr">
                        <a:lnSpc>
                          <a:spcPct val="100000"/>
                        </a:lnSpc>
                      </a:pPr>
                      <a:r>
                        <a:rPr lang="pt-BR" sz="1500" b="1" strike="noStrike" spc="-1">
                          <a:solidFill>
                            <a:srgbClr val="FFFFFF"/>
                          </a:solidFill>
                          <a:uFill>
                            <a:solidFill>
                              <a:srgbClr val="FFFFFF"/>
                            </a:solidFill>
                          </a:uFill>
                          <a:latin typeface="Century Schoolbook"/>
                        </a:rPr>
                        <a:t>Caso de Teste</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1B1E3D"/>
                    </a:solidFill>
                  </a:tcPr>
                </a:tc>
                <a:tc>
                  <a:txBody>
                    <a:bodyPr/>
                    <a:lstStyle/>
                    <a:p>
                      <a:pPr algn="ctr">
                        <a:lnSpc>
                          <a:spcPct val="100000"/>
                        </a:lnSpc>
                      </a:pPr>
                      <a:r>
                        <a:rPr lang="pt-BR" sz="1500" b="1" strike="noStrike" spc="-1">
                          <a:solidFill>
                            <a:srgbClr val="FFFFFF"/>
                          </a:solidFill>
                          <a:uFill>
                            <a:solidFill>
                              <a:srgbClr val="FFFFFF"/>
                            </a:solidFill>
                          </a:uFill>
                          <a:latin typeface="Century Schoolbook"/>
                        </a:rPr>
                        <a:t>Status</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1B1E3D"/>
                    </a:solidFill>
                  </a:tcPr>
                </a:tc>
                <a:extLst>
                  <a:ext uri="{0D108BD9-81ED-4DB2-BD59-A6C34878D82A}">
                    <a16:rowId xmlns:a16="http://schemas.microsoft.com/office/drawing/2014/main" val="10000"/>
                  </a:ext>
                </a:extLst>
              </a:tr>
              <a:tr h="2012040">
                <a:tc>
                  <a:txBody>
                    <a:bodyPr/>
                    <a:lstStyle/>
                    <a:p>
                      <a:pPr algn="ctr">
                        <a:lnSpc>
                          <a:spcPct val="100000"/>
                        </a:lnSpc>
                      </a:pPr>
                      <a:r>
                        <a:rPr lang="pt-BR" sz="1600" strike="noStrike" spc="-1">
                          <a:solidFill>
                            <a:srgbClr val="000000"/>
                          </a:solidFill>
                          <a:uFill>
                            <a:solidFill>
                              <a:srgbClr val="FFFFFF"/>
                            </a:solidFill>
                          </a:uFill>
                          <a:latin typeface="Century Schoolbook"/>
                        </a:rPr>
                        <a:t>CT #30</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xBody>
                    <a:bodyPr/>
                    <a:lstStyle/>
                    <a:p>
                      <a:pPr>
                        <a:lnSpc>
                          <a:spcPct val="100000"/>
                        </a:lnSpc>
                      </a:pPr>
                      <a:r>
                        <a:rPr lang="pt-BR" sz="1800" strike="noStrike" spc="-1">
                          <a:solidFill>
                            <a:srgbClr val="000000"/>
                          </a:solidFill>
                          <a:uFill>
                            <a:solidFill>
                              <a:srgbClr val="FFFFFF"/>
                            </a:solidFill>
                          </a:uFill>
                          <a:latin typeface="Century Schoolbook"/>
                        </a:rPr>
                        <a:t>Verifica se ao selecionar “Gerenciar os Sensores de PCD” abrirá uma nova pagina com todas as PCDs cadastradas, barra de busca e o Código da PCD e as Suas coordenadas (Latitude e Longitude), seguidas de um botão “Gerenciar Sensores”.</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xBody>
                    <a:bodyPr/>
                    <a:lstStyle/>
                    <a:p>
                      <a:pPr algn="ctr">
                        <a:lnSpc>
                          <a:spcPct val="100000"/>
                        </a:lnSpc>
                      </a:pPr>
                      <a:r>
                        <a:rPr lang="pt-BR" sz="1600" strike="noStrike" spc="-1">
                          <a:solidFill>
                            <a:srgbClr val="000000"/>
                          </a:solidFill>
                          <a:uFill>
                            <a:solidFill>
                              <a:srgbClr val="FFFFFF"/>
                            </a:solidFill>
                          </a:uFill>
                          <a:latin typeface="Century Schoolbook"/>
                        </a:rPr>
                        <a:t>Sucesso</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extLst>
                  <a:ext uri="{0D108BD9-81ED-4DB2-BD59-A6C34878D82A}">
                    <a16:rowId xmlns:a16="http://schemas.microsoft.com/office/drawing/2014/main" val="10001"/>
                  </a:ext>
                </a:extLst>
              </a:tr>
              <a:tr h="1737720">
                <a:tc>
                  <a:txBody>
                    <a:bodyPr/>
                    <a:lstStyle/>
                    <a:p>
                      <a:pPr algn="ctr">
                        <a:lnSpc>
                          <a:spcPct val="100000"/>
                        </a:lnSpc>
                      </a:pPr>
                      <a:r>
                        <a:rPr lang="pt-BR" sz="1600" strike="noStrike" spc="-1">
                          <a:solidFill>
                            <a:srgbClr val="000000"/>
                          </a:solidFill>
                          <a:uFill>
                            <a:solidFill>
                              <a:srgbClr val="FFFFFF"/>
                            </a:solidFill>
                          </a:uFill>
                          <a:latin typeface="Century Schoolbook"/>
                        </a:rPr>
                        <a:t>CT#31</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xBody>
                    <a:bodyPr/>
                    <a:lstStyle/>
                    <a:p>
                      <a:pPr algn="ctr">
                        <a:lnSpc>
                          <a:spcPct val="100000"/>
                        </a:lnSpc>
                      </a:pPr>
                      <a:r>
                        <a:rPr lang="pt-BR" sz="1800" strike="noStrike" spc="-1">
                          <a:solidFill>
                            <a:srgbClr val="000000"/>
                          </a:solidFill>
                          <a:uFill>
                            <a:solidFill>
                              <a:srgbClr val="FFFFFF"/>
                            </a:solidFill>
                          </a:uFill>
                          <a:latin typeface="Century Schoolbook"/>
                        </a:rPr>
                        <a:t>Verifica se ao clicar em “Gerenciar Sensores” abrirá uma nova pagina . com tabela similar à tabela da página de PCD, com a mesma barra de busca, junto do estado do sensor e um botão “Alterar Estado”. </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xBody>
                    <a:bodyPr/>
                    <a:lstStyle/>
                    <a:p>
                      <a:pPr algn="ctr">
                        <a:lnSpc>
                          <a:spcPct val="100000"/>
                        </a:lnSpc>
                      </a:pPr>
                      <a:r>
                        <a:rPr lang="pt-BR" sz="1600" strike="noStrike" spc="-1">
                          <a:solidFill>
                            <a:srgbClr val="000000"/>
                          </a:solidFill>
                          <a:uFill>
                            <a:solidFill>
                              <a:srgbClr val="FFFFFF"/>
                            </a:solidFill>
                          </a:uFill>
                          <a:latin typeface="Century Schoolbook"/>
                        </a:rPr>
                        <a:t>Sucesso</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704247335"/>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 name="TextShape 1"/>
          <p:cNvSpPr txBox="1"/>
          <p:nvPr/>
        </p:nvSpPr>
        <p:spPr>
          <a:xfrm>
            <a:off x="1261800" y="365760"/>
            <a:ext cx="9692280" cy="1325160"/>
          </a:xfrm>
          <a:prstGeom prst="rect">
            <a:avLst/>
          </a:prstGeom>
          <a:noFill/>
          <a:ln>
            <a:noFill/>
          </a:ln>
        </p:spPr>
        <p:txBody>
          <a:bodyPr anchor="b"/>
          <a:lstStyle/>
          <a:p>
            <a:pPr>
              <a:lnSpc>
                <a:spcPct val="90000"/>
              </a:lnSpc>
            </a:pPr>
            <a:r>
              <a:rPr lang="en-US" sz="4400" strike="noStrike" spc="-49">
                <a:solidFill>
                  <a:srgbClr val="000000"/>
                </a:solidFill>
                <a:uFill>
                  <a:solidFill>
                    <a:srgbClr val="FFFFFF"/>
                  </a:solidFill>
                </a:uFill>
                <a:latin typeface="Century Schoolbook"/>
              </a:rPr>
              <a:t>Caso de Teste</a:t>
            </a:r>
            <a:endParaRPr lang="en-US" sz="1800" strike="noStrike" spc="-1">
              <a:solidFill>
                <a:srgbClr val="000000"/>
              </a:solidFill>
              <a:uFill>
                <a:solidFill>
                  <a:srgbClr val="FFFFFF"/>
                </a:solidFill>
              </a:uFill>
              <a:latin typeface="Century Schoolbook"/>
            </a:endParaRPr>
          </a:p>
        </p:txBody>
      </p:sp>
      <p:sp>
        <p:nvSpPr>
          <p:cNvPr id="241" name="TextShape 2"/>
          <p:cNvSpPr txBox="1"/>
          <p:nvPr/>
        </p:nvSpPr>
        <p:spPr>
          <a:xfrm>
            <a:off x="1261800" y="1828800"/>
            <a:ext cx="8595000" cy="4350960"/>
          </a:xfrm>
          <a:prstGeom prst="rect">
            <a:avLst/>
          </a:prstGeom>
          <a:noFill/>
          <a:ln>
            <a:noFill/>
          </a:ln>
        </p:spPr>
        <p:txBody>
          <a:bodyPr/>
          <a:lstStyle/>
          <a:p>
            <a:pPr marL="182880" indent="-182245">
              <a:lnSpc>
                <a:spcPct val="100000"/>
              </a:lnSpc>
              <a:buClr>
                <a:srgbClr val="4A66AC"/>
              </a:buClr>
              <a:buSzPct val="80000"/>
              <a:buFont typeface="Arial"/>
              <a:buChar char="•"/>
            </a:pPr>
            <a:r>
              <a:rPr lang="en-US" sz="1800" b="1" strike="noStrike" spc="9">
                <a:solidFill>
                  <a:srgbClr val="000000"/>
                </a:solidFill>
                <a:uFill>
                  <a:solidFill>
                    <a:srgbClr val="FFFFFF"/>
                  </a:solidFill>
                </a:uFill>
                <a:latin typeface="Century Schoolbook"/>
              </a:rPr>
              <a:t>Alterar Estados dos Sensores das PCDs: </a:t>
            </a:r>
            <a:r>
              <a:rPr lang="en-US" sz="1800" strike="noStrike" spc="9">
                <a:solidFill>
                  <a:srgbClr val="000000"/>
                </a:solidFill>
                <a:uFill>
                  <a:solidFill>
                    <a:srgbClr val="FFFFFF"/>
                  </a:solidFill>
                </a:uFill>
                <a:latin typeface="Century Schoolbook"/>
              </a:rPr>
              <a:t>Este caso de uso deve ocorrer sempre que for necessário habilitar ou desabilitar um sensor.</a:t>
            </a:r>
          </a:p>
          <a:p>
            <a:pPr>
              <a:lnSpc>
                <a:spcPct val="95000"/>
              </a:lnSpc>
            </a:pPr>
            <a:endParaRPr lang="en-US" sz="1800" strike="noStrike" spc="9">
              <a:solidFill>
                <a:srgbClr val="000000"/>
              </a:solidFill>
              <a:uFill>
                <a:solidFill>
                  <a:srgbClr val="FFFFFF"/>
                </a:solidFill>
              </a:uFill>
              <a:latin typeface="Century Schoolbook"/>
            </a:endParaRPr>
          </a:p>
        </p:txBody>
      </p:sp>
      <p:graphicFrame>
        <p:nvGraphicFramePr>
          <p:cNvPr id="242" name="Table 3"/>
          <p:cNvGraphicFramePr/>
          <p:nvPr/>
        </p:nvGraphicFramePr>
        <p:xfrm>
          <a:off x="851040" y="2659680"/>
          <a:ext cx="9804240" cy="3567240"/>
        </p:xfrm>
        <a:graphic>
          <a:graphicData uri="http://schemas.openxmlformats.org/drawingml/2006/table">
            <a:tbl>
              <a:tblPr/>
              <a:tblGrid>
                <a:gridCol w="2844720">
                  <a:extLst>
                    <a:ext uri="{9D8B030D-6E8A-4147-A177-3AD203B41FA5}">
                      <a16:colId xmlns:a16="http://schemas.microsoft.com/office/drawing/2014/main" val="20000"/>
                    </a:ext>
                  </a:extLst>
                </a:gridCol>
                <a:gridCol w="4394160">
                  <a:extLst>
                    <a:ext uri="{9D8B030D-6E8A-4147-A177-3AD203B41FA5}">
                      <a16:colId xmlns:a16="http://schemas.microsoft.com/office/drawing/2014/main" val="20001"/>
                    </a:ext>
                  </a:extLst>
                </a:gridCol>
                <a:gridCol w="2565360">
                  <a:extLst>
                    <a:ext uri="{9D8B030D-6E8A-4147-A177-3AD203B41FA5}">
                      <a16:colId xmlns:a16="http://schemas.microsoft.com/office/drawing/2014/main" val="20002"/>
                    </a:ext>
                  </a:extLst>
                </a:gridCol>
              </a:tblGrid>
              <a:tr h="539640">
                <a:tc>
                  <a:txBody>
                    <a:bodyPr/>
                    <a:lstStyle/>
                    <a:p>
                      <a:pPr algn="ctr">
                        <a:lnSpc>
                          <a:spcPct val="100000"/>
                        </a:lnSpc>
                      </a:pPr>
                      <a:r>
                        <a:rPr lang="pt-BR" sz="1500" b="1" strike="noStrike" spc="-1">
                          <a:solidFill>
                            <a:srgbClr val="FFFFFF"/>
                          </a:solidFill>
                          <a:uFill>
                            <a:solidFill>
                              <a:srgbClr val="FFFFFF"/>
                            </a:solidFill>
                          </a:uFill>
                          <a:latin typeface="Century Schoolbook"/>
                        </a:rPr>
                        <a:t>Casos de Teste</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1B1E3D"/>
                    </a:solidFill>
                  </a:tcPr>
                </a:tc>
                <a:tc>
                  <a:txBody>
                    <a:bodyPr/>
                    <a:lstStyle/>
                    <a:p>
                      <a:pPr algn="ctr">
                        <a:lnSpc>
                          <a:spcPct val="100000"/>
                        </a:lnSpc>
                      </a:pPr>
                      <a:r>
                        <a:rPr lang="pt-BR" sz="1500" b="1" strike="noStrike" spc="-1">
                          <a:solidFill>
                            <a:srgbClr val="FFFFFF"/>
                          </a:solidFill>
                          <a:uFill>
                            <a:solidFill>
                              <a:srgbClr val="FFFFFF"/>
                            </a:solidFill>
                          </a:uFill>
                          <a:latin typeface="Century Schoolbook"/>
                        </a:rPr>
                        <a:t>Descrição do </a:t>
                      </a:r>
                      <a:endParaRPr lang="pt-BR" sz="1800" strike="noStrike" spc="-1">
                        <a:solidFill>
                          <a:srgbClr val="000000"/>
                        </a:solidFill>
                        <a:uFill>
                          <a:solidFill>
                            <a:srgbClr val="FFFFFF"/>
                          </a:solidFill>
                        </a:uFill>
                        <a:latin typeface="Arial"/>
                      </a:endParaRPr>
                    </a:p>
                    <a:p>
                      <a:pPr algn="ctr">
                        <a:lnSpc>
                          <a:spcPct val="100000"/>
                        </a:lnSpc>
                      </a:pPr>
                      <a:r>
                        <a:rPr lang="pt-BR" sz="1500" b="1" strike="noStrike" spc="-1">
                          <a:solidFill>
                            <a:srgbClr val="FFFFFF"/>
                          </a:solidFill>
                          <a:uFill>
                            <a:solidFill>
                              <a:srgbClr val="FFFFFF"/>
                            </a:solidFill>
                          </a:uFill>
                          <a:latin typeface="Century Schoolbook"/>
                        </a:rPr>
                        <a:t>Caso de Teste</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1B1E3D"/>
                    </a:solidFill>
                  </a:tcPr>
                </a:tc>
                <a:tc>
                  <a:txBody>
                    <a:bodyPr/>
                    <a:lstStyle/>
                    <a:p>
                      <a:pPr algn="ctr">
                        <a:lnSpc>
                          <a:spcPct val="100000"/>
                        </a:lnSpc>
                      </a:pPr>
                      <a:r>
                        <a:rPr lang="pt-BR" sz="1500" b="1" strike="noStrike" spc="-1">
                          <a:solidFill>
                            <a:srgbClr val="FFFFFF"/>
                          </a:solidFill>
                          <a:uFill>
                            <a:solidFill>
                              <a:srgbClr val="FFFFFF"/>
                            </a:solidFill>
                          </a:uFill>
                          <a:latin typeface="Century Schoolbook"/>
                        </a:rPr>
                        <a:t>Status</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1B1E3D"/>
                    </a:solidFill>
                  </a:tcPr>
                </a:tc>
                <a:extLst>
                  <a:ext uri="{0D108BD9-81ED-4DB2-BD59-A6C34878D82A}">
                    <a16:rowId xmlns:a16="http://schemas.microsoft.com/office/drawing/2014/main" val="10000"/>
                  </a:ext>
                </a:extLst>
              </a:tr>
              <a:tr h="1463400">
                <a:tc>
                  <a:txBody>
                    <a:bodyPr/>
                    <a:lstStyle/>
                    <a:p>
                      <a:pPr algn="ctr">
                        <a:lnSpc>
                          <a:spcPct val="100000"/>
                        </a:lnSpc>
                      </a:pPr>
                      <a:r>
                        <a:rPr lang="pt-BR" sz="1600" strike="noStrike" spc="-1">
                          <a:solidFill>
                            <a:srgbClr val="000000"/>
                          </a:solidFill>
                          <a:uFill>
                            <a:solidFill>
                              <a:srgbClr val="FFFFFF"/>
                            </a:solidFill>
                          </a:uFill>
                          <a:latin typeface="Century Schoolbook"/>
                        </a:rPr>
                        <a:t>CT #32</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xBody>
                    <a:bodyPr/>
                    <a:lstStyle/>
                    <a:p>
                      <a:pPr>
                        <a:lnSpc>
                          <a:spcPct val="100000"/>
                        </a:lnSpc>
                      </a:pPr>
                      <a:r>
                        <a:rPr lang="pt-BR" sz="1800" strike="noStrike" spc="-1">
                          <a:solidFill>
                            <a:srgbClr val="000000"/>
                          </a:solidFill>
                          <a:uFill>
                            <a:solidFill>
                              <a:srgbClr val="FFFFFF"/>
                            </a:solidFill>
                          </a:uFill>
                          <a:latin typeface="Century Schoolbook"/>
                        </a:rPr>
                        <a:t>Verifica se ao clicar em “Alterar Estado” abrirá um modal com um formulário junto de um botão “Habilitar” ou “Desabilitar” e um “Cancelar”.</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xBody>
                    <a:bodyPr/>
                    <a:lstStyle/>
                    <a:p>
                      <a:pPr algn="ctr">
                        <a:lnSpc>
                          <a:spcPct val="100000"/>
                        </a:lnSpc>
                      </a:pPr>
                      <a:r>
                        <a:rPr lang="pt-BR" sz="1600" strike="noStrike" spc="-1">
                          <a:solidFill>
                            <a:srgbClr val="000000"/>
                          </a:solidFill>
                          <a:uFill>
                            <a:solidFill>
                              <a:srgbClr val="FFFFFF"/>
                            </a:solidFill>
                          </a:uFill>
                          <a:latin typeface="Century Schoolbook"/>
                        </a:rPr>
                        <a:t>Sucesso</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extLst>
                  <a:ext uri="{0D108BD9-81ED-4DB2-BD59-A6C34878D82A}">
                    <a16:rowId xmlns:a16="http://schemas.microsoft.com/office/drawing/2014/main" val="10001"/>
                  </a:ext>
                </a:extLst>
              </a:tr>
              <a:tr h="640440">
                <a:tc>
                  <a:txBody>
                    <a:bodyPr/>
                    <a:lstStyle/>
                    <a:p>
                      <a:pPr algn="ctr">
                        <a:lnSpc>
                          <a:spcPct val="100000"/>
                        </a:lnSpc>
                      </a:pPr>
                      <a:r>
                        <a:rPr lang="pt-BR" sz="1600" strike="noStrike" spc="-1">
                          <a:solidFill>
                            <a:srgbClr val="000000"/>
                          </a:solidFill>
                          <a:uFill>
                            <a:solidFill>
                              <a:srgbClr val="FFFFFF"/>
                            </a:solidFill>
                          </a:uFill>
                          <a:latin typeface="Century Schoolbook"/>
                        </a:rPr>
                        <a:t>CT#33</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xBody>
                    <a:bodyPr/>
                    <a:lstStyle/>
                    <a:p>
                      <a:pPr algn="ctr">
                        <a:lnSpc>
                          <a:spcPct val="100000"/>
                        </a:lnSpc>
                      </a:pPr>
                      <a:r>
                        <a:rPr lang="pt-BR" sz="1800" strike="noStrike" spc="-1">
                          <a:solidFill>
                            <a:srgbClr val="000000"/>
                          </a:solidFill>
                          <a:uFill>
                            <a:solidFill>
                              <a:srgbClr val="FFFFFF"/>
                            </a:solidFill>
                          </a:uFill>
                          <a:latin typeface="Century Schoolbook"/>
                        </a:rPr>
                        <a:t>Verifica se ao cancelar a alteração o modal será fechado.</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xBody>
                    <a:bodyPr/>
                    <a:lstStyle/>
                    <a:p>
                      <a:pPr algn="ctr">
                        <a:lnSpc>
                          <a:spcPct val="100000"/>
                        </a:lnSpc>
                      </a:pPr>
                      <a:r>
                        <a:rPr lang="pt-BR" sz="1600" strike="noStrike" spc="-1">
                          <a:solidFill>
                            <a:srgbClr val="000000"/>
                          </a:solidFill>
                          <a:uFill>
                            <a:solidFill>
                              <a:srgbClr val="FFFFFF"/>
                            </a:solidFill>
                          </a:uFill>
                          <a:latin typeface="Century Schoolbook"/>
                        </a:rPr>
                        <a:t>Sucesso</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extLst>
                  <a:ext uri="{0D108BD9-81ED-4DB2-BD59-A6C34878D82A}">
                    <a16:rowId xmlns:a16="http://schemas.microsoft.com/office/drawing/2014/main" val="10002"/>
                  </a:ext>
                </a:extLst>
              </a:tr>
              <a:tr h="914760">
                <a:tc>
                  <a:txBody>
                    <a:bodyPr/>
                    <a:lstStyle/>
                    <a:p>
                      <a:pPr algn="ctr">
                        <a:lnSpc>
                          <a:spcPct val="100000"/>
                        </a:lnSpc>
                      </a:pPr>
                      <a:r>
                        <a:rPr lang="pt-BR" sz="1600" strike="noStrike" spc="-1">
                          <a:solidFill>
                            <a:srgbClr val="000000"/>
                          </a:solidFill>
                          <a:uFill>
                            <a:solidFill>
                              <a:srgbClr val="FFFFFF"/>
                            </a:solidFill>
                          </a:uFill>
                          <a:latin typeface="Century Schoolbook"/>
                        </a:rPr>
                        <a:t>CT#34</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xBody>
                    <a:bodyPr/>
                    <a:lstStyle/>
                    <a:p>
                      <a:pPr algn="ctr">
                        <a:lnSpc>
                          <a:spcPct val="100000"/>
                        </a:lnSpc>
                      </a:pPr>
                      <a:r>
                        <a:rPr lang="pt-BR" sz="1800" strike="noStrike" spc="-1">
                          <a:solidFill>
                            <a:srgbClr val="000000"/>
                          </a:solidFill>
                          <a:uFill>
                            <a:solidFill>
                              <a:srgbClr val="FFFFFF"/>
                            </a:solidFill>
                          </a:uFill>
                          <a:latin typeface="Century Schoolbook"/>
                        </a:rPr>
                        <a:t>Verifica se ao clicar em “alterar” o estado será modificado no banco de dados e na tabela</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xBody>
                    <a:bodyPr/>
                    <a:lstStyle/>
                    <a:p>
                      <a:pPr algn="ctr">
                        <a:lnSpc>
                          <a:spcPct val="100000"/>
                        </a:lnSpc>
                      </a:pPr>
                      <a:r>
                        <a:rPr lang="pt-BR" sz="1600" strike="noStrike" spc="-1">
                          <a:solidFill>
                            <a:srgbClr val="000000"/>
                          </a:solidFill>
                          <a:uFill>
                            <a:solidFill>
                              <a:srgbClr val="FFFFFF"/>
                            </a:solidFill>
                          </a:uFill>
                          <a:latin typeface="Century Schoolbook"/>
                        </a:rPr>
                        <a:t>Sucesso</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621313231"/>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 name="TextShape 1"/>
          <p:cNvSpPr txBox="1"/>
          <p:nvPr/>
        </p:nvSpPr>
        <p:spPr>
          <a:xfrm>
            <a:off x="1261800" y="365760"/>
            <a:ext cx="9692280" cy="1325160"/>
          </a:xfrm>
          <a:prstGeom prst="rect">
            <a:avLst/>
          </a:prstGeom>
          <a:noFill/>
          <a:ln>
            <a:noFill/>
          </a:ln>
        </p:spPr>
        <p:txBody>
          <a:bodyPr anchor="b"/>
          <a:lstStyle/>
          <a:p>
            <a:pPr>
              <a:lnSpc>
                <a:spcPct val="90000"/>
              </a:lnSpc>
            </a:pPr>
            <a:r>
              <a:rPr lang="en-US" sz="4400" strike="noStrike" spc="-49">
                <a:solidFill>
                  <a:srgbClr val="000000"/>
                </a:solidFill>
                <a:uFill>
                  <a:solidFill>
                    <a:srgbClr val="FFFFFF"/>
                  </a:solidFill>
                </a:uFill>
                <a:latin typeface="Century Schoolbook"/>
              </a:rPr>
              <a:t>Caso de Teste</a:t>
            </a:r>
            <a:endParaRPr lang="en-US" sz="1800" strike="noStrike" spc="-1">
              <a:solidFill>
                <a:srgbClr val="000000"/>
              </a:solidFill>
              <a:uFill>
                <a:solidFill>
                  <a:srgbClr val="FFFFFF"/>
                </a:solidFill>
              </a:uFill>
              <a:latin typeface="Century Schoolbook"/>
            </a:endParaRPr>
          </a:p>
        </p:txBody>
      </p:sp>
      <p:sp>
        <p:nvSpPr>
          <p:cNvPr id="244" name="TextShape 2"/>
          <p:cNvSpPr txBox="1"/>
          <p:nvPr/>
        </p:nvSpPr>
        <p:spPr>
          <a:xfrm>
            <a:off x="1261800" y="1828800"/>
            <a:ext cx="8595000" cy="4350960"/>
          </a:xfrm>
          <a:prstGeom prst="rect">
            <a:avLst/>
          </a:prstGeom>
          <a:noFill/>
          <a:ln>
            <a:noFill/>
          </a:ln>
        </p:spPr>
        <p:txBody>
          <a:bodyPr/>
          <a:lstStyle/>
          <a:p>
            <a:pPr marL="182880" indent="-182245">
              <a:lnSpc>
                <a:spcPct val="95000"/>
              </a:lnSpc>
              <a:buClr>
                <a:srgbClr val="4A66AC"/>
              </a:buClr>
              <a:buSzPct val="80000"/>
              <a:buFont typeface="Arial"/>
              <a:buChar char="•"/>
            </a:pPr>
            <a:r>
              <a:rPr lang="en-US" sz="1800" b="1" strike="noStrike" spc="9">
                <a:solidFill>
                  <a:srgbClr val="000000"/>
                </a:solidFill>
                <a:uFill>
                  <a:solidFill>
                    <a:srgbClr val="FFFFFF"/>
                  </a:solidFill>
                </a:uFill>
                <a:latin typeface="Century Schoolbook"/>
              </a:rPr>
              <a:t>Alterar Estados dos Sensores das PCDs: </a:t>
            </a:r>
            <a:r>
              <a:rPr lang="en-US" sz="1800" strike="noStrike" spc="9">
                <a:solidFill>
                  <a:srgbClr val="000000"/>
                </a:solidFill>
                <a:uFill>
                  <a:solidFill>
                    <a:srgbClr val="FFFFFF"/>
                  </a:solidFill>
                </a:uFill>
                <a:latin typeface="Century Schoolbook"/>
              </a:rPr>
              <a:t>Este caso de uso deve ocorrer sempre que for necessário habilitar ou desabilitar um sensor.</a:t>
            </a:r>
          </a:p>
          <a:p>
            <a:pPr>
              <a:lnSpc>
                <a:spcPct val="95000"/>
              </a:lnSpc>
            </a:pPr>
            <a:endParaRPr lang="en-US" sz="1800" strike="noStrike" spc="9">
              <a:solidFill>
                <a:srgbClr val="000000"/>
              </a:solidFill>
              <a:uFill>
                <a:solidFill>
                  <a:srgbClr val="FFFFFF"/>
                </a:solidFill>
              </a:uFill>
              <a:latin typeface="Century Schoolbook"/>
            </a:endParaRPr>
          </a:p>
        </p:txBody>
      </p:sp>
      <p:graphicFrame>
        <p:nvGraphicFramePr>
          <p:cNvPr id="245" name="Table 3"/>
          <p:cNvGraphicFramePr/>
          <p:nvPr/>
        </p:nvGraphicFramePr>
        <p:xfrm>
          <a:off x="851040" y="2659680"/>
          <a:ext cx="9804240" cy="2926800"/>
        </p:xfrm>
        <a:graphic>
          <a:graphicData uri="http://schemas.openxmlformats.org/drawingml/2006/table">
            <a:tbl>
              <a:tblPr/>
              <a:tblGrid>
                <a:gridCol w="2844720">
                  <a:extLst>
                    <a:ext uri="{9D8B030D-6E8A-4147-A177-3AD203B41FA5}">
                      <a16:colId xmlns:a16="http://schemas.microsoft.com/office/drawing/2014/main" val="20000"/>
                    </a:ext>
                  </a:extLst>
                </a:gridCol>
                <a:gridCol w="4394160">
                  <a:extLst>
                    <a:ext uri="{9D8B030D-6E8A-4147-A177-3AD203B41FA5}">
                      <a16:colId xmlns:a16="http://schemas.microsoft.com/office/drawing/2014/main" val="20001"/>
                    </a:ext>
                  </a:extLst>
                </a:gridCol>
                <a:gridCol w="2565360">
                  <a:extLst>
                    <a:ext uri="{9D8B030D-6E8A-4147-A177-3AD203B41FA5}">
                      <a16:colId xmlns:a16="http://schemas.microsoft.com/office/drawing/2014/main" val="20002"/>
                    </a:ext>
                  </a:extLst>
                </a:gridCol>
              </a:tblGrid>
              <a:tr h="539640">
                <a:tc>
                  <a:txBody>
                    <a:bodyPr/>
                    <a:lstStyle/>
                    <a:p>
                      <a:pPr algn="ctr">
                        <a:lnSpc>
                          <a:spcPct val="100000"/>
                        </a:lnSpc>
                      </a:pPr>
                      <a:r>
                        <a:rPr lang="pt-BR" sz="1500" b="1" strike="noStrike" spc="-1">
                          <a:solidFill>
                            <a:srgbClr val="FFFFFF"/>
                          </a:solidFill>
                          <a:uFill>
                            <a:solidFill>
                              <a:srgbClr val="FFFFFF"/>
                            </a:solidFill>
                          </a:uFill>
                          <a:latin typeface="Century Schoolbook"/>
                        </a:rPr>
                        <a:t>Casos de Teste</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1B1E3D"/>
                    </a:solidFill>
                  </a:tcPr>
                </a:tc>
                <a:tc>
                  <a:txBody>
                    <a:bodyPr/>
                    <a:lstStyle/>
                    <a:p>
                      <a:pPr algn="ctr">
                        <a:lnSpc>
                          <a:spcPct val="100000"/>
                        </a:lnSpc>
                      </a:pPr>
                      <a:r>
                        <a:rPr lang="pt-BR" sz="1500" b="1" strike="noStrike" spc="-1">
                          <a:solidFill>
                            <a:srgbClr val="FFFFFF"/>
                          </a:solidFill>
                          <a:uFill>
                            <a:solidFill>
                              <a:srgbClr val="FFFFFF"/>
                            </a:solidFill>
                          </a:uFill>
                          <a:latin typeface="Century Schoolbook"/>
                        </a:rPr>
                        <a:t>Descrição do </a:t>
                      </a:r>
                      <a:endParaRPr lang="pt-BR" sz="1800" strike="noStrike" spc="-1">
                        <a:solidFill>
                          <a:srgbClr val="000000"/>
                        </a:solidFill>
                        <a:uFill>
                          <a:solidFill>
                            <a:srgbClr val="FFFFFF"/>
                          </a:solidFill>
                        </a:uFill>
                        <a:latin typeface="Arial"/>
                      </a:endParaRPr>
                    </a:p>
                    <a:p>
                      <a:pPr algn="ctr">
                        <a:lnSpc>
                          <a:spcPct val="100000"/>
                        </a:lnSpc>
                      </a:pPr>
                      <a:r>
                        <a:rPr lang="pt-BR" sz="1500" b="1" strike="noStrike" spc="-1">
                          <a:solidFill>
                            <a:srgbClr val="FFFFFF"/>
                          </a:solidFill>
                          <a:uFill>
                            <a:solidFill>
                              <a:srgbClr val="FFFFFF"/>
                            </a:solidFill>
                          </a:uFill>
                          <a:latin typeface="Century Schoolbook"/>
                        </a:rPr>
                        <a:t>Caso de Teste</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1B1E3D"/>
                    </a:solidFill>
                  </a:tcPr>
                </a:tc>
                <a:tc>
                  <a:txBody>
                    <a:bodyPr/>
                    <a:lstStyle/>
                    <a:p>
                      <a:pPr algn="ctr">
                        <a:lnSpc>
                          <a:spcPct val="100000"/>
                        </a:lnSpc>
                      </a:pPr>
                      <a:r>
                        <a:rPr lang="pt-BR" sz="1500" b="1" strike="noStrike" spc="-1">
                          <a:solidFill>
                            <a:srgbClr val="FFFFFF"/>
                          </a:solidFill>
                          <a:uFill>
                            <a:solidFill>
                              <a:srgbClr val="FFFFFF"/>
                            </a:solidFill>
                          </a:uFill>
                          <a:latin typeface="Century Schoolbook"/>
                        </a:rPr>
                        <a:t>Status</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1B1E3D"/>
                    </a:solidFill>
                  </a:tcPr>
                </a:tc>
                <a:extLst>
                  <a:ext uri="{0D108BD9-81ED-4DB2-BD59-A6C34878D82A}">
                    <a16:rowId xmlns:a16="http://schemas.microsoft.com/office/drawing/2014/main" val="10000"/>
                  </a:ext>
                </a:extLst>
              </a:tr>
              <a:tr h="914760">
                <a:tc>
                  <a:txBody>
                    <a:bodyPr/>
                    <a:lstStyle/>
                    <a:p>
                      <a:pPr algn="ctr">
                        <a:lnSpc>
                          <a:spcPct val="100000"/>
                        </a:lnSpc>
                      </a:pPr>
                      <a:r>
                        <a:rPr lang="pt-BR" sz="1600" strike="noStrike" spc="-1">
                          <a:solidFill>
                            <a:srgbClr val="000000"/>
                          </a:solidFill>
                          <a:uFill>
                            <a:solidFill>
                              <a:srgbClr val="FFFFFF"/>
                            </a:solidFill>
                          </a:uFill>
                          <a:latin typeface="Century Schoolbook"/>
                        </a:rPr>
                        <a:t>CT #35</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xBody>
                    <a:bodyPr/>
                    <a:lstStyle/>
                    <a:p>
                      <a:pPr>
                        <a:lnSpc>
                          <a:spcPct val="100000"/>
                        </a:lnSpc>
                      </a:pPr>
                      <a:r>
                        <a:rPr lang="pt-BR" sz="1800" strike="noStrike" spc="-1">
                          <a:solidFill>
                            <a:srgbClr val="000000"/>
                          </a:solidFill>
                          <a:uFill>
                            <a:solidFill>
                              <a:srgbClr val="FFFFFF"/>
                            </a:solidFill>
                          </a:uFill>
                          <a:latin typeface="Century Schoolbook"/>
                        </a:rPr>
                        <a:t>Verifica se, caso o usuário tente fazer uma alteração sem justificativa aparecerá uma mensagem informativa.</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xBody>
                    <a:bodyPr/>
                    <a:lstStyle/>
                    <a:p>
                      <a:pPr algn="ctr">
                        <a:lnSpc>
                          <a:spcPct val="100000"/>
                        </a:lnSpc>
                      </a:pPr>
                      <a:r>
                        <a:rPr lang="pt-BR" sz="1600" strike="noStrike" spc="-1">
                          <a:solidFill>
                            <a:srgbClr val="000000"/>
                          </a:solidFill>
                          <a:uFill>
                            <a:solidFill>
                              <a:srgbClr val="FFFFFF"/>
                            </a:solidFill>
                          </a:uFill>
                          <a:latin typeface="Century Schoolbook"/>
                        </a:rPr>
                        <a:t>Sucesso</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extLst>
                  <a:ext uri="{0D108BD9-81ED-4DB2-BD59-A6C34878D82A}">
                    <a16:rowId xmlns:a16="http://schemas.microsoft.com/office/drawing/2014/main" val="10001"/>
                  </a:ext>
                </a:extLst>
              </a:tr>
              <a:tr h="1463400">
                <a:tc>
                  <a:txBody>
                    <a:bodyPr/>
                    <a:lstStyle/>
                    <a:p>
                      <a:pPr algn="ctr">
                        <a:lnSpc>
                          <a:spcPct val="100000"/>
                        </a:lnSpc>
                      </a:pPr>
                      <a:r>
                        <a:rPr lang="pt-BR" sz="1600" strike="noStrike" spc="-1">
                          <a:solidFill>
                            <a:srgbClr val="000000"/>
                          </a:solidFill>
                          <a:uFill>
                            <a:solidFill>
                              <a:srgbClr val="FFFFFF"/>
                            </a:solidFill>
                          </a:uFill>
                          <a:latin typeface="Century Schoolbook"/>
                        </a:rPr>
                        <a:t>CT#36</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xBody>
                    <a:bodyPr/>
                    <a:lstStyle/>
                    <a:p>
                      <a:pPr algn="ctr">
                        <a:lnSpc>
                          <a:spcPct val="100000"/>
                        </a:lnSpc>
                      </a:pPr>
                      <a:r>
                        <a:rPr lang="pt-BR" sz="1800" strike="noStrike" spc="-1">
                          <a:solidFill>
                            <a:srgbClr val="000000"/>
                          </a:solidFill>
                          <a:uFill>
                            <a:solidFill>
                              <a:srgbClr val="FFFFFF"/>
                            </a:solidFill>
                          </a:uFill>
                          <a:latin typeface="Century Schoolbook"/>
                        </a:rPr>
                        <a:t>Verifica se, caso o sensor passe de “desabilitado” para “habilitado”, aparecerá no modal junto da justificativa um campo para adicionar uma nova periodicidade.</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xBody>
                    <a:bodyPr/>
                    <a:lstStyle/>
                    <a:p>
                      <a:pPr algn="ctr">
                        <a:lnSpc>
                          <a:spcPct val="100000"/>
                        </a:lnSpc>
                      </a:pPr>
                      <a:r>
                        <a:rPr lang="pt-BR" sz="1600" strike="noStrike" spc="-1">
                          <a:solidFill>
                            <a:srgbClr val="000000"/>
                          </a:solidFill>
                          <a:uFill>
                            <a:solidFill>
                              <a:srgbClr val="FFFFFF"/>
                            </a:solidFill>
                          </a:uFill>
                          <a:latin typeface="Century Schoolbook"/>
                        </a:rPr>
                        <a:t>Sucesso</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6728375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Caso de Uso 4.2 – Iteração #01</a:t>
            </a:r>
          </a:p>
        </p:txBody>
      </p:sp>
      <p:pic>
        <p:nvPicPr>
          <p:cNvPr id="6" name="Imagem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graphicFrame>
        <p:nvGraphicFramePr>
          <p:cNvPr id="9" name="Tabela 8"/>
          <p:cNvGraphicFramePr>
            <a:graphicFrameLocks noGrp="1"/>
          </p:cNvGraphicFramePr>
          <p:nvPr>
            <p:extLst>
              <p:ext uri="{D42A27DB-BD31-4B8C-83A1-F6EECF244321}">
                <p14:modId xmlns:p14="http://schemas.microsoft.com/office/powerpoint/2010/main" val="4222643852"/>
              </p:ext>
            </p:extLst>
          </p:nvPr>
        </p:nvGraphicFramePr>
        <p:xfrm>
          <a:off x="1261872" y="2312125"/>
          <a:ext cx="8594726" cy="1854200"/>
        </p:xfrm>
        <a:graphic>
          <a:graphicData uri="http://schemas.openxmlformats.org/drawingml/2006/table">
            <a:tbl>
              <a:tblPr firstRow="1" bandRow="1">
                <a:tableStyleId>{5C22544A-7EE6-4342-B048-85BDC9FD1C3A}</a:tableStyleId>
              </a:tblPr>
              <a:tblGrid>
                <a:gridCol w="8594726">
                  <a:extLst>
                    <a:ext uri="{9D8B030D-6E8A-4147-A177-3AD203B41FA5}">
                      <a16:colId xmlns:a16="http://schemas.microsoft.com/office/drawing/2014/main" val="3184453126"/>
                    </a:ext>
                  </a:extLst>
                </a:gridCol>
              </a:tblGrid>
              <a:tr h="370840">
                <a:tc>
                  <a:txBody>
                    <a:bodyPr/>
                    <a:lstStyle/>
                    <a:p>
                      <a:pPr algn="ctr"/>
                      <a:r>
                        <a:rPr lang="pt-BR" b="1" dirty="0" err="1">
                          <a:solidFill>
                            <a:schemeClr val="bg1"/>
                          </a:solidFill>
                        </a:rPr>
                        <a:t>Logar</a:t>
                      </a:r>
                      <a:r>
                        <a:rPr lang="pt-BR" b="1" dirty="0">
                          <a:solidFill>
                            <a:schemeClr val="bg1"/>
                          </a:solidFill>
                        </a:rPr>
                        <a:t> no Sistema- Iteração 01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extLst>
                  <a:ext uri="{0D108BD9-81ED-4DB2-BD59-A6C34878D82A}">
                    <a16:rowId xmlns:a16="http://schemas.microsoft.com/office/drawing/2014/main" val="1091544215"/>
                  </a:ext>
                </a:extLst>
              </a:tr>
              <a:tr h="370840">
                <a:tc>
                  <a:txBody>
                    <a:bodyPr/>
                    <a:lstStyle/>
                    <a:p>
                      <a:r>
                        <a:rPr lang="pt-BR" dirty="0">
                          <a:solidFill>
                            <a:schemeClr val="tx1"/>
                          </a:solidFill>
                        </a:rPr>
                        <a:t>Cenário de Sucesso – </a:t>
                      </a:r>
                      <a:r>
                        <a:rPr lang="pt-BR" dirty="0" err="1">
                          <a:solidFill>
                            <a:schemeClr val="tx1"/>
                          </a:solidFill>
                        </a:rPr>
                        <a:t>Logar</a:t>
                      </a:r>
                      <a:r>
                        <a:rPr lang="pt-BR" dirty="0">
                          <a:solidFill>
                            <a:schemeClr val="tx1"/>
                          </a:solidFill>
                        </a:rPr>
                        <a:t> no Sistema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24283349"/>
                  </a:ext>
                </a:extLst>
              </a:tr>
              <a:tr h="370840">
                <a:tc>
                  <a:txBody>
                    <a:bodyPr/>
                    <a:lstStyle/>
                    <a:p>
                      <a:pPr algn="ctr"/>
                      <a:r>
                        <a:rPr lang="pt-BR" b="1" dirty="0">
                          <a:solidFill>
                            <a:schemeClr val="bg1"/>
                          </a:solidFill>
                        </a:rPr>
                        <a:t>Cenários Alternativos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B1E3E"/>
                    </a:solidFill>
                  </a:tcPr>
                </a:tc>
                <a:extLst>
                  <a:ext uri="{0D108BD9-81ED-4DB2-BD59-A6C34878D82A}">
                    <a16:rowId xmlns:a16="http://schemas.microsoft.com/office/drawing/2014/main" val="1460635157"/>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sz="1800" b="0" kern="1200" dirty="0">
                          <a:solidFill>
                            <a:schemeClr val="dk1"/>
                          </a:solidFill>
                          <a:effectLst/>
                          <a:latin typeface="+mn-lt"/>
                          <a:ea typeface="+mn-ea"/>
                          <a:cs typeface="+mn-cs"/>
                        </a:rPr>
                        <a:t>E-mail ou senha incorretos ou não fornecidos.</a:t>
                      </a:r>
                      <a:endParaRPr lang="pt-BR"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547726979"/>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sz="1800" b="0" kern="1200" dirty="0">
                          <a:solidFill>
                            <a:schemeClr val="dk1"/>
                          </a:solidFill>
                          <a:effectLst/>
                          <a:latin typeface="+mn-lt"/>
                          <a:ea typeface="+mn-ea"/>
                          <a:cs typeface="+mn-cs"/>
                        </a:rPr>
                        <a:t>Fluxo Alternativo B – Usuário clicou em “Esqueci minha senha.”.</a:t>
                      </a:r>
                      <a:endParaRPr lang="pt-BR"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0572209"/>
                  </a:ext>
                </a:extLst>
              </a:tr>
            </a:tbl>
          </a:graphicData>
        </a:graphic>
      </p:graphicFrame>
    </p:spTree>
    <p:extLst>
      <p:ext uri="{BB962C8B-B14F-4D97-AF65-F5344CB8AC3E}">
        <p14:creationId xmlns:p14="http://schemas.microsoft.com/office/powerpoint/2010/main" val="2576107025"/>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TextShape 1"/>
          <p:cNvSpPr txBox="1"/>
          <p:nvPr/>
        </p:nvSpPr>
        <p:spPr>
          <a:xfrm>
            <a:off x="1261800" y="365760"/>
            <a:ext cx="9692280" cy="1325160"/>
          </a:xfrm>
          <a:prstGeom prst="rect">
            <a:avLst/>
          </a:prstGeom>
          <a:noFill/>
          <a:ln>
            <a:noFill/>
          </a:ln>
        </p:spPr>
        <p:txBody>
          <a:bodyPr anchor="b"/>
          <a:lstStyle/>
          <a:p>
            <a:pPr>
              <a:lnSpc>
                <a:spcPct val="90000"/>
              </a:lnSpc>
            </a:pPr>
            <a:r>
              <a:rPr lang="en-US" sz="4400" strike="noStrike" spc="-49">
                <a:solidFill>
                  <a:srgbClr val="000000"/>
                </a:solidFill>
                <a:uFill>
                  <a:solidFill>
                    <a:srgbClr val="FFFFFF"/>
                  </a:solidFill>
                </a:uFill>
                <a:latin typeface="Century Schoolbook"/>
              </a:rPr>
              <a:t>Caso de Teste</a:t>
            </a:r>
            <a:endParaRPr lang="en-US" sz="1800" strike="noStrike" spc="-1">
              <a:solidFill>
                <a:srgbClr val="000000"/>
              </a:solidFill>
              <a:uFill>
                <a:solidFill>
                  <a:srgbClr val="FFFFFF"/>
                </a:solidFill>
              </a:uFill>
              <a:latin typeface="Century Schoolbook"/>
            </a:endParaRPr>
          </a:p>
        </p:txBody>
      </p:sp>
      <p:sp>
        <p:nvSpPr>
          <p:cNvPr id="247" name="TextShape 2"/>
          <p:cNvSpPr txBox="1"/>
          <p:nvPr/>
        </p:nvSpPr>
        <p:spPr>
          <a:xfrm>
            <a:off x="1261800" y="1828800"/>
            <a:ext cx="8595000" cy="4350960"/>
          </a:xfrm>
          <a:prstGeom prst="rect">
            <a:avLst/>
          </a:prstGeom>
          <a:noFill/>
          <a:ln>
            <a:noFill/>
          </a:ln>
        </p:spPr>
        <p:txBody>
          <a:bodyPr/>
          <a:lstStyle/>
          <a:p>
            <a:pPr marL="182880" indent="-182245">
              <a:lnSpc>
                <a:spcPct val="100000"/>
              </a:lnSpc>
              <a:buClr>
                <a:srgbClr val="4A66AC"/>
              </a:buClr>
              <a:buSzPct val="80000"/>
              <a:buFont typeface="Arial"/>
              <a:buChar char="•"/>
            </a:pPr>
            <a:r>
              <a:rPr lang="en-US" sz="1800" b="1" strike="noStrike" spc="9">
                <a:solidFill>
                  <a:srgbClr val="000000"/>
                </a:solidFill>
                <a:uFill>
                  <a:solidFill>
                    <a:srgbClr val="FFFFFF"/>
                  </a:solidFill>
                </a:uFill>
                <a:latin typeface="Century Schoolbook"/>
              </a:rPr>
              <a:t>Pesquisar Estado do Sensor: </a:t>
            </a:r>
            <a:r>
              <a:rPr lang="en-US" sz="1800" strike="noStrike" spc="9">
                <a:solidFill>
                  <a:srgbClr val="000000"/>
                </a:solidFill>
                <a:uFill>
                  <a:solidFill>
                    <a:srgbClr val="FFFFFF"/>
                  </a:solidFill>
                </a:uFill>
                <a:latin typeface="Century Schoolbook"/>
              </a:rPr>
              <a:t>Este Caso de Uso deve ocorrer sempre que o usuário desejar pesquisar o estado de determinados sensores.</a:t>
            </a:r>
          </a:p>
          <a:p>
            <a:pPr>
              <a:lnSpc>
                <a:spcPct val="95000"/>
              </a:lnSpc>
            </a:pPr>
            <a:endParaRPr lang="en-US" sz="1800" strike="noStrike" spc="9">
              <a:solidFill>
                <a:srgbClr val="000000"/>
              </a:solidFill>
              <a:uFill>
                <a:solidFill>
                  <a:srgbClr val="FFFFFF"/>
                </a:solidFill>
              </a:uFill>
              <a:latin typeface="Century Schoolbook"/>
            </a:endParaRPr>
          </a:p>
        </p:txBody>
      </p:sp>
      <p:graphicFrame>
        <p:nvGraphicFramePr>
          <p:cNvPr id="248" name="Table 3"/>
          <p:cNvGraphicFramePr/>
          <p:nvPr/>
        </p:nvGraphicFramePr>
        <p:xfrm>
          <a:off x="771480" y="2928600"/>
          <a:ext cx="9804240" cy="2378160"/>
        </p:xfrm>
        <a:graphic>
          <a:graphicData uri="http://schemas.openxmlformats.org/drawingml/2006/table">
            <a:tbl>
              <a:tblPr/>
              <a:tblGrid>
                <a:gridCol w="2844720">
                  <a:extLst>
                    <a:ext uri="{9D8B030D-6E8A-4147-A177-3AD203B41FA5}">
                      <a16:colId xmlns:a16="http://schemas.microsoft.com/office/drawing/2014/main" val="20000"/>
                    </a:ext>
                  </a:extLst>
                </a:gridCol>
                <a:gridCol w="4394160">
                  <a:extLst>
                    <a:ext uri="{9D8B030D-6E8A-4147-A177-3AD203B41FA5}">
                      <a16:colId xmlns:a16="http://schemas.microsoft.com/office/drawing/2014/main" val="20001"/>
                    </a:ext>
                  </a:extLst>
                </a:gridCol>
                <a:gridCol w="2565360">
                  <a:extLst>
                    <a:ext uri="{9D8B030D-6E8A-4147-A177-3AD203B41FA5}">
                      <a16:colId xmlns:a16="http://schemas.microsoft.com/office/drawing/2014/main" val="20002"/>
                    </a:ext>
                  </a:extLst>
                </a:gridCol>
              </a:tblGrid>
              <a:tr h="539640">
                <a:tc>
                  <a:txBody>
                    <a:bodyPr/>
                    <a:lstStyle/>
                    <a:p>
                      <a:pPr algn="ctr">
                        <a:lnSpc>
                          <a:spcPct val="100000"/>
                        </a:lnSpc>
                      </a:pPr>
                      <a:r>
                        <a:rPr lang="pt-BR" sz="1500" b="1" strike="noStrike" spc="-1">
                          <a:solidFill>
                            <a:srgbClr val="FFFFFF"/>
                          </a:solidFill>
                          <a:uFill>
                            <a:solidFill>
                              <a:srgbClr val="FFFFFF"/>
                            </a:solidFill>
                          </a:uFill>
                          <a:latin typeface="Century Schoolbook"/>
                        </a:rPr>
                        <a:t>Casos de Teste</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1B1E3D"/>
                    </a:solidFill>
                  </a:tcPr>
                </a:tc>
                <a:tc>
                  <a:txBody>
                    <a:bodyPr/>
                    <a:lstStyle/>
                    <a:p>
                      <a:pPr algn="ctr">
                        <a:lnSpc>
                          <a:spcPct val="100000"/>
                        </a:lnSpc>
                      </a:pPr>
                      <a:r>
                        <a:rPr lang="pt-BR" sz="1500" b="1" strike="noStrike" spc="-1">
                          <a:solidFill>
                            <a:srgbClr val="FFFFFF"/>
                          </a:solidFill>
                          <a:uFill>
                            <a:solidFill>
                              <a:srgbClr val="FFFFFF"/>
                            </a:solidFill>
                          </a:uFill>
                          <a:latin typeface="Century Schoolbook"/>
                        </a:rPr>
                        <a:t>Descrição do </a:t>
                      </a:r>
                      <a:endParaRPr lang="pt-BR" sz="1800" strike="noStrike" spc="-1">
                        <a:solidFill>
                          <a:srgbClr val="000000"/>
                        </a:solidFill>
                        <a:uFill>
                          <a:solidFill>
                            <a:srgbClr val="FFFFFF"/>
                          </a:solidFill>
                        </a:uFill>
                        <a:latin typeface="Arial"/>
                      </a:endParaRPr>
                    </a:p>
                    <a:p>
                      <a:pPr algn="ctr">
                        <a:lnSpc>
                          <a:spcPct val="100000"/>
                        </a:lnSpc>
                      </a:pPr>
                      <a:r>
                        <a:rPr lang="pt-BR" sz="1500" b="1" strike="noStrike" spc="-1">
                          <a:solidFill>
                            <a:srgbClr val="FFFFFF"/>
                          </a:solidFill>
                          <a:uFill>
                            <a:solidFill>
                              <a:srgbClr val="FFFFFF"/>
                            </a:solidFill>
                          </a:uFill>
                          <a:latin typeface="Century Schoolbook"/>
                        </a:rPr>
                        <a:t>Caso de Teste</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1B1E3D"/>
                    </a:solidFill>
                  </a:tcPr>
                </a:tc>
                <a:tc>
                  <a:txBody>
                    <a:bodyPr/>
                    <a:lstStyle/>
                    <a:p>
                      <a:pPr algn="ctr">
                        <a:lnSpc>
                          <a:spcPct val="100000"/>
                        </a:lnSpc>
                      </a:pPr>
                      <a:r>
                        <a:rPr lang="pt-BR" sz="1500" b="1" strike="noStrike" spc="-1">
                          <a:solidFill>
                            <a:srgbClr val="FFFFFF"/>
                          </a:solidFill>
                          <a:uFill>
                            <a:solidFill>
                              <a:srgbClr val="FFFFFF"/>
                            </a:solidFill>
                          </a:uFill>
                          <a:latin typeface="Century Schoolbook"/>
                        </a:rPr>
                        <a:t>Status</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1B1E3D"/>
                    </a:solidFill>
                  </a:tcPr>
                </a:tc>
                <a:extLst>
                  <a:ext uri="{0D108BD9-81ED-4DB2-BD59-A6C34878D82A}">
                    <a16:rowId xmlns:a16="http://schemas.microsoft.com/office/drawing/2014/main" val="10000"/>
                  </a:ext>
                </a:extLst>
              </a:tr>
              <a:tr h="914760">
                <a:tc>
                  <a:txBody>
                    <a:bodyPr/>
                    <a:lstStyle/>
                    <a:p>
                      <a:pPr algn="ctr">
                        <a:lnSpc>
                          <a:spcPct val="100000"/>
                        </a:lnSpc>
                      </a:pPr>
                      <a:r>
                        <a:rPr lang="pt-BR" sz="1600" strike="noStrike" spc="-1">
                          <a:solidFill>
                            <a:srgbClr val="000000"/>
                          </a:solidFill>
                          <a:uFill>
                            <a:solidFill>
                              <a:srgbClr val="FFFFFF"/>
                            </a:solidFill>
                          </a:uFill>
                          <a:latin typeface="Century Schoolbook"/>
                        </a:rPr>
                        <a:t>CT #37</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xBody>
                    <a:bodyPr/>
                    <a:lstStyle/>
                    <a:p>
                      <a:pPr>
                        <a:lnSpc>
                          <a:spcPct val="100000"/>
                        </a:lnSpc>
                      </a:pPr>
                      <a:r>
                        <a:rPr lang="pt-BR" sz="1800" strike="noStrike" spc="-1">
                          <a:solidFill>
                            <a:srgbClr val="000000"/>
                          </a:solidFill>
                          <a:uFill>
                            <a:solidFill>
                              <a:srgbClr val="FFFFFF"/>
                            </a:solidFill>
                          </a:uFill>
                          <a:latin typeface="Century Schoolbook"/>
                        </a:rPr>
                        <a:t>Verifica se ao ser realizada uma busca por nome ou estado do sensor retornará resultados condizentes.</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xBody>
                    <a:bodyPr/>
                    <a:lstStyle/>
                    <a:p>
                      <a:pPr algn="ctr">
                        <a:lnSpc>
                          <a:spcPct val="100000"/>
                        </a:lnSpc>
                      </a:pPr>
                      <a:r>
                        <a:rPr lang="pt-BR" sz="1600" strike="noStrike" spc="-1">
                          <a:solidFill>
                            <a:srgbClr val="000000"/>
                          </a:solidFill>
                          <a:uFill>
                            <a:solidFill>
                              <a:srgbClr val="FFFFFF"/>
                            </a:solidFill>
                          </a:uFill>
                          <a:latin typeface="Century Schoolbook"/>
                        </a:rPr>
                        <a:t>Sucesso</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extLst>
                  <a:ext uri="{0D108BD9-81ED-4DB2-BD59-A6C34878D82A}">
                    <a16:rowId xmlns:a16="http://schemas.microsoft.com/office/drawing/2014/main" val="10001"/>
                  </a:ext>
                </a:extLst>
              </a:tr>
              <a:tr h="914760">
                <a:tc>
                  <a:txBody>
                    <a:bodyPr/>
                    <a:lstStyle/>
                    <a:p>
                      <a:pPr algn="ctr">
                        <a:lnSpc>
                          <a:spcPct val="100000"/>
                        </a:lnSpc>
                      </a:pPr>
                      <a:r>
                        <a:rPr lang="pt-BR" sz="1600" strike="noStrike" spc="-1">
                          <a:solidFill>
                            <a:srgbClr val="000000"/>
                          </a:solidFill>
                          <a:uFill>
                            <a:solidFill>
                              <a:srgbClr val="FFFFFF"/>
                            </a:solidFill>
                          </a:uFill>
                          <a:latin typeface="Century Schoolbook"/>
                        </a:rPr>
                        <a:t>CT#38</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xBody>
                    <a:bodyPr/>
                    <a:lstStyle/>
                    <a:p>
                      <a:pPr algn="ctr">
                        <a:lnSpc>
                          <a:spcPct val="100000"/>
                        </a:lnSpc>
                      </a:pPr>
                      <a:r>
                        <a:rPr lang="pt-BR" sz="1800" strike="noStrike" spc="-1">
                          <a:solidFill>
                            <a:srgbClr val="000000"/>
                          </a:solidFill>
                          <a:uFill>
                            <a:solidFill>
                              <a:srgbClr val="FFFFFF"/>
                            </a:solidFill>
                          </a:uFill>
                          <a:latin typeface="Century Schoolbook"/>
                        </a:rPr>
                        <a:t>Verifica se caso seja realizada uma busca sem resultados aparecerá uma mensagem informativa na tabela.</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xBody>
                    <a:bodyPr/>
                    <a:lstStyle/>
                    <a:p>
                      <a:pPr algn="ctr">
                        <a:lnSpc>
                          <a:spcPct val="100000"/>
                        </a:lnSpc>
                      </a:pPr>
                      <a:r>
                        <a:rPr lang="pt-BR" sz="1600" strike="noStrike" spc="-1">
                          <a:solidFill>
                            <a:srgbClr val="000000"/>
                          </a:solidFill>
                          <a:uFill>
                            <a:solidFill>
                              <a:srgbClr val="FFFFFF"/>
                            </a:solidFill>
                          </a:uFill>
                          <a:latin typeface="Century Schoolbook"/>
                        </a:rPr>
                        <a:t>Sucesso</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4104010098"/>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 name="TextShape 1"/>
          <p:cNvSpPr txBox="1"/>
          <p:nvPr/>
        </p:nvSpPr>
        <p:spPr>
          <a:xfrm>
            <a:off x="1261800" y="123840"/>
            <a:ext cx="9692280" cy="1325160"/>
          </a:xfrm>
          <a:prstGeom prst="rect">
            <a:avLst/>
          </a:prstGeom>
          <a:noFill/>
          <a:ln>
            <a:noFill/>
          </a:ln>
        </p:spPr>
        <p:txBody>
          <a:bodyPr anchor="b"/>
          <a:lstStyle/>
          <a:p>
            <a:pPr>
              <a:lnSpc>
                <a:spcPct val="90000"/>
              </a:lnSpc>
            </a:pPr>
            <a:r>
              <a:rPr lang="en-US" sz="4400" strike="noStrike" spc="-49">
                <a:solidFill>
                  <a:srgbClr val="000000"/>
                </a:solidFill>
                <a:uFill>
                  <a:solidFill>
                    <a:srgbClr val="FFFFFF"/>
                  </a:solidFill>
                </a:uFill>
                <a:latin typeface="Century Schoolbook"/>
              </a:rPr>
              <a:t>Caso de Teste</a:t>
            </a:r>
            <a:endParaRPr lang="en-US" sz="1800" strike="noStrike" spc="-1">
              <a:solidFill>
                <a:srgbClr val="000000"/>
              </a:solidFill>
              <a:uFill>
                <a:solidFill>
                  <a:srgbClr val="FFFFFF"/>
                </a:solidFill>
              </a:uFill>
              <a:latin typeface="Century Schoolbook"/>
            </a:endParaRPr>
          </a:p>
        </p:txBody>
      </p:sp>
      <p:sp>
        <p:nvSpPr>
          <p:cNvPr id="250" name="TextShape 2"/>
          <p:cNvSpPr txBox="1"/>
          <p:nvPr/>
        </p:nvSpPr>
        <p:spPr>
          <a:xfrm>
            <a:off x="1261800" y="1893600"/>
            <a:ext cx="8595000" cy="4350960"/>
          </a:xfrm>
          <a:prstGeom prst="rect">
            <a:avLst/>
          </a:prstGeom>
          <a:noFill/>
          <a:ln>
            <a:noFill/>
          </a:ln>
        </p:spPr>
        <p:txBody>
          <a:bodyPr/>
          <a:lstStyle/>
          <a:p>
            <a:pPr marL="182880" indent="-182245">
              <a:lnSpc>
                <a:spcPct val="95000"/>
              </a:lnSpc>
              <a:buClr>
                <a:srgbClr val="4A66AC"/>
              </a:buClr>
              <a:buSzPct val="80000"/>
              <a:buFont typeface="Arial"/>
              <a:buChar char="•"/>
            </a:pPr>
            <a:r>
              <a:rPr lang="en-US" sz="1800" b="1" strike="noStrike" spc="9">
                <a:solidFill>
                  <a:srgbClr val="000000"/>
                </a:solidFill>
                <a:uFill>
                  <a:solidFill>
                    <a:srgbClr val="FFFFFF"/>
                  </a:solidFill>
                </a:uFill>
                <a:latin typeface="Century Schoolbook"/>
              </a:rPr>
              <a:t>Consultar Periodicidade de Medição</a:t>
            </a:r>
            <a:r>
              <a:rPr lang="en-US" sz="1800" strike="noStrike" spc="9">
                <a:solidFill>
                  <a:srgbClr val="000000"/>
                </a:solidFill>
                <a:uFill>
                  <a:solidFill>
                    <a:srgbClr val="FFFFFF"/>
                  </a:solidFill>
                </a:uFill>
                <a:latin typeface="Century Schoolbook"/>
              </a:rPr>
              <a:t>: Este Caso de Uso ocorrerá quando for desejado pesquisar determinados sensores e suas periodicidades.</a:t>
            </a:r>
          </a:p>
          <a:p>
            <a:pPr>
              <a:lnSpc>
                <a:spcPct val="95000"/>
              </a:lnSpc>
            </a:pPr>
            <a:endParaRPr lang="en-US" sz="1800" strike="noStrike" spc="9">
              <a:solidFill>
                <a:srgbClr val="000000"/>
              </a:solidFill>
              <a:uFill>
                <a:solidFill>
                  <a:srgbClr val="FFFFFF"/>
                </a:solidFill>
              </a:uFill>
              <a:latin typeface="Century Schoolbook"/>
            </a:endParaRPr>
          </a:p>
        </p:txBody>
      </p:sp>
      <p:graphicFrame>
        <p:nvGraphicFramePr>
          <p:cNvPr id="251" name="Table 3"/>
          <p:cNvGraphicFramePr/>
          <p:nvPr/>
        </p:nvGraphicFramePr>
        <p:xfrm>
          <a:off x="901800" y="3162240"/>
          <a:ext cx="9804240" cy="2378160"/>
        </p:xfrm>
        <a:graphic>
          <a:graphicData uri="http://schemas.openxmlformats.org/drawingml/2006/table">
            <a:tbl>
              <a:tblPr/>
              <a:tblGrid>
                <a:gridCol w="2844720">
                  <a:extLst>
                    <a:ext uri="{9D8B030D-6E8A-4147-A177-3AD203B41FA5}">
                      <a16:colId xmlns:a16="http://schemas.microsoft.com/office/drawing/2014/main" val="20000"/>
                    </a:ext>
                  </a:extLst>
                </a:gridCol>
                <a:gridCol w="4394160">
                  <a:extLst>
                    <a:ext uri="{9D8B030D-6E8A-4147-A177-3AD203B41FA5}">
                      <a16:colId xmlns:a16="http://schemas.microsoft.com/office/drawing/2014/main" val="20001"/>
                    </a:ext>
                  </a:extLst>
                </a:gridCol>
                <a:gridCol w="2565360">
                  <a:extLst>
                    <a:ext uri="{9D8B030D-6E8A-4147-A177-3AD203B41FA5}">
                      <a16:colId xmlns:a16="http://schemas.microsoft.com/office/drawing/2014/main" val="20002"/>
                    </a:ext>
                  </a:extLst>
                </a:gridCol>
              </a:tblGrid>
              <a:tr h="539640">
                <a:tc>
                  <a:txBody>
                    <a:bodyPr/>
                    <a:lstStyle/>
                    <a:p>
                      <a:pPr algn="ctr">
                        <a:lnSpc>
                          <a:spcPct val="100000"/>
                        </a:lnSpc>
                      </a:pPr>
                      <a:r>
                        <a:rPr lang="pt-BR" sz="1500" b="1" strike="noStrike" spc="-1">
                          <a:solidFill>
                            <a:srgbClr val="FFFFFF"/>
                          </a:solidFill>
                          <a:uFill>
                            <a:solidFill>
                              <a:srgbClr val="FFFFFF"/>
                            </a:solidFill>
                          </a:uFill>
                          <a:latin typeface="Century Schoolbook"/>
                        </a:rPr>
                        <a:t>Casos de Teste</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1B1E3D"/>
                    </a:solidFill>
                  </a:tcPr>
                </a:tc>
                <a:tc>
                  <a:txBody>
                    <a:bodyPr/>
                    <a:lstStyle/>
                    <a:p>
                      <a:pPr algn="ctr">
                        <a:lnSpc>
                          <a:spcPct val="100000"/>
                        </a:lnSpc>
                      </a:pPr>
                      <a:r>
                        <a:rPr lang="pt-BR" sz="1500" b="1" strike="noStrike" spc="-1">
                          <a:solidFill>
                            <a:srgbClr val="FFFFFF"/>
                          </a:solidFill>
                          <a:uFill>
                            <a:solidFill>
                              <a:srgbClr val="FFFFFF"/>
                            </a:solidFill>
                          </a:uFill>
                          <a:latin typeface="Century Schoolbook"/>
                        </a:rPr>
                        <a:t>Descrição do </a:t>
                      </a:r>
                      <a:endParaRPr lang="pt-BR" sz="1800" strike="noStrike" spc="-1">
                        <a:solidFill>
                          <a:srgbClr val="000000"/>
                        </a:solidFill>
                        <a:uFill>
                          <a:solidFill>
                            <a:srgbClr val="FFFFFF"/>
                          </a:solidFill>
                        </a:uFill>
                        <a:latin typeface="Arial"/>
                      </a:endParaRPr>
                    </a:p>
                    <a:p>
                      <a:pPr algn="ctr">
                        <a:lnSpc>
                          <a:spcPct val="100000"/>
                        </a:lnSpc>
                      </a:pPr>
                      <a:r>
                        <a:rPr lang="pt-BR" sz="1500" b="1" strike="noStrike" spc="-1">
                          <a:solidFill>
                            <a:srgbClr val="FFFFFF"/>
                          </a:solidFill>
                          <a:uFill>
                            <a:solidFill>
                              <a:srgbClr val="FFFFFF"/>
                            </a:solidFill>
                          </a:uFill>
                          <a:latin typeface="Century Schoolbook"/>
                        </a:rPr>
                        <a:t>Caso de Teste</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1B1E3D"/>
                    </a:solidFill>
                  </a:tcPr>
                </a:tc>
                <a:tc>
                  <a:txBody>
                    <a:bodyPr/>
                    <a:lstStyle/>
                    <a:p>
                      <a:pPr algn="ctr">
                        <a:lnSpc>
                          <a:spcPct val="100000"/>
                        </a:lnSpc>
                      </a:pPr>
                      <a:r>
                        <a:rPr lang="pt-BR" sz="1500" b="1" strike="noStrike" spc="-1">
                          <a:solidFill>
                            <a:srgbClr val="FFFFFF"/>
                          </a:solidFill>
                          <a:uFill>
                            <a:solidFill>
                              <a:srgbClr val="FFFFFF"/>
                            </a:solidFill>
                          </a:uFill>
                          <a:latin typeface="Century Schoolbook"/>
                        </a:rPr>
                        <a:t>Status</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1B1E3D"/>
                    </a:solidFill>
                  </a:tcPr>
                </a:tc>
                <a:extLst>
                  <a:ext uri="{0D108BD9-81ED-4DB2-BD59-A6C34878D82A}">
                    <a16:rowId xmlns:a16="http://schemas.microsoft.com/office/drawing/2014/main" val="10000"/>
                  </a:ext>
                </a:extLst>
              </a:tr>
              <a:tr h="914760">
                <a:tc>
                  <a:txBody>
                    <a:bodyPr/>
                    <a:lstStyle/>
                    <a:p>
                      <a:pPr algn="ctr">
                        <a:lnSpc>
                          <a:spcPct val="100000"/>
                        </a:lnSpc>
                      </a:pPr>
                      <a:r>
                        <a:rPr lang="pt-BR" sz="1600" strike="noStrike" spc="-1">
                          <a:solidFill>
                            <a:srgbClr val="000000"/>
                          </a:solidFill>
                          <a:uFill>
                            <a:solidFill>
                              <a:srgbClr val="FFFFFF"/>
                            </a:solidFill>
                          </a:uFill>
                          <a:latin typeface="Century Schoolbook"/>
                        </a:rPr>
                        <a:t>CT #28</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xBody>
                    <a:bodyPr/>
                    <a:lstStyle/>
                    <a:p>
                      <a:pPr>
                        <a:lnSpc>
                          <a:spcPct val="100000"/>
                        </a:lnSpc>
                      </a:pPr>
                      <a:r>
                        <a:rPr lang="pt-BR" sz="1800" strike="noStrike" spc="-1">
                          <a:solidFill>
                            <a:srgbClr val="000000"/>
                          </a:solidFill>
                          <a:uFill>
                            <a:solidFill>
                              <a:srgbClr val="FFFFFF"/>
                            </a:solidFill>
                          </a:uFill>
                          <a:latin typeface="Century Schoolbook"/>
                        </a:rPr>
                        <a:t>Verifica se a pesquisa de sensores retorna as devidas informações existentes.</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xBody>
                    <a:bodyPr/>
                    <a:lstStyle/>
                    <a:p>
                      <a:pPr algn="ctr">
                        <a:lnSpc>
                          <a:spcPct val="100000"/>
                        </a:lnSpc>
                      </a:pPr>
                      <a:r>
                        <a:rPr lang="pt-BR" sz="1600" strike="noStrike" spc="-1">
                          <a:solidFill>
                            <a:srgbClr val="000000"/>
                          </a:solidFill>
                          <a:uFill>
                            <a:solidFill>
                              <a:srgbClr val="FFFFFF"/>
                            </a:solidFill>
                          </a:uFill>
                          <a:latin typeface="Century Schoolbook"/>
                        </a:rPr>
                        <a:t>Sucesso</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extLst>
                  <a:ext uri="{0D108BD9-81ED-4DB2-BD59-A6C34878D82A}">
                    <a16:rowId xmlns:a16="http://schemas.microsoft.com/office/drawing/2014/main" val="10001"/>
                  </a:ext>
                </a:extLst>
              </a:tr>
              <a:tr h="914760">
                <a:tc>
                  <a:txBody>
                    <a:bodyPr/>
                    <a:lstStyle/>
                    <a:p>
                      <a:pPr algn="ctr">
                        <a:lnSpc>
                          <a:spcPct val="100000"/>
                        </a:lnSpc>
                      </a:pPr>
                      <a:r>
                        <a:rPr lang="pt-BR" sz="1600" strike="noStrike" spc="-1">
                          <a:solidFill>
                            <a:srgbClr val="000000"/>
                          </a:solidFill>
                          <a:uFill>
                            <a:solidFill>
                              <a:srgbClr val="FFFFFF"/>
                            </a:solidFill>
                          </a:uFill>
                          <a:latin typeface="Century Schoolbook"/>
                        </a:rPr>
                        <a:t>CT#29</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xBody>
                    <a:bodyPr/>
                    <a:lstStyle/>
                    <a:p>
                      <a:pPr algn="ctr">
                        <a:lnSpc>
                          <a:spcPct val="100000"/>
                        </a:lnSpc>
                      </a:pPr>
                      <a:r>
                        <a:rPr lang="pt-BR" sz="1800" strike="noStrike" spc="-1">
                          <a:solidFill>
                            <a:srgbClr val="000000"/>
                          </a:solidFill>
                          <a:uFill>
                            <a:solidFill>
                              <a:srgbClr val="FFFFFF"/>
                            </a:solidFill>
                          </a:uFill>
                          <a:latin typeface="Century Schoolbook"/>
                        </a:rPr>
                        <a:t>Verifica se caso seja pesquisado algo não existente apareça uma mensagem informativa.</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xBody>
                    <a:bodyPr/>
                    <a:lstStyle/>
                    <a:p>
                      <a:pPr algn="ctr">
                        <a:lnSpc>
                          <a:spcPct val="100000"/>
                        </a:lnSpc>
                      </a:pPr>
                      <a:r>
                        <a:rPr lang="pt-BR" sz="1600" strike="noStrike" spc="-1">
                          <a:solidFill>
                            <a:srgbClr val="000000"/>
                          </a:solidFill>
                          <a:uFill>
                            <a:solidFill>
                              <a:srgbClr val="FFFFFF"/>
                            </a:solidFill>
                          </a:uFill>
                          <a:latin typeface="Century Schoolbook"/>
                        </a:rPr>
                        <a:t>Sucesso</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153125081"/>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TextShape 1"/>
          <p:cNvSpPr txBox="1"/>
          <p:nvPr/>
        </p:nvSpPr>
        <p:spPr>
          <a:xfrm>
            <a:off x="1261800" y="365760"/>
            <a:ext cx="9692280" cy="1325160"/>
          </a:xfrm>
          <a:prstGeom prst="rect">
            <a:avLst/>
          </a:prstGeom>
          <a:noFill/>
          <a:ln>
            <a:noFill/>
          </a:ln>
        </p:spPr>
        <p:txBody>
          <a:bodyPr anchor="b"/>
          <a:lstStyle/>
          <a:p>
            <a:pPr>
              <a:lnSpc>
                <a:spcPct val="90000"/>
              </a:lnSpc>
            </a:pPr>
            <a:r>
              <a:rPr lang="en-US" sz="4400" strike="noStrike" spc="-49">
                <a:solidFill>
                  <a:srgbClr val="000000"/>
                </a:solidFill>
                <a:uFill>
                  <a:solidFill>
                    <a:srgbClr val="FFFFFF"/>
                  </a:solidFill>
                </a:uFill>
                <a:latin typeface="Century Schoolbook"/>
              </a:rPr>
              <a:t>Caso de Teste</a:t>
            </a:r>
            <a:endParaRPr lang="en-US" sz="1800" strike="noStrike" spc="-1">
              <a:solidFill>
                <a:srgbClr val="000000"/>
              </a:solidFill>
              <a:uFill>
                <a:solidFill>
                  <a:srgbClr val="FFFFFF"/>
                </a:solidFill>
              </a:uFill>
              <a:latin typeface="Century Schoolbook"/>
            </a:endParaRPr>
          </a:p>
        </p:txBody>
      </p:sp>
      <p:sp>
        <p:nvSpPr>
          <p:cNvPr id="253" name="TextShape 2"/>
          <p:cNvSpPr txBox="1"/>
          <p:nvPr/>
        </p:nvSpPr>
        <p:spPr>
          <a:xfrm>
            <a:off x="1261800" y="1828800"/>
            <a:ext cx="8595000" cy="4350960"/>
          </a:xfrm>
          <a:prstGeom prst="rect">
            <a:avLst/>
          </a:prstGeom>
          <a:noFill/>
          <a:ln>
            <a:noFill/>
          </a:ln>
        </p:spPr>
        <p:txBody>
          <a:bodyPr/>
          <a:lstStyle/>
          <a:p>
            <a:pPr marL="182880" indent="-182245">
              <a:lnSpc>
                <a:spcPct val="95000"/>
              </a:lnSpc>
              <a:buClr>
                <a:srgbClr val="4A66AC"/>
              </a:buClr>
              <a:buSzPct val="80000"/>
              <a:buFont typeface="Arial"/>
              <a:buChar char="•"/>
            </a:pPr>
            <a:r>
              <a:rPr lang="en-US" sz="1800" b="1" strike="noStrike" spc="9">
                <a:solidFill>
                  <a:srgbClr val="000000"/>
                </a:solidFill>
                <a:uFill>
                  <a:solidFill>
                    <a:srgbClr val="FFFFFF"/>
                  </a:solidFill>
                </a:uFill>
                <a:latin typeface="Century Schoolbook"/>
              </a:rPr>
              <a:t>Importar Arquivo de Medições: </a:t>
            </a:r>
            <a:r>
              <a:rPr lang="en-US" sz="1800" strike="noStrike" spc="9">
                <a:solidFill>
                  <a:srgbClr val="000000"/>
                </a:solidFill>
                <a:uFill>
                  <a:solidFill>
                    <a:srgbClr val="FFFFFF"/>
                  </a:solidFill>
                </a:uFill>
                <a:latin typeface="Century Schoolbook"/>
              </a:rPr>
              <a:t>Este Caso de Uso deve ocorrer sempre que dados devem ser importados para o banco de dados</a:t>
            </a:r>
          </a:p>
          <a:p>
            <a:pPr>
              <a:lnSpc>
                <a:spcPct val="95000"/>
              </a:lnSpc>
            </a:pPr>
            <a:endParaRPr lang="en-US" sz="1800" strike="noStrike" spc="9">
              <a:solidFill>
                <a:srgbClr val="000000"/>
              </a:solidFill>
              <a:uFill>
                <a:solidFill>
                  <a:srgbClr val="FFFFFF"/>
                </a:solidFill>
              </a:uFill>
              <a:latin typeface="Century Schoolbook"/>
            </a:endParaRPr>
          </a:p>
        </p:txBody>
      </p:sp>
      <p:graphicFrame>
        <p:nvGraphicFramePr>
          <p:cNvPr id="254" name="Table 3"/>
          <p:cNvGraphicFramePr/>
          <p:nvPr/>
        </p:nvGraphicFramePr>
        <p:xfrm>
          <a:off x="863640" y="2888280"/>
          <a:ext cx="9804240" cy="3292920"/>
        </p:xfrm>
        <a:graphic>
          <a:graphicData uri="http://schemas.openxmlformats.org/drawingml/2006/table">
            <a:tbl>
              <a:tblPr/>
              <a:tblGrid>
                <a:gridCol w="2844720">
                  <a:extLst>
                    <a:ext uri="{9D8B030D-6E8A-4147-A177-3AD203B41FA5}">
                      <a16:colId xmlns:a16="http://schemas.microsoft.com/office/drawing/2014/main" val="20000"/>
                    </a:ext>
                  </a:extLst>
                </a:gridCol>
                <a:gridCol w="4394160">
                  <a:extLst>
                    <a:ext uri="{9D8B030D-6E8A-4147-A177-3AD203B41FA5}">
                      <a16:colId xmlns:a16="http://schemas.microsoft.com/office/drawing/2014/main" val="20001"/>
                    </a:ext>
                  </a:extLst>
                </a:gridCol>
                <a:gridCol w="2565360">
                  <a:extLst>
                    <a:ext uri="{9D8B030D-6E8A-4147-A177-3AD203B41FA5}">
                      <a16:colId xmlns:a16="http://schemas.microsoft.com/office/drawing/2014/main" val="20002"/>
                    </a:ext>
                  </a:extLst>
                </a:gridCol>
              </a:tblGrid>
              <a:tr h="539640">
                <a:tc>
                  <a:txBody>
                    <a:bodyPr/>
                    <a:lstStyle/>
                    <a:p>
                      <a:pPr algn="ctr">
                        <a:lnSpc>
                          <a:spcPct val="100000"/>
                        </a:lnSpc>
                      </a:pPr>
                      <a:r>
                        <a:rPr lang="pt-BR" sz="1500" b="1" strike="noStrike" spc="-1">
                          <a:solidFill>
                            <a:srgbClr val="FFFFFF"/>
                          </a:solidFill>
                          <a:uFill>
                            <a:solidFill>
                              <a:srgbClr val="FFFFFF"/>
                            </a:solidFill>
                          </a:uFill>
                          <a:latin typeface="Century Schoolbook"/>
                        </a:rPr>
                        <a:t>Casos de Teste</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1B1E3D"/>
                    </a:solidFill>
                  </a:tcPr>
                </a:tc>
                <a:tc>
                  <a:txBody>
                    <a:bodyPr/>
                    <a:lstStyle/>
                    <a:p>
                      <a:pPr algn="ctr">
                        <a:lnSpc>
                          <a:spcPct val="100000"/>
                        </a:lnSpc>
                      </a:pPr>
                      <a:r>
                        <a:rPr lang="pt-BR" sz="1500" b="1" strike="noStrike" spc="-1">
                          <a:solidFill>
                            <a:srgbClr val="FFFFFF"/>
                          </a:solidFill>
                          <a:uFill>
                            <a:solidFill>
                              <a:srgbClr val="FFFFFF"/>
                            </a:solidFill>
                          </a:uFill>
                          <a:latin typeface="Century Schoolbook"/>
                        </a:rPr>
                        <a:t>Descrição do </a:t>
                      </a:r>
                      <a:endParaRPr lang="pt-BR" sz="1800" strike="noStrike" spc="-1">
                        <a:solidFill>
                          <a:srgbClr val="000000"/>
                        </a:solidFill>
                        <a:uFill>
                          <a:solidFill>
                            <a:srgbClr val="FFFFFF"/>
                          </a:solidFill>
                        </a:uFill>
                        <a:latin typeface="Arial"/>
                      </a:endParaRPr>
                    </a:p>
                    <a:p>
                      <a:pPr algn="ctr">
                        <a:lnSpc>
                          <a:spcPct val="100000"/>
                        </a:lnSpc>
                      </a:pPr>
                      <a:r>
                        <a:rPr lang="pt-BR" sz="1500" b="1" strike="noStrike" spc="-1">
                          <a:solidFill>
                            <a:srgbClr val="FFFFFF"/>
                          </a:solidFill>
                          <a:uFill>
                            <a:solidFill>
                              <a:srgbClr val="FFFFFF"/>
                            </a:solidFill>
                          </a:uFill>
                          <a:latin typeface="Century Schoolbook"/>
                        </a:rPr>
                        <a:t>Caso de Teste</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1B1E3D"/>
                    </a:solidFill>
                  </a:tcPr>
                </a:tc>
                <a:tc>
                  <a:txBody>
                    <a:bodyPr/>
                    <a:lstStyle/>
                    <a:p>
                      <a:pPr algn="ctr">
                        <a:lnSpc>
                          <a:spcPct val="100000"/>
                        </a:lnSpc>
                      </a:pPr>
                      <a:r>
                        <a:rPr lang="pt-BR" sz="1500" b="1" strike="noStrike" spc="-1">
                          <a:solidFill>
                            <a:srgbClr val="FFFFFF"/>
                          </a:solidFill>
                          <a:uFill>
                            <a:solidFill>
                              <a:srgbClr val="FFFFFF"/>
                            </a:solidFill>
                          </a:uFill>
                          <a:latin typeface="Century Schoolbook"/>
                        </a:rPr>
                        <a:t>Status</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1B1E3D"/>
                    </a:solidFill>
                  </a:tcPr>
                </a:tc>
                <a:extLst>
                  <a:ext uri="{0D108BD9-81ED-4DB2-BD59-A6C34878D82A}">
                    <a16:rowId xmlns:a16="http://schemas.microsoft.com/office/drawing/2014/main" val="10000"/>
                  </a:ext>
                </a:extLst>
              </a:tr>
              <a:tr h="914760">
                <a:tc>
                  <a:txBody>
                    <a:bodyPr/>
                    <a:lstStyle/>
                    <a:p>
                      <a:pPr algn="ctr">
                        <a:lnSpc>
                          <a:spcPct val="100000"/>
                        </a:lnSpc>
                      </a:pPr>
                      <a:r>
                        <a:rPr lang="pt-BR" sz="1600" strike="noStrike" spc="-1">
                          <a:solidFill>
                            <a:srgbClr val="000000"/>
                          </a:solidFill>
                          <a:uFill>
                            <a:solidFill>
                              <a:srgbClr val="FFFFFF"/>
                            </a:solidFill>
                          </a:uFill>
                          <a:latin typeface="Century Schoolbook"/>
                        </a:rPr>
                        <a:t>CT #40</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xBody>
                    <a:bodyPr/>
                    <a:lstStyle/>
                    <a:p>
                      <a:pPr>
                        <a:lnSpc>
                          <a:spcPct val="100000"/>
                        </a:lnSpc>
                      </a:pPr>
                      <a:r>
                        <a:rPr lang="pt-BR" sz="1800" strike="noStrike" spc="-1">
                          <a:solidFill>
                            <a:srgbClr val="000000"/>
                          </a:solidFill>
                          <a:uFill>
                            <a:solidFill>
                              <a:srgbClr val="FFFFFF"/>
                            </a:solidFill>
                          </a:uFill>
                          <a:latin typeface="Century Schoolbook"/>
                        </a:rPr>
                        <a:t>Verificar se ao clicar em “Importação de Arquivos”, o sistema irá funcionar corretamente.</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xBody>
                    <a:bodyPr/>
                    <a:lstStyle/>
                    <a:p>
                      <a:pPr algn="ctr">
                        <a:lnSpc>
                          <a:spcPct val="100000"/>
                        </a:lnSpc>
                      </a:pPr>
                      <a:r>
                        <a:rPr lang="pt-BR" sz="1600" strike="noStrike" spc="-1">
                          <a:solidFill>
                            <a:srgbClr val="000000"/>
                          </a:solidFill>
                          <a:uFill>
                            <a:solidFill>
                              <a:srgbClr val="FFFFFF"/>
                            </a:solidFill>
                          </a:uFill>
                          <a:latin typeface="Century Schoolbook"/>
                        </a:rPr>
                        <a:t>Sucesso</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extLst>
                  <a:ext uri="{0D108BD9-81ED-4DB2-BD59-A6C34878D82A}">
                    <a16:rowId xmlns:a16="http://schemas.microsoft.com/office/drawing/2014/main" val="10001"/>
                  </a:ext>
                </a:extLst>
              </a:tr>
              <a:tr h="914760">
                <a:tc>
                  <a:txBody>
                    <a:bodyPr/>
                    <a:lstStyle/>
                    <a:p>
                      <a:pPr algn="ctr">
                        <a:lnSpc>
                          <a:spcPct val="100000"/>
                        </a:lnSpc>
                      </a:pPr>
                      <a:r>
                        <a:rPr lang="pt-BR" sz="1600" strike="noStrike" spc="-1">
                          <a:solidFill>
                            <a:srgbClr val="000000"/>
                          </a:solidFill>
                          <a:uFill>
                            <a:solidFill>
                              <a:srgbClr val="FFFFFF"/>
                            </a:solidFill>
                          </a:uFill>
                          <a:latin typeface="Century Schoolbook"/>
                        </a:rPr>
                        <a:t>CT#41</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xBody>
                    <a:bodyPr/>
                    <a:lstStyle/>
                    <a:p>
                      <a:pPr algn="ctr">
                        <a:lnSpc>
                          <a:spcPct val="100000"/>
                        </a:lnSpc>
                      </a:pPr>
                      <a:r>
                        <a:rPr lang="pt-BR" sz="1800" strike="noStrike" spc="-1">
                          <a:solidFill>
                            <a:srgbClr val="000000"/>
                          </a:solidFill>
                          <a:uFill>
                            <a:solidFill>
                              <a:srgbClr val="FFFFFF"/>
                            </a:solidFill>
                          </a:uFill>
                          <a:latin typeface="Century Schoolbook"/>
                        </a:rPr>
                        <a:t>Verificar se ao clicar em uma PCD, o sistema abrirá espaço para adição de arquivo.</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xBody>
                    <a:bodyPr/>
                    <a:lstStyle/>
                    <a:p>
                      <a:pPr algn="ctr">
                        <a:lnSpc>
                          <a:spcPct val="100000"/>
                        </a:lnSpc>
                      </a:pPr>
                      <a:r>
                        <a:rPr lang="pt-BR" sz="1600" strike="noStrike" spc="-1">
                          <a:solidFill>
                            <a:srgbClr val="000000"/>
                          </a:solidFill>
                          <a:uFill>
                            <a:solidFill>
                              <a:srgbClr val="FFFFFF"/>
                            </a:solidFill>
                          </a:uFill>
                          <a:latin typeface="Century Schoolbook"/>
                        </a:rPr>
                        <a:t>Sucesso</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extLst>
                  <a:ext uri="{0D108BD9-81ED-4DB2-BD59-A6C34878D82A}">
                    <a16:rowId xmlns:a16="http://schemas.microsoft.com/office/drawing/2014/main" val="10002"/>
                  </a:ext>
                </a:extLst>
              </a:tr>
              <a:tr h="914760">
                <a:tc>
                  <a:txBody>
                    <a:bodyPr/>
                    <a:lstStyle/>
                    <a:p>
                      <a:pPr algn="ctr">
                        <a:lnSpc>
                          <a:spcPct val="100000"/>
                        </a:lnSpc>
                      </a:pPr>
                      <a:r>
                        <a:rPr lang="pt-BR" sz="1600" strike="noStrike" spc="-1">
                          <a:solidFill>
                            <a:srgbClr val="000000"/>
                          </a:solidFill>
                          <a:uFill>
                            <a:solidFill>
                              <a:srgbClr val="FFFFFF"/>
                            </a:solidFill>
                          </a:uFill>
                          <a:latin typeface="Century Schoolbook"/>
                        </a:rPr>
                        <a:t>CT#42</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xBody>
                    <a:bodyPr/>
                    <a:lstStyle/>
                    <a:p>
                      <a:pPr algn="ctr">
                        <a:lnSpc>
                          <a:spcPct val="100000"/>
                        </a:lnSpc>
                      </a:pPr>
                      <a:r>
                        <a:rPr lang="pt-BR" sz="1800" strike="noStrike" spc="-1">
                          <a:solidFill>
                            <a:srgbClr val="000000"/>
                          </a:solidFill>
                          <a:uFill>
                            <a:solidFill>
                              <a:srgbClr val="FFFFFF"/>
                            </a:solidFill>
                          </a:uFill>
                          <a:latin typeface="Century Schoolbook"/>
                        </a:rPr>
                        <a:t>Verificar se ao adicionar um arquivo .txt o sistema fará a validação correta do arquivo.</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xBody>
                    <a:bodyPr/>
                    <a:lstStyle/>
                    <a:p>
                      <a:pPr algn="ctr">
                        <a:lnSpc>
                          <a:spcPct val="100000"/>
                        </a:lnSpc>
                      </a:pPr>
                      <a:r>
                        <a:rPr lang="pt-BR" sz="1600" strike="noStrike" spc="-1">
                          <a:solidFill>
                            <a:srgbClr val="000000"/>
                          </a:solidFill>
                          <a:uFill>
                            <a:solidFill>
                              <a:srgbClr val="FFFFFF"/>
                            </a:solidFill>
                          </a:uFill>
                          <a:latin typeface="Century Schoolbook"/>
                        </a:rPr>
                        <a:t>Sucesso</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421063459"/>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5" name="TextShape 1"/>
          <p:cNvSpPr txBox="1"/>
          <p:nvPr/>
        </p:nvSpPr>
        <p:spPr>
          <a:xfrm>
            <a:off x="1261800" y="365760"/>
            <a:ext cx="9692280" cy="1325160"/>
          </a:xfrm>
          <a:prstGeom prst="rect">
            <a:avLst/>
          </a:prstGeom>
          <a:noFill/>
          <a:ln>
            <a:noFill/>
          </a:ln>
        </p:spPr>
        <p:txBody>
          <a:bodyPr anchor="b"/>
          <a:lstStyle/>
          <a:p>
            <a:pPr>
              <a:lnSpc>
                <a:spcPct val="90000"/>
              </a:lnSpc>
            </a:pPr>
            <a:r>
              <a:rPr lang="en-US" sz="4400" strike="noStrike" spc="-49">
                <a:solidFill>
                  <a:srgbClr val="000000"/>
                </a:solidFill>
                <a:uFill>
                  <a:solidFill>
                    <a:srgbClr val="FFFFFF"/>
                  </a:solidFill>
                </a:uFill>
                <a:latin typeface="Century Schoolbook"/>
              </a:rPr>
              <a:t>Caso de Teste</a:t>
            </a:r>
            <a:endParaRPr lang="en-US" sz="1800" strike="noStrike" spc="-1">
              <a:solidFill>
                <a:srgbClr val="000000"/>
              </a:solidFill>
              <a:uFill>
                <a:solidFill>
                  <a:srgbClr val="FFFFFF"/>
                </a:solidFill>
              </a:uFill>
              <a:latin typeface="Century Schoolbook"/>
            </a:endParaRPr>
          </a:p>
        </p:txBody>
      </p:sp>
      <p:sp>
        <p:nvSpPr>
          <p:cNvPr id="256" name="TextShape 2"/>
          <p:cNvSpPr txBox="1"/>
          <p:nvPr/>
        </p:nvSpPr>
        <p:spPr>
          <a:xfrm>
            <a:off x="1261800" y="1828800"/>
            <a:ext cx="8595000" cy="4350960"/>
          </a:xfrm>
          <a:prstGeom prst="rect">
            <a:avLst/>
          </a:prstGeom>
          <a:noFill/>
          <a:ln>
            <a:noFill/>
          </a:ln>
        </p:spPr>
        <p:txBody>
          <a:bodyPr/>
          <a:lstStyle/>
          <a:p>
            <a:pPr marL="182880" indent="-182245">
              <a:lnSpc>
                <a:spcPct val="95000"/>
              </a:lnSpc>
              <a:buClr>
                <a:srgbClr val="4A66AC"/>
              </a:buClr>
              <a:buSzPct val="80000"/>
              <a:buFont typeface="Arial"/>
              <a:buChar char="•"/>
            </a:pPr>
            <a:r>
              <a:rPr lang="en-US" sz="1800" b="1" strike="noStrike" spc="9">
                <a:solidFill>
                  <a:srgbClr val="000000"/>
                </a:solidFill>
                <a:uFill>
                  <a:solidFill>
                    <a:srgbClr val="FFFFFF"/>
                  </a:solidFill>
                </a:uFill>
                <a:latin typeface="Century Schoolbook"/>
              </a:rPr>
              <a:t>Importar Arquivo de Medições: </a:t>
            </a:r>
            <a:r>
              <a:rPr lang="en-US" sz="1800" strike="noStrike" spc="9">
                <a:solidFill>
                  <a:srgbClr val="000000"/>
                </a:solidFill>
                <a:uFill>
                  <a:solidFill>
                    <a:srgbClr val="FFFFFF"/>
                  </a:solidFill>
                </a:uFill>
                <a:latin typeface="Century Schoolbook"/>
              </a:rPr>
              <a:t>Este Caso de Uso deve ocorrer sempre que dados devem ser importados para o banco de dados</a:t>
            </a:r>
          </a:p>
          <a:p>
            <a:pPr>
              <a:lnSpc>
                <a:spcPct val="95000"/>
              </a:lnSpc>
            </a:pPr>
            <a:endParaRPr lang="en-US" sz="1800" strike="noStrike" spc="9">
              <a:solidFill>
                <a:srgbClr val="000000"/>
              </a:solidFill>
              <a:uFill>
                <a:solidFill>
                  <a:srgbClr val="FFFFFF"/>
                </a:solidFill>
              </a:uFill>
              <a:latin typeface="Century Schoolbook"/>
            </a:endParaRPr>
          </a:p>
        </p:txBody>
      </p:sp>
      <p:graphicFrame>
        <p:nvGraphicFramePr>
          <p:cNvPr id="257" name="Table 3"/>
          <p:cNvGraphicFramePr/>
          <p:nvPr/>
        </p:nvGraphicFramePr>
        <p:xfrm>
          <a:off x="863640" y="2888280"/>
          <a:ext cx="9804240" cy="3292920"/>
        </p:xfrm>
        <a:graphic>
          <a:graphicData uri="http://schemas.openxmlformats.org/drawingml/2006/table">
            <a:tbl>
              <a:tblPr/>
              <a:tblGrid>
                <a:gridCol w="2844720">
                  <a:extLst>
                    <a:ext uri="{9D8B030D-6E8A-4147-A177-3AD203B41FA5}">
                      <a16:colId xmlns:a16="http://schemas.microsoft.com/office/drawing/2014/main" val="20000"/>
                    </a:ext>
                  </a:extLst>
                </a:gridCol>
                <a:gridCol w="4394160">
                  <a:extLst>
                    <a:ext uri="{9D8B030D-6E8A-4147-A177-3AD203B41FA5}">
                      <a16:colId xmlns:a16="http://schemas.microsoft.com/office/drawing/2014/main" val="20001"/>
                    </a:ext>
                  </a:extLst>
                </a:gridCol>
                <a:gridCol w="2565360">
                  <a:extLst>
                    <a:ext uri="{9D8B030D-6E8A-4147-A177-3AD203B41FA5}">
                      <a16:colId xmlns:a16="http://schemas.microsoft.com/office/drawing/2014/main" val="20002"/>
                    </a:ext>
                  </a:extLst>
                </a:gridCol>
              </a:tblGrid>
              <a:tr h="539640">
                <a:tc>
                  <a:txBody>
                    <a:bodyPr/>
                    <a:lstStyle/>
                    <a:p>
                      <a:pPr algn="ctr">
                        <a:lnSpc>
                          <a:spcPct val="100000"/>
                        </a:lnSpc>
                      </a:pPr>
                      <a:r>
                        <a:rPr lang="pt-BR" sz="1500" b="1" strike="noStrike" spc="-1">
                          <a:solidFill>
                            <a:srgbClr val="FFFFFF"/>
                          </a:solidFill>
                          <a:uFill>
                            <a:solidFill>
                              <a:srgbClr val="FFFFFF"/>
                            </a:solidFill>
                          </a:uFill>
                          <a:latin typeface="Century Schoolbook"/>
                        </a:rPr>
                        <a:t>Casos de Teste</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1B1E3D"/>
                    </a:solidFill>
                  </a:tcPr>
                </a:tc>
                <a:tc>
                  <a:txBody>
                    <a:bodyPr/>
                    <a:lstStyle/>
                    <a:p>
                      <a:pPr algn="ctr">
                        <a:lnSpc>
                          <a:spcPct val="100000"/>
                        </a:lnSpc>
                      </a:pPr>
                      <a:r>
                        <a:rPr lang="pt-BR" sz="1500" b="1" strike="noStrike" spc="-1">
                          <a:solidFill>
                            <a:srgbClr val="FFFFFF"/>
                          </a:solidFill>
                          <a:uFill>
                            <a:solidFill>
                              <a:srgbClr val="FFFFFF"/>
                            </a:solidFill>
                          </a:uFill>
                          <a:latin typeface="Century Schoolbook"/>
                        </a:rPr>
                        <a:t>Descrição do </a:t>
                      </a:r>
                      <a:endParaRPr lang="pt-BR" sz="1800" strike="noStrike" spc="-1">
                        <a:solidFill>
                          <a:srgbClr val="000000"/>
                        </a:solidFill>
                        <a:uFill>
                          <a:solidFill>
                            <a:srgbClr val="FFFFFF"/>
                          </a:solidFill>
                        </a:uFill>
                        <a:latin typeface="Arial"/>
                      </a:endParaRPr>
                    </a:p>
                    <a:p>
                      <a:pPr algn="ctr">
                        <a:lnSpc>
                          <a:spcPct val="100000"/>
                        </a:lnSpc>
                      </a:pPr>
                      <a:r>
                        <a:rPr lang="pt-BR" sz="1500" b="1" strike="noStrike" spc="-1">
                          <a:solidFill>
                            <a:srgbClr val="FFFFFF"/>
                          </a:solidFill>
                          <a:uFill>
                            <a:solidFill>
                              <a:srgbClr val="FFFFFF"/>
                            </a:solidFill>
                          </a:uFill>
                          <a:latin typeface="Century Schoolbook"/>
                        </a:rPr>
                        <a:t>Caso de Teste</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1B1E3D"/>
                    </a:solidFill>
                  </a:tcPr>
                </a:tc>
                <a:tc>
                  <a:txBody>
                    <a:bodyPr/>
                    <a:lstStyle/>
                    <a:p>
                      <a:pPr algn="ctr">
                        <a:lnSpc>
                          <a:spcPct val="100000"/>
                        </a:lnSpc>
                      </a:pPr>
                      <a:r>
                        <a:rPr lang="pt-BR" sz="1500" b="1" strike="noStrike" spc="-1">
                          <a:solidFill>
                            <a:srgbClr val="FFFFFF"/>
                          </a:solidFill>
                          <a:uFill>
                            <a:solidFill>
                              <a:srgbClr val="FFFFFF"/>
                            </a:solidFill>
                          </a:uFill>
                          <a:latin typeface="Century Schoolbook"/>
                        </a:rPr>
                        <a:t>Status</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1B1E3D"/>
                    </a:solidFill>
                  </a:tcPr>
                </a:tc>
                <a:extLst>
                  <a:ext uri="{0D108BD9-81ED-4DB2-BD59-A6C34878D82A}">
                    <a16:rowId xmlns:a16="http://schemas.microsoft.com/office/drawing/2014/main" val="10000"/>
                  </a:ext>
                </a:extLst>
              </a:tr>
              <a:tr h="914760">
                <a:tc>
                  <a:txBody>
                    <a:bodyPr/>
                    <a:lstStyle/>
                    <a:p>
                      <a:pPr algn="ctr">
                        <a:lnSpc>
                          <a:spcPct val="100000"/>
                        </a:lnSpc>
                      </a:pPr>
                      <a:r>
                        <a:rPr lang="pt-BR" sz="1600" strike="noStrike" spc="-1">
                          <a:solidFill>
                            <a:srgbClr val="000000"/>
                          </a:solidFill>
                          <a:uFill>
                            <a:solidFill>
                              <a:srgbClr val="FFFFFF"/>
                            </a:solidFill>
                          </a:uFill>
                          <a:latin typeface="Century Schoolbook"/>
                        </a:rPr>
                        <a:t>CT #43</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xBody>
                    <a:bodyPr/>
                    <a:lstStyle/>
                    <a:p>
                      <a:pPr>
                        <a:lnSpc>
                          <a:spcPct val="100000"/>
                        </a:lnSpc>
                      </a:pPr>
                      <a:r>
                        <a:rPr lang="pt-BR" sz="1800" strike="noStrike" spc="-1">
                          <a:solidFill>
                            <a:srgbClr val="000000"/>
                          </a:solidFill>
                          <a:uFill>
                            <a:solidFill>
                              <a:srgbClr val="FFFFFF"/>
                            </a:solidFill>
                          </a:uFill>
                          <a:latin typeface="Century Schoolbook"/>
                        </a:rPr>
                        <a:t>Verificar se após o êxito da importação, o sistema exibirá uma mensagem para o usuário.</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xBody>
                    <a:bodyPr/>
                    <a:lstStyle/>
                    <a:p>
                      <a:pPr algn="ctr">
                        <a:lnSpc>
                          <a:spcPct val="100000"/>
                        </a:lnSpc>
                      </a:pPr>
                      <a:r>
                        <a:rPr lang="pt-BR" sz="1600" strike="noStrike" spc="-1">
                          <a:solidFill>
                            <a:srgbClr val="000000"/>
                          </a:solidFill>
                          <a:uFill>
                            <a:solidFill>
                              <a:srgbClr val="FFFFFF"/>
                            </a:solidFill>
                          </a:uFill>
                          <a:latin typeface="Century Schoolbook"/>
                        </a:rPr>
                        <a:t>Sucesso</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extLst>
                  <a:ext uri="{0D108BD9-81ED-4DB2-BD59-A6C34878D82A}">
                    <a16:rowId xmlns:a16="http://schemas.microsoft.com/office/drawing/2014/main" val="10001"/>
                  </a:ext>
                </a:extLst>
              </a:tr>
              <a:tr h="914760">
                <a:tc>
                  <a:txBody>
                    <a:bodyPr/>
                    <a:lstStyle/>
                    <a:p>
                      <a:pPr algn="ctr">
                        <a:lnSpc>
                          <a:spcPct val="100000"/>
                        </a:lnSpc>
                      </a:pPr>
                      <a:r>
                        <a:rPr lang="pt-BR" sz="1600" strike="noStrike" spc="-1">
                          <a:solidFill>
                            <a:srgbClr val="000000"/>
                          </a:solidFill>
                          <a:uFill>
                            <a:solidFill>
                              <a:srgbClr val="FFFFFF"/>
                            </a:solidFill>
                          </a:uFill>
                          <a:latin typeface="Century Schoolbook"/>
                        </a:rPr>
                        <a:t>CT#44</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xBody>
                    <a:bodyPr/>
                    <a:lstStyle/>
                    <a:p>
                      <a:pPr algn="ctr">
                        <a:lnSpc>
                          <a:spcPct val="100000"/>
                        </a:lnSpc>
                      </a:pPr>
                      <a:r>
                        <a:rPr lang="pt-BR" sz="1800" strike="noStrike" spc="-1">
                          <a:solidFill>
                            <a:srgbClr val="000000"/>
                          </a:solidFill>
                          <a:uFill>
                            <a:solidFill>
                              <a:srgbClr val="FFFFFF"/>
                            </a:solidFill>
                          </a:uFill>
                          <a:latin typeface="Century Schoolbook"/>
                        </a:rPr>
                        <a:t>Verificar se caso o arquivo para importação não tiver sido selecionado, a mensagem de erro será exibida.</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xBody>
                    <a:bodyPr/>
                    <a:lstStyle/>
                    <a:p>
                      <a:pPr algn="ctr">
                        <a:lnSpc>
                          <a:spcPct val="100000"/>
                        </a:lnSpc>
                      </a:pPr>
                      <a:r>
                        <a:rPr lang="pt-BR" sz="1600" strike="noStrike" spc="-1">
                          <a:solidFill>
                            <a:srgbClr val="000000"/>
                          </a:solidFill>
                          <a:uFill>
                            <a:solidFill>
                              <a:srgbClr val="FFFFFF"/>
                            </a:solidFill>
                          </a:uFill>
                          <a:latin typeface="Century Schoolbook"/>
                        </a:rPr>
                        <a:t>Sucesso</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extLst>
                  <a:ext uri="{0D108BD9-81ED-4DB2-BD59-A6C34878D82A}">
                    <a16:rowId xmlns:a16="http://schemas.microsoft.com/office/drawing/2014/main" val="10002"/>
                  </a:ext>
                </a:extLst>
              </a:tr>
              <a:tr h="914760">
                <a:tc>
                  <a:txBody>
                    <a:bodyPr/>
                    <a:lstStyle/>
                    <a:p>
                      <a:pPr algn="ctr">
                        <a:lnSpc>
                          <a:spcPct val="100000"/>
                        </a:lnSpc>
                      </a:pPr>
                      <a:r>
                        <a:rPr lang="pt-BR" sz="1600" strike="noStrike" spc="-1">
                          <a:solidFill>
                            <a:srgbClr val="000000"/>
                          </a:solidFill>
                          <a:uFill>
                            <a:solidFill>
                              <a:srgbClr val="FFFFFF"/>
                            </a:solidFill>
                          </a:uFill>
                          <a:latin typeface="Century Schoolbook"/>
                        </a:rPr>
                        <a:t>CT#45</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xBody>
                    <a:bodyPr/>
                    <a:lstStyle/>
                    <a:p>
                      <a:pPr algn="ctr">
                        <a:lnSpc>
                          <a:spcPct val="100000"/>
                        </a:lnSpc>
                      </a:pPr>
                      <a:r>
                        <a:rPr lang="pt-BR" sz="1800" strike="noStrike" spc="-1">
                          <a:solidFill>
                            <a:srgbClr val="000000"/>
                          </a:solidFill>
                          <a:uFill>
                            <a:solidFill>
                              <a:srgbClr val="FFFFFF"/>
                            </a:solidFill>
                          </a:uFill>
                          <a:latin typeface="Century Schoolbook"/>
                        </a:rPr>
                        <a:t>Verificar se caso o arquivo selecionado não estiver no formato .txt, a mensagem de erro será exibida.</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xBody>
                    <a:bodyPr/>
                    <a:lstStyle/>
                    <a:p>
                      <a:pPr algn="ctr">
                        <a:lnSpc>
                          <a:spcPct val="100000"/>
                        </a:lnSpc>
                      </a:pPr>
                      <a:r>
                        <a:rPr lang="pt-BR" sz="1600" strike="noStrike" spc="-1">
                          <a:solidFill>
                            <a:srgbClr val="000000"/>
                          </a:solidFill>
                          <a:uFill>
                            <a:solidFill>
                              <a:srgbClr val="FFFFFF"/>
                            </a:solidFill>
                          </a:uFill>
                          <a:latin typeface="Century Schoolbook"/>
                        </a:rPr>
                        <a:t>Sucesso</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7856425"/>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 name="TextShape 1"/>
          <p:cNvSpPr txBox="1"/>
          <p:nvPr/>
        </p:nvSpPr>
        <p:spPr>
          <a:xfrm>
            <a:off x="1261800" y="365760"/>
            <a:ext cx="9692280" cy="1325160"/>
          </a:xfrm>
          <a:prstGeom prst="rect">
            <a:avLst/>
          </a:prstGeom>
          <a:noFill/>
          <a:ln>
            <a:noFill/>
          </a:ln>
        </p:spPr>
        <p:txBody>
          <a:bodyPr anchor="b"/>
          <a:lstStyle/>
          <a:p>
            <a:pPr>
              <a:lnSpc>
                <a:spcPct val="90000"/>
              </a:lnSpc>
            </a:pPr>
            <a:r>
              <a:rPr lang="en-US" sz="4400" strike="noStrike" spc="-49">
                <a:solidFill>
                  <a:srgbClr val="000000"/>
                </a:solidFill>
                <a:uFill>
                  <a:solidFill>
                    <a:srgbClr val="FFFFFF"/>
                  </a:solidFill>
                </a:uFill>
                <a:latin typeface="Century Schoolbook"/>
              </a:rPr>
              <a:t>Caso de Teste</a:t>
            </a:r>
            <a:endParaRPr lang="en-US" sz="1800" strike="noStrike" spc="-1">
              <a:solidFill>
                <a:srgbClr val="000000"/>
              </a:solidFill>
              <a:uFill>
                <a:solidFill>
                  <a:srgbClr val="FFFFFF"/>
                </a:solidFill>
              </a:uFill>
              <a:latin typeface="Century Schoolbook"/>
            </a:endParaRPr>
          </a:p>
        </p:txBody>
      </p:sp>
      <p:sp>
        <p:nvSpPr>
          <p:cNvPr id="259" name="TextShape 2"/>
          <p:cNvSpPr txBox="1"/>
          <p:nvPr/>
        </p:nvSpPr>
        <p:spPr>
          <a:xfrm>
            <a:off x="1261800" y="1828800"/>
            <a:ext cx="8595000" cy="4350960"/>
          </a:xfrm>
          <a:prstGeom prst="rect">
            <a:avLst/>
          </a:prstGeom>
          <a:noFill/>
          <a:ln>
            <a:noFill/>
          </a:ln>
        </p:spPr>
        <p:txBody>
          <a:bodyPr/>
          <a:lstStyle/>
          <a:p>
            <a:pPr marL="182880" indent="-182245">
              <a:lnSpc>
                <a:spcPct val="95000"/>
              </a:lnSpc>
              <a:buClr>
                <a:srgbClr val="4A66AC"/>
              </a:buClr>
              <a:buSzPct val="80000"/>
              <a:buFont typeface="Arial"/>
              <a:buChar char="•"/>
            </a:pPr>
            <a:r>
              <a:rPr lang="en-US" sz="1800" b="1" strike="noStrike" spc="9">
                <a:solidFill>
                  <a:srgbClr val="000000"/>
                </a:solidFill>
                <a:uFill>
                  <a:solidFill>
                    <a:srgbClr val="FFFFFF"/>
                  </a:solidFill>
                </a:uFill>
                <a:latin typeface="Century Schoolbook"/>
              </a:rPr>
              <a:t>Importar Arquivo de Medições: </a:t>
            </a:r>
            <a:r>
              <a:rPr lang="en-US" sz="1800" strike="noStrike" spc="9">
                <a:solidFill>
                  <a:srgbClr val="000000"/>
                </a:solidFill>
                <a:uFill>
                  <a:solidFill>
                    <a:srgbClr val="FFFFFF"/>
                  </a:solidFill>
                </a:uFill>
                <a:latin typeface="Century Schoolbook"/>
              </a:rPr>
              <a:t>Este Caso de Uso deve ocorrer sempre que dados devem ser importados para o banco de dados</a:t>
            </a:r>
          </a:p>
          <a:p>
            <a:pPr>
              <a:lnSpc>
                <a:spcPct val="95000"/>
              </a:lnSpc>
            </a:pPr>
            <a:endParaRPr lang="en-US" sz="1800" strike="noStrike" spc="9">
              <a:solidFill>
                <a:srgbClr val="000000"/>
              </a:solidFill>
              <a:uFill>
                <a:solidFill>
                  <a:srgbClr val="FFFFFF"/>
                </a:solidFill>
              </a:uFill>
              <a:latin typeface="Century Schoolbook"/>
            </a:endParaRPr>
          </a:p>
        </p:txBody>
      </p:sp>
      <p:graphicFrame>
        <p:nvGraphicFramePr>
          <p:cNvPr id="260" name="Table 3"/>
          <p:cNvGraphicFramePr/>
          <p:nvPr/>
        </p:nvGraphicFramePr>
        <p:xfrm>
          <a:off x="851040" y="2659680"/>
          <a:ext cx="9804240" cy="4115880"/>
        </p:xfrm>
        <a:graphic>
          <a:graphicData uri="http://schemas.openxmlformats.org/drawingml/2006/table">
            <a:tbl>
              <a:tblPr/>
              <a:tblGrid>
                <a:gridCol w="2844720">
                  <a:extLst>
                    <a:ext uri="{9D8B030D-6E8A-4147-A177-3AD203B41FA5}">
                      <a16:colId xmlns:a16="http://schemas.microsoft.com/office/drawing/2014/main" val="20000"/>
                    </a:ext>
                  </a:extLst>
                </a:gridCol>
                <a:gridCol w="4394160">
                  <a:extLst>
                    <a:ext uri="{9D8B030D-6E8A-4147-A177-3AD203B41FA5}">
                      <a16:colId xmlns:a16="http://schemas.microsoft.com/office/drawing/2014/main" val="20001"/>
                    </a:ext>
                  </a:extLst>
                </a:gridCol>
                <a:gridCol w="2565360">
                  <a:extLst>
                    <a:ext uri="{9D8B030D-6E8A-4147-A177-3AD203B41FA5}">
                      <a16:colId xmlns:a16="http://schemas.microsoft.com/office/drawing/2014/main" val="20002"/>
                    </a:ext>
                  </a:extLst>
                </a:gridCol>
              </a:tblGrid>
              <a:tr h="539640">
                <a:tc>
                  <a:txBody>
                    <a:bodyPr/>
                    <a:lstStyle/>
                    <a:p>
                      <a:pPr algn="ctr">
                        <a:lnSpc>
                          <a:spcPct val="100000"/>
                        </a:lnSpc>
                      </a:pPr>
                      <a:r>
                        <a:rPr lang="pt-BR" sz="1500" b="1" strike="noStrike" spc="-1">
                          <a:solidFill>
                            <a:srgbClr val="FFFFFF"/>
                          </a:solidFill>
                          <a:uFill>
                            <a:solidFill>
                              <a:srgbClr val="FFFFFF"/>
                            </a:solidFill>
                          </a:uFill>
                          <a:latin typeface="Century Schoolbook"/>
                        </a:rPr>
                        <a:t>Casos de Teste</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1B1E3D"/>
                    </a:solidFill>
                  </a:tcPr>
                </a:tc>
                <a:tc>
                  <a:txBody>
                    <a:bodyPr/>
                    <a:lstStyle/>
                    <a:p>
                      <a:pPr algn="ctr">
                        <a:lnSpc>
                          <a:spcPct val="100000"/>
                        </a:lnSpc>
                      </a:pPr>
                      <a:r>
                        <a:rPr lang="pt-BR" sz="1500" b="1" strike="noStrike" spc="-1">
                          <a:solidFill>
                            <a:srgbClr val="FFFFFF"/>
                          </a:solidFill>
                          <a:uFill>
                            <a:solidFill>
                              <a:srgbClr val="FFFFFF"/>
                            </a:solidFill>
                          </a:uFill>
                          <a:latin typeface="Century Schoolbook"/>
                        </a:rPr>
                        <a:t>Descrição do </a:t>
                      </a:r>
                      <a:endParaRPr lang="pt-BR" sz="1800" strike="noStrike" spc="-1">
                        <a:solidFill>
                          <a:srgbClr val="000000"/>
                        </a:solidFill>
                        <a:uFill>
                          <a:solidFill>
                            <a:srgbClr val="FFFFFF"/>
                          </a:solidFill>
                        </a:uFill>
                        <a:latin typeface="Arial"/>
                      </a:endParaRPr>
                    </a:p>
                    <a:p>
                      <a:pPr algn="ctr">
                        <a:lnSpc>
                          <a:spcPct val="100000"/>
                        </a:lnSpc>
                      </a:pPr>
                      <a:r>
                        <a:rPr lang="pt-BR" sz="1500" b="1" strike="noStrike" spc="-1">
                          <a:solidFill>
                            <a:srgbClr val="FFFFFF"/>
                          </a:solidFill>
                          <a:uFill>
                            <a:solidFill>
                              <a:srgbClr val="FFFFFF"/>
                            </a:solidFill>
                          </a:uFill>
                          <a:latin typeface="Century Schoolbook"/>
                        </a:rPr>
                        <a:t>Caso de Teste</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1B1E3D"/>
                    </a:solidFill>
                  </a:tcPr>
                </a:tc>
                <a:tc>
                  <a:txBody>
                    <a:bodyPr/>
                    <a:lstStyle/>
                    <a:p>
                      <a:pPr algn="ctr">
                        <a:lnSpc>
                          <a:spcPct val="100000"/>
                        </a:lnSpc>
                      </a:pPr>
                      <a:r>
                        <a:rPr lang="pt-BR" sz="1500" b="1" strike="noStrike" spc="-1">
                          <a:solidFill>
                            <a:srgbClr val="FFFFFF"/>
                          </a:solidFill>
                          <a:uFill>
                            <a:solidFill>
                              <a:srgbClr val="FFFFFF"/>
                            </a:solidFill>
                          </a:uFill>
                          <a:latin typeface="Century Schoolbook"/>
                        </a:rPr>
                        <a:t>Status</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1B1E3D"/>
                    </a:solidFill>
                  </a:tcPr>
                </a:tc>
                <a:extLst>
                  <a:ext uri="{0D108BD9-81ED-4DB2-BD59-A6C34878D82A}">
                    <a16:rowId xmlns:a16="http://schemas.microsoft.com/office/drawing/2014/main" val="10000"/>
                  </a:ext>
                </a:extLst>
              </a:tr>
              <a:tr h="1189080">
                <a:tc>
                  <a:txBody>
                    <a:bodyPr/>
                    <a:lstStyle/>
                    <a:p>
                      <a:pPr algn="ctr">
                        <a:lnSpc>
                          <a:spcPct val="100000"/>
                        </a:lnSpc>
                      </a:pPr>
                      <a:r>
                        <a:rPr lang="pt-BR" sz="1600" strike="noStrike" spc="-1">
                          <a:solidFill>
                            <a:srgbClr val="000000"/>
                          </a:solidFill>
                          <a:uFill>
                            <a:solidFill>
                              <a:srgbClr val="FFFFFF"/>
                            </a:solidFill>
                          </a:uFill>
                          <a:latin typeface="Century Schoolbook"/>
                        </a:rPr>
                        <a:t>CT #46</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xBody>
                    <a:bodyPr/>
                    <a:lstStyle/>
                    <a:p>
                      <a:pPr>
                        <a:lnSpc>
                          <a:spcPct val="100000"/>
                        </a:lnSpc>
                      </a:pPr>
                      <a:r>
                        <a:rPr lang="pt-BR" sz="1800" strike="noStrike" spc="-1">
                          <a:solidFill>
                            <a:srgbClr val="000000"/>
                          </a:solidFill>
                          <a:uFill>
                            <a:solidFill>
                              <a:srgbClr val="FFFFFF"/>
                            </a:solidFill>
                          </a:uFill>
                          <a:latin typeface="Century Schoolbook"/>
                        </a:rPr>
                        <a:t>Verificar se caso o arquivo não contenha todas as medições separadas por vírgula (“,”), a mensagem de erro será exibida.</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xBody>
                    <a:bodyPr/>
                    <a:lstStyle/>
                    <a:p>
                      <a:pPr algn="ctr">
                        <a:lnSpc>
                          <a:spcPct val="100000"/>
                        </a:lnSpc>
                      </a:pPr>
                      <a:r>
                        <a:rPr lang="pt-BR" sz="1600" strike="noStrike" spc="-1">
                          <a:solidFill>
                            <a:srgbClr val="000000"/>
                          </a:solidFill>
                          <a:uFill>
                            <a:solidFill>
                              <a:srgbClr val="FFFFFF"/>
                            </a:solidFill>
                          </a:uFill>
                          <a:latin typeface="Century Schoolbook"/>
                        </a:rPr>
                        <a:t>Sucesso</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extLst>
                  <a:ext uri="{0D108BD9-81ED-4DB2-BD59-A6C34878D82A}">
                    <a16:rowId xmlns:a16="http://schemas.microsoft.com/office/drawing/2014/main" val="10001"/>
                  </a:ext>
                </a:extLst>
              </a:tr>
              <a:tr h="1189080">
                <a:tc>
                  <a:txBody>
                    <a:bodyPr/>
                    <a:lstStyle/>
                    <a:p>
                      <a:pPr algn="ctr">
                        <a:lnSpc>
                          <a:spcPct val="100000"/>
                        </a:lnSpc>
                      </a:pPr>
                      <a:r>
                        <a:rPr lang="pt-BR" sz="1600" strike="noStrike" spc="-1">
                          <a:solidFill>
                            <a:srgbClr val="000000"/>
                          </a:solidFill>
                          <a:uFill>
                            <a:solidFill>
                              <a:srgbClr val="FFFFFF"/>
                            </a:solidFill>
                          </a:uFill>
                          <a:latin typeface="Century Schoolbook"/>
                        </a:rPr>
                        <a:t>CT#47</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xBody>
                    <a:bodyPr/>
                    <a:lstStyle/>
                    <a:p>
                      <a:pPr algn="ctr">
                        <a:lnSpc>
                          <a:spcPct val="100000"/>
                        </a:lnSpc>
                      </a:pPr>
                      <a:r>
                        <a:rPr lang="pt-BR" sz="1800" strike="noStrike" spc="-1">
                          <a:solidFill>
                            <a:srgbClr val="000000"/>
                          </a:solidFill>
                          <a:uFill>
                            <a:solidFill>
                              <a:srgbClr val="FFFFFF"/>
                            </a:solidFill>
                          </a:uFill>
                          <a:latin typeface="Century Schoolbook"/>
                        </a:rPr>
                        <a:t>Verificar se caso a quantidade de dados não coincida com a quantidade de sensores da PCD, uma mensagem de erro será exibida.</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xBody>
                    <a:bodyPr/>
                    <a:lstStyle/>
                    <a:p>
                      <a:pPr algn="ctr">
                        <a:lnSpc>
                          <a:spcPct val="100000"/>
                        </a:lnSpc>
                      </a:pPr>
                      <a:r>
                        <a:rPr lang="pt-BR" sz="1600" strike="noStrike" spc="-1">
                          <a:solidFill>
                            <a:srgbClr val="000000"/>
                          </a:solidFill>
                          <a:uFill>
                            <a:solidFill>
                              <a:srgbClr val="FFFFFF"/>
                            </a:solidFill>
                          </a:uFill>
                          <a:latin typeface="Century Schoolbook"/>
                        </a:rPr>
                        <a:t>Sucesso</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extLst>
                  <a:ext uri="{0D108BD9-81ED-4DB2-BD59-A6C34878D82A}">
                    <a16:rowId xmlns:a16="http://schemas.microsoft.com/office/drawing/2014/main" val="10002"/>
                  </a:ext>
                </a:extLst>
              </a:tr>
              <a:tr h="1189080">
                <a:tc>
                  <a:txBody>
                    <a:bodyPr/>
                    <a:lstStyle/>
                    <a:p>
                      <a:pPr algn="ctr">
                        <a:lnSpc>
                          <a:spcPct val="100000"/>
                        </a:lnSpc>
                      </a:pPr>
                      <a:r>
                        <a:rPr lang="pt-BR" sz="1600" strike="noStrike" spc="-1">
                          <a:solidFill>
                            <a:srgbClr val="000000"/>
                          </a:solidFill>
                          <a:uFill>
                            <a:solidFill>
                              <a:srgbClr val="FFFFFF"/>
                            </a:solidFill>
                          </a:uFill>
                          <a:latin typeface="Century Schoolbook"/>
                        </a:rPr>
                        <a:t>CT#48</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xBody>
                    <a:bodyPr/>
                    <a:lstStyle/>
                    <a:p>
                      <a:pPr algn="ctr">
                        <a:lnSpc>
                          <a:spcPct val="100000"/>
                        </a:lnSpc>
                      </a:pPr>
                      <a:r>
                        <a:rPr lang="pt-BR" sz="1800" strike="noStrike" spc="-1">
                          <a:solidFill>
                            <a:srgbClr val="000000"/>
                          </a:solidFill>
                          <a:uFill>
                            <a:solidFill>
                              <a:srgbClr val="FFFFFF"/>
                            </a:solidFill>
                          </a:uFill>
                          <a:latin typeface="Century Schoolbook"/>
                        </a:rPr>
                        <a:t>Verificar se caso os dados do arquivo estiverem em acordo com a ordem padrão, uma mensagem de erro será exibida.</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xBody>
                    <a:bodyPr/>
                    <a:lstStyle/>
                    <a:p>
                      <a:pPr algn="ctr">
                        <a:lnSpc>
                          <a:spcPct val="100000"/>
                        </a:lnSpc>
                      </a:pPr>
                      <a:r>
                        <a:rPr lang="pt-BR" sz="1600" strike="noStrike" spc="-1">
                          <a:solidFill>
                            <a:srgbClr val="000000"/>
                          </a:solidFill>
                          <a:uFill>
                            <a:solidFill>
                              <a:srgbClr val="FFFFFF"/>
                            </a:solidFill>
                          </a:uFill>
                          <a:latin typeface="Century Schoolbook"/>
                        </a:rPr>
                        <a:t>Sucesso</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342841419"/>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 name="TextShape 1"/>
          <p:cNvSpPr txBox="1"/>
          <p:nvPr/>
        </p:nvSpPr>
        <p:spPr>
          <a:xfrm>
            <a:off x="1261800" y="365760"/>
            <a:ext cx="9692280" cy="1325160"/>
          </a:xfrm>
          <a:prstGeom prst="rect">
            <a:avLst/>
          </a:prstGeom>
          <a:noFill/>
          <a:ln>
            <a:noFill/>
          </a:ln>
        </p:spPr>
        <p:txBody>
          <a:bodyPr anchor="b"/>
          <a:lstStyle/>
          <a:p>
            <a:pPr>
              <a:lnSpc>
                <a:spcPct val="90000"/>
              </a:lnSpc>
            </a:pPr>
            <a:r>
              <a:rPr lang="en-US" sz="4400" strike="noStrike" spc="-49">
                <a:solidFill>
                  <a:srgbClr val="000000"/>
                </a:solidFill>
                <a:uFill>
                  <a:solidFill>
                    <a:srgbClr val="FFFFFF"/>
                  </a:solidFill>
                </a:uFill>
                <a:latin typeface="Century Schoolbook"/>
              </a:rPr>
              <a:t>Resumo dos Casos de Teste</a:t>
            </a:r>
            <a:endParaRPr lang="en-US" sz="1800" strike="noStrike" spc="-1">
              <a:solidFill>
                <a:srgbClr val="000000"/>
              </a:solidFill>
              <a:uFill>
                <a:solidFill>
                  <a:srgbClr val="FFFFFF"/>
                </a:solidFill>
              </a:uFill>
              <a:latin typeface="Century Schoolbook"/>
            </a:endParaRPr>
          </a:p>
        </p:txBody>
      </p:sp>
      <p:graphicFrame>
        <p:nvGraphicFramePr>
          <p:cNvPr id="262" name="Table 2"/>
          <p:cNvGraphicFramePr/>
          <p:nvPr/>
        </p:nvGraphicFramePr>
        <p:xfrm>
          <a:off x="1262160" y="1828800"/>
          <a:ext cx="9219960" cy="4848840"/>
        </p:xfrm>
        <a:graphic>
          <a:graphicData uri="http://schemas.openxmlformats.org/drawingml/2006/table">
            <a:tbl>
              <a:tblPr/>
              <a:tblGrid>
                <a:gridCol w="2566800">
                  <a:extLst>
                    <a:ext uri="{9D8B030D-6E8A-4147-A177-3AD203B41FA5}">
                      <a16:colId xmlns:a16="http://schemas.microsoft.com/office/drawing/2014/main" val="20000"/>
                    </a:ext>
                  </a:extLst>
                </a:gridCol>
                <a:gridCol w="2602440">
                  <a:extLst>
                    <a:ext uri="{9D8B030D-6E8A-4147-A177-3AD203B41FA5}">
                      <a16:colId xmlns:a16="http://schemas.microsoft.com/office/drawing/2014/main" val="20001"/>
                    </a:ext>
                  </a:extLst>
                </a:gridCol>
                <a:gridCol w="1824120">
                  <a:extLst>
                    <a:ext uri="{9D8B030D-6E8A-4147-A177-3AD203B41FA5}">
                      <a16:colId xmlns:a16="http://schemas.microsoft.com/office/drawing/2014/main" val="20002"/>
                    </a:ext>
                  </a:extLst>
                </a:gridCol>
                <a:gridCol w="2226600">
                  <a:extLst>
                    <a:ext uri="{9D8B030D-6E8A-4147-A177-3AD203B41FA5}">
                      <a16:colId xmlns:a16="http://schemas.microsoft.com/office/drawing/2014/main" val="20003"/>
                    </a:ext>
                  </a:extLst>
                </a:gridCol>
              </a:tblGrid>
              <a:tr h="896400">
                <a:tc>
                  <a:txBody>
                    <a:bodyPr/>
                    <a:lstStyle/>
                    <a:p>
                      <a:pPr>
                        <a:lnSpc>
                          <a:spcPct val="100000"/>
                        </a:lnSpc>
                      </a:pPr>
                      <a:r>
                        <a:rPr lang="pt-BR" sz="1800" b="1" strike="noStrike" spc="-1">
                          <a:solidFill>
                            <a:srgbClr val="FFFFFF"/>
                          </a:solidFill>
                          <a:uFill>
                            <a:solidFill>
                              <a:srgbClr val="FFFFFF"/>
                            </a:solidFill>
                          </a:uFill>
                          <a:latin typeface="Century Schoolbook"/>
                        </a:rPr>
                        <a:t>Nome do caso de uso:</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1B1E3D"/>
                    </a:solidFill>
                  </a:tcPr>
                </a:tc>
                <a:tc>
                  <a:txBody>
                    <a:bodyPr/>
                    <a:lstStyle/>
                    <a:p>
                      <a:pPr>
                        <a:lnSpc>
                          <a:spcPct val="100000"/>
                        </a:lnSpc>
                      </a:pPr>
                      <a:r>
                        <a:rPr lang="pt-BR" sz="1800" b="1" strike="noStrike" spc="-1">
                          <a:solidFill>
                            <a:srgbClr val="FFFFFF"/>
                          </a:solidFill>
                          <a:uFill>
                            <a:solidFill>
                              <a:srgbClr val="FFFFFF"/>
                            </a:solidFill>
                          </a:uFill>
                          <a:latin typeface="Century Schoolbook"/>
                        </a:rPr>
                        <a:t>Quantidade de testes:</a:t>
                      </a:r>
                      <a:endParaRPr lang="pt-BR" sz="1800" strike="noStrike" spc="-1">
                        <a:solidFill>
                          <a:srgbClr val="000000"/>
                        </a:solidFill>
                        <a:uFill>
                          <a:solidFill>
                            <a:srgbClr val="FFFFFF"/>
                          </a:solidFill>
                        </a:uFill>
                        <a:latin typeface="Arial"/>
                      </a:endParaRPr>
                    </a:p>
                    <a:p>
                      <a:pPr>
                        <a:lnSpc>
                          <a:spcPct val="100000"/>
                        </a:lnSpc>
                      </a:pP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1B1E3D"/>
                    </a:solidFill>
                  </a:tcPr>
                </a:tc>
                <a:tc>
                  <a:txBody>
                    <a:bodyPr/>
                    <a:lstStyle/>
                    <a:p>
                      <a:pPr>
                        <a:lnSpc>
                          <a:spcPct val="100000"/>
                        </a:lnSpc>
                      </a:pPr>
                      <a:r>
                        <a:rPr lang="pt-BR" sz="1800" b="1" strike="noStrike" spc="-1">
                          <a:solidFill>
                            <a:srgbClr val="FFFFFF"/>
                          </a:solidFill>
                          <a:uFill>
                            <a:solidFill>
                              <a:srgbClr val="FFFFFF"/>
                            </a:solidFill>
                          </a:uFill>
                          <a:latin typeface="Century Schoolbook"/>
                        </a:rPr>
                        <a:t>Quantidade de falhas</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1B1E3D"/>
                    </a:solidFill>
                  </a:tcPr>
                </a:tc>
                <a:tc>
                  <a:txBody>
                    <a:bodyPr/>
                    <a:lstStyle/>
                    <a:p>
                      <a:pPr>
                        <a:lnSpc>
                          <a:spcPct val="100000"/>
                        </a:lnSpc>
                      </a:pPr>
                      <a:r>
                        <a:rPr lang="pt-BR" sz="1800" b="1" strike="noStrike" spc="-1">
                          <a:solidFill>
                            <a:srgbClr val="FFFFFF"/>
                          </a:solidFill>
                          <a:uFill>
                            <a:solidFill>
                              <a:srgbClr val="FFFFFF"/>
                            </a:solidFill>
                          </a:uFill>
                          <a:latin typeface="Century Schoolbook"/>
                        </a:rPr>
                        <a:t>Quantidade de sucessos</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1B1E3D"/>
                    </a:solidFill>
                  </a:tcPr>
                </a:tc>
                <a:extLst>
                  <a:ext uri="{0D108BD9-81ED-4DB2-BD59-A6C34878D82A}">
                    <a16:rowId xmlns:a16="http://schemas.microsoft.com/office/drawing/2014/main" val="10000"/>
                  </a:ext>
                </a:extLst>
              </a:tr>
              <a:tr h="640440">
                <a:tc>
                  <a:txBody>
                    <a:bodyPr/>
                    <a:lstStyle/>
                    <a:p>
                      <a:pPr>
                        <a:lnSpc>
                          <a:spcPct val="100000"/>
                        </a:lnSpc>
                      </a:pPr>
                      <a:r>
                        <a:rPr lang="pt-BR" sz="1800" strike="noStrike" spc="-1">
                          <a:solidFill>
                            <a:srgbClr val="000000"/>
                          </a:solidFill>
                          <a:uFill>
                            <a:solidFill>
                              <a:srgbClr val="FFFFFF"/>
                            </a:solidFill>
                          </a:uFill>
                          <a:latin typeface="Century Schoolbook"/>
                        </a:rPr>
                        <a:t>Gerenciar Medições de PCDs</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xBody>
                    <a:bodyPr/>
                    <a:lstStyle/>
                    <a:p>
                      <a:pPr>
                        <a:lnSpc>
                          <a:spcPct val="100000"/>
                        </a:lnSpc>
                      </a:pPr>
                      <a:r>
                        <a:rPr lang="pt-BR" sz="1800" strike="noStrike" spc="-1">
                          <a:solidFill>
                            <a:srgbClr val="000000"/>
                          </a:solidFill>
                          <a:uFill>
                            <a:solidFill>
                              <a:srgbClr val="FFFFFF"/>
                            </a:solidFill>
                          </a:uFill>
                          <a:latin typeface="Century Schoolbook"/>
                        </a:rPr>
                        <a:t>10</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xBody>
                    <a:bodyPr/>
                    <a:lstStyle/>
                    <a:p>
                      <a:pPr>
                        <a:lnSpc>
                          <a:spcPct val="100000"/>
                        </a:lnSpc>
                      </a:pPr>
                      <a:r>
                        <a:rPr lang="pt-BR" sz="1800" strike="noStrike" spc="-1">
                          <a:solidFill>
                            <a:srgbClr val="000000"/>
                          </a:solidFill>
                          <a:uFill>
                            <a:solidFill>
                              <a:srgbClr val="FFFFFF"/>
                            </a:solidFill>
                          </a:uFill>
                          <a:latin typeface="Century Schoolbook"/>
                        </a:rPr>
                        <a:t>0</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xBody>
                    <a:bodyPr/>
                    <a:lstStyle/>
                    <a:p>
                      <a:pPr>
                        <a:lnSpc>
                          <a:spcPct val="100000"/>
                        </a:lnSpc>
                      </a:pPr>
                      <a:r>
                        <a:rPr lang="pt-BR" sz="1800" strike="noStrike" spc="-1">
                          <a:solidFill>
                            <a:srgbClr val="000000"/>
                          </a:solidFill>
                          <a:uFill>
                            <a:solidFill>
                              <a:srgbClr val="FFFFFF"/>
                            </a:solidFill>
                          </a:uFill>
                          <a:latin typeface="Century Schoolbook"/>
                        </a:rPr>
                        <a:t>10</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extLst>
                  <a:ext uri="{0D108BD9-81ED-4DB2-BD59-A6C34878D82A}">
                    <a16:rowId xmlns:a16="http://schemas.microsoft.com/office/drawing/2014/main" val="10001"/>
                  </a:ext>
                </a:extLst>
              </a:tr>
              <a:tr h="366120">
                <a:tc>
                  <a:txBody>
                    <a:bodyPr/>
                    <a:lstStyle/>
                    <a:p>
                      <a:pPr>
                        <a:lnSpc>
                          <a:spcPct val="100000"/>
                        </a:lnSpc>
                      </a:pPr>
                      <a:r>
                        <a:rPr lang="pt-BR" sz="1800" strike="noStrike" spc="-1">
                          <a:solidFill>
                            <a:srgbClr val="000000"/>
                          </a:solidFill>
                          <a:uFill>
                            <a:solidFill>
                              <a:srgbClr val="FFFFFF"/>
                            </a:solidFill>
                          </a:uFill>
                          <a:latin typeface="Century Schoolbook"/>
                        </a:rPr>
                        <a:t>Consultar Medição</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xBody>
                    <a:bodyPr/>
                    <a:lstStyle/>
                    <a:p>
                      <a:pPr>
                        <a:lnSpc>
                          <a:spcPct val="100000"/>
                        </a:lnSpc>
                      </a:pPr>
                      <a:r>
                        <a:rPr lang="pt-BR" sz="1800" strike="noStrike" spc="-1">
                          <a:solidFill>
                            <a:srgbClr val="000000"/>
                          </a:solidFill>
                          <a:uFill>
                            <a:solidFill>
                              <a:srgbClr val="FFFFFF"/>
                            </a:solidFill>
                          </a:uFill>
                          <a:latin typeface="Century Schoolbook"/>
                        </a:rPr>
                        <a:t>20</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xBody>
                    <a:bodyPr/>
                    <a:lstStyle/>
                    <a:p>
                      <a:pPr>
                        <a:lnSpc>
                          <a:spcPct val="100000"/>
                        </a:lnSpc>
                      </a:pPr>
                      <a:r>
                        <a:rPr lang="pt-BR" sz="1800" strike="noStrike" spc="-1">
                          <a:solidFill>
                            <a:srgbClr val="000000"/>
                          </a:solidFill>
                          <a:uFill>
                            <a:solidFill>
                              <a:srgbClr val="FFFFFF"/>
                            </a:solidFill>
                          </a:uFill>
                          <a:latin typeface="Century Schoolbook"/>
                        </a:rPr>
                        <a:t>3</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xBody>
                    <a:bodyPr/>
                    <a:lstStyle/>
                    <a:p>
                      <a:pPr>
                        <a:lnSpc>
                          <a:spcPct val="100000"/>
                        </a:lnSpc>
                      </a:pPr>
                      <a:r>
                        <a:rPr lang="pt-BR" sz="1800" strike="noStrike" spc="-1">
                          <a:solidFill>
                            <a:srgbClr val="000000"/>
                          </a:solidFill>
                          <a:uFill>
                            <a:solidFill>
                              <a:srgbClr val="FFFFFF"/>
                            </a:solidFill>
                          </a:uFill>
                          <a:latin typeface="Century Schoolbook"/>
                        </a:rPr>
                        <a:t>17</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extLst>
                  <a:ext uri="{0D108BD9-81ED-4DB2-BD59-A6C34878D82A}">
                    <a16:rowId xmlns:a16="http://schemas.microsoft.com/office/drawing/2014/main" val="10002"/>
                  </a:ext>
                </a:extLst>
              </a:tr>
              <a:tr h="366120">
                <a:tc>
                  <a:txBody>
                    <a:bodyPr/>
                    <a:lstStyle/>
                    <a:p>
                      <a:pPr>
                        <a:lnSpc>
                          <a:spcPct val="100000"/>
                        </a:lnSpc>
                      </a:pPr>
                      <a:r>
                        <a:rPr lang="pt-BR" sz="1800" strike="noStrike" spc="-1">
                          <a:solidFill>
                            <a:srgbClr val="000000"/>
                          </a:solidFill>
                          <a:uFill>
                            <a:solidFill>
                              <a:srgbClr val="FFFFFF"/>
                            </a:solidFill>
                          </a:uFill>
                          <a:latin typeface="Century Schoolbook"/>
                        </a:rPr>
                        <a:t>Inserir Medição</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xBody>
                    <a:bodyPr/>
                    <a:lstStyle/>
                    <a:p>
                      <a:pPr>
                        <a:lnSpc>
                          <a:spcPct val="100000"/>
                        </a:lnSpc>
                      </a:pPr>
                      <a:r>
                        <a:rPr lang="pt-BR" sz="1800" strike="noStrike" spc="-1">
                          <a:solidFill>
                            <a:srgbClr val="000000"/>
                          </a:solidFill>
                          <a:uFill>
                            <a:solidFill>
                              <a:srgbClr val="FFFFFF"/>
                            </a:solidFill>
                          </a:uFill>
                          <a:latin typeface="Century Schoolbook"/>
                        </a:rPr>
                        <a:t>18</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xBody>
                    <a:bodyPr/>
                    <a:lstStyle/>
                    <a:p>
                      <a:pPr>
                        <a:lnSpc>
                          <a:spcPct val="100000"/>
                        </a:lnSpc>
                      </a:pPr>
                      <a:r>
                        <a:rPr lang="pt-BR" sz="1800" strike="noStrike" spc="-1">
                          <a:solidFill>
                            <a:srgbClr val="000000"/>
                          </a:solidFill>
                          <a:uFill>
                            <a:solidFill>
                              <a:srgbClr val="FFFFFF"/>
                            </a:solidFill>
                          </a:uFill>
                          <a:latin typeface="Century Schoolbook"/>
                        </a:rPr>
                        <a:t>0</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xBody>
                    <a:bodyPr/>
                    <a:lstStyle/>
                    <a:p>
                      <a:pPr>
                        <a:lnSpc>
                          <a:spcPct val="100000"/>
                        </a:lnSpc>
                      </a:pPr>
                      <a:r>
                        <a:rPr lang="pt-BR" sz="1800" strike="noStrike" spc="-1">
                          <a:solidFill>
                            <a:srgbClr val="000000"/>
                          </a:solidFill>
                          <a:uFill>
                            <a:solidFill>
                              <a:srgbClr val="FFFFFF"/>
                            </a:solidFill>
                          </a:uFill>
                          <a:latin typeface="Century Schoolbook"/>
                        </a:rPr>
                        <a:t>18</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extLst>
                  <a:ext uri="{0D108BD9-81ED-4DB2-BD59-A6C34878D82A}">
                    <a16:rowId xmlns:a16="http://schemas.microsoft.com/office/drawing/2014/main" val="10003"/>
                  </a:ext>
                </a:extLst>
              </a:tr>
              <a:tr h="366120">
                <a:tc>
                  <a:txBody>
                    <a:bodyPr/>
                    <a:lstStyle/>
                    <a:p>
                      <a:pPr>
                        <a:lnSpc>
                          <a:spcPct val="100000"/>
                        </a:lnSpc>
                      </a:pPr>
                      <a:r>
                        <a:rPr lang="pt-BR" sz="1800" strike="noStrike" spc="-1">
                          <a:solidFill>
                            <a:srgbClr val="000000"/>
                          </a:solidFill>
                          <a:uFill>
                            <a:solidFill>
                              <a:srgbClr val="FFFFFF"/>
                            </a:solidFill>
                          </a:uFill>
                          <a:latin typeface="Century Schoolbook"/>
                        </a:rPr>
                        <a:t>Atualizar Medição</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xBody>
                    <a:bodyPr/>
                    <a:lstStyle/>
                    <a:p>
                      <a:pPr>
                        <a:lnSpc>
                          <a:spcPct val="100000"/>
                        </a:lnSpc>
                      </a:pPr>
                      <a:r>
                        <a:rPr lang="pt-BR" sz="1800" strike="noStrike" spc="-1">
                          <a:solidFill>
                            <a:srgbClr val="000000"/>
                          </a:solidFill>
                          <a:uFill>
                            <a:solidFill>
                              <a:srgbClr val="FFFFFF"/>
                            </a:solidFill>
                          </a:uFill>
                          <a:latin typeface="Century Schoolbook"/>
                        </a:rPr>
                        <a:t>28</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xBody>
                    <a:bodyPr/>
                    <a:lstStyle/>
                    <a:p>
                      <a:pPr>
                        <a:lnSpc>
                          <a:spcPct val="100000"/>
                        </a:lnSpc>
                      </a:pPr>
                      <a:r>
                        <a:rPr lang="pt-BR" sz="1800" strike="noStrike" spc="-1">
                          <a:solidFill>
                            <a:srgbClr val="000000"/>
                          </a:solidFill>
                          <a:uFill>
                            <a:solidFill>
                              <a:srgbClr val="FFFFFF"/>
                            </a:solidFill>
                          </a:uFill>
                          <a:latin typeface="Century Schoolbook"/>
                        </a:rPr>
                        <a:t>5</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xBody>
                    <a:bodyPr/>
                    <a:lstStyle/>
                    <a:p>
                      <a:pPr>
                        <a:lnSpc>
                          <a:spcPct val="100000"/>
                        </a:lnSpc>
                      </a:pPr>
                      <a:r>
                        <a:rPr lang="pt-BR" sz="1800" strike="noStrike" spc="-1">
                          <a:solidFill>
                            <a:srgbClr val="000000"/>
                          </a:solidFill>
                          <a:uFill>
                            <a:solidFill>
                              <a:srgbClr val="FFFFFF"/>
                            </a:solidFill>
                          </a:uFill>
                          <a:latin typeface="Century Schoolbook"/>
                        </a:rPr>
                        <a:t>23</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extLst>
                  <a:ext uri="{0D108BD9-81ED-4DB2-BD59-A6C34878D82A}">
                    <a16:rowId xmlns:a16="http://schemas.microsoft.com/office/drawing/2014/main" val="10004"/>
                  </a:ext>
                </a:extLst>
              </a:tr>
              <a:tr h="366120">
                <a:tc>
                  <a:txBody>
                    <a:bodyPr/>
                    <a:lstStyle/>
                    <a:p>
                      <a:pPr>
                        <a:lnSpc>
                          <a:spcPct val="100000"/>
                        </a:lnSpc>
                      </a:pPr>
                      <a:r>
                        <a:rPr lang="pt-BR" sz="1800" strike="noStrike" spc="-1">
                          <a:solidFill>
                            <a:srgbClr val="000000"/>
                          </a:solidFill>
                          <a:uFill>
                            <a:solidFill>
                              <a:srgbClr val="FFFFFF"/>
                            </a:solidFill>
                          </a:uFill>
                          <a:latin typeface="Century Schoolbook"/>
                        </a:rPr>
                        <a:t>Excluir Medição</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xBody>
                    <a:bodyPr/>
                    <a:lstStyle/>
                    <a:p>
                      <a:pPr>
                        <a:lnSpc>
                          <a:spcPct val="100000"/>
                        </a:lnSpc>
                      </a:pPr>
                      <a:r>
                        <a:rPr lang="pt-BR" sz="1800" strike="noStrike" spc="-1">
                          <a:solidFill>
                            <a:srgbClr val="000000"/>
                          </a:solidFill>
                          <a:uFill>
                            <a:solidFill>
                              <a:srgbClr val="FFFFFF"/>
                            </a:solidFill>
                          </a:uFill>
                          <a:latin typeface="Century Schoolbook"/>
                        </a:rPr>
                        <a:t>12</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xBody>
                    <a:bodyPr/>
                    <a:lstStyle/>
                    <a:p>
                      <a:pPr>
                        <a:lnSpc>
                          <a:spcPct val="100000"/>
                        </a:lnSpc>
                      </a:pPr>
                      <a:r>
                        <a:rPr lang="pt-BR" sz="1800" strike="noStrike" spc="-1">
                          <a:solidFill>
                            <a:srgbClr val="000000"/>
                          </a:solidFill>
                          <a:uFill>
                            <a:solidFill>
                              <a:srgbClr val="FFFFFF"/>
                            </a:solidFill>
                          </a:uFill>
                          <a:latin typeface="Century Schoolbook"/>
                        </a:rPr>
                        <a:t>0</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xBody>
                    <a:bodyPr/>
                    <a:lstStyle/>
                    <a:p>
                      <a:pPr>
                        <a:lnSpc>
                          <a:spcPct val="100000"/>
                        </a:lnSpc>
                      </a:pPr>
                      <a:r>
                        <a:rPr lang="pt-BR" sz="1800" strike="noStrike" spc="-1">
                          <a:solidFill>
                            <a:srgbClr val="000000"/>
                          </a:solidFill>
                          <a:uFill>
                            <a:solidFill>
                              <a:srgbClr val="FFFFFF"/>
                            </a:solidFill>
                          </a:uFill>
                          <a:latin typeface="Century Schoolbook"/>
                        </a:rPr>
                        <a:t>12</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extLst>
                  <a:ext uri="{0D108BD9-81ED-4DB2-BD59-A6C34878D82A}">
                    <a16:rowId xmlns:a16="http://schemas.microsoft.com/office/drawing/2014/main" val="10005"/>
                  </a:ext>
                </a:extLst>
              </a:tr>
              <a:tr h="1189080">
                <a:tc>
                  <a:txBody>
                    <a:bodyPr/>
                    <a:lstStyle/>
                    <a:p>
                      <a:pPr>
                        <a:lnSpc>
                          <a:spcPct val="100000"/>
                        </a:lnSpc>
                      </a:pPr>
                      <a:r>
                        <a:rPr lang="pt-BR" sz="1800" strike="noStrike" spc="-1">
                          <a:solidFill>
                            <a:srgbClr val="000000"/>
                          </a:solidFill>
                          <a:uFill>
                            <a:solidFill>
                              <a:srgbClr val="FFFFFF"/>
                            </a:solidFill>
                          </a:uFill>
                          <a:latin typeface="Century Schoolbook"/>
                        </a:rPr>
                        <a:t>Gerenciar Periodicidade de Medição dos Sensores da PCD</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xBody>
                    <a:bodyPr/>
                    <a:lstStyle/>
                    <a:p>
                      <a:pPr>
                        <a:lnSpc>
                          <a:spcPct val="100000"/>
                        </a:lnSpc>
                      </a:pPr>
                      <a:r>
                        <a:rPr lang="pt-BR" sz="1800" strike="noStrike" spc="-1">
                          <a:solidFill>
                            <a:srgbClr val="000000"/>
                          </a:solidFill>
                          <a:uFill>
                            <a:solidFill>
                              <a:srgbClr val="FFFFFF"/>
                            </a:solidFill>
                          </a:uFill>
                          <a:latin typeface="Century Schoolbook"/>
                        </a:rPr>
                        <a:t>20</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xBody>
                    <a:bodyPr/>
                    <a:lstStyle/>
                    <a:p>
                      <a:pPr>
                        <a:lnSpc>
                          <a:spcPct val="100000"/>
                        </a:lnSpc>
                      </a:pPr>
                      <a:r>
                        <a:rPr lang="pt-BR" sz="1800" strike="noStrike" spc="-1">
                          <a:solidFill>
                            <a:srgbClr val="000000"/>
                          </a:solidFill>
                          <a:uFill>
                            <a:solidFill>
                              <a:srgbClr val="FFFFFF"/>
                            </a:solidFill>
                          </a:uFill>
                          <a:latin typeface="Century Schoolbook"/>
                        </a:rPr>
                        <a:t>0</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xBody>
                    <a:bodyPr/>
                    <a:lstStyle/>
                    <a:p>
                      <a:pPr>
                        <a:lnSpc>
                          <a:spcPct val="100000"/>
                        </a:lnSpc>
                      </a:pPr>
                      <a:r>
                        <a:rPr lang="pt-BR" sz="1800" strike="noStrike" spc="-1">
                          <a:solidFill>
                            <a:srgbClr val="000000"/>
                          </a:solidFill>
                          <a:uFill>
                            <a:solidFill>
                              <a:srgbClr val="FFFFFF"/>
                            </a:solidFill>
                          </a:uFill>
                          <a:latin typeface="Century Schoolbook"/>
                        </a:rPr>
                        <a:t>20</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extLst>
                  <a:ext uri="{0D108BD9-81ED-4DB2-BD59-A6C34878D82A}">
                    <a16:rowId xmlns:a16="http://schemas.microsoft.com/office/drawing/2014/main" val="10006"/>
                  </a:ext>
                </a:extLst>
              </a:tr>
              <a:tr h="640440">
                <a:tc>
                  <a:txBody>
                    <a:bodyPr/>
                    <a:lstStyle/>
                    <a:p>
                      <a:pPr>
                        <a:lnSpc>
                          <a:spcPct val="100000"/>
                        </a:lnSpc>
                      </a:pPr>
                      <a:r>
                        <a:rPr lang="pt-BR" sz="1800" strike="noStrike" spc="-1">
                          <a:solidFill>
                            <a:srgbClr val="000000"/>
                          </a:solidFill>
                          <a:uFill>
                            <a:solidFill>
                              <a:srgbClr val="FFFFFF"/>
                            </a:solidFill>
                          </a:uFill>
                          <a:latin typeface="Century Schoolbook"/>
                        </a:rPr>
                        <a:t>Pesquisar Estados dos Sensores das PCDs</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xBody>
                    <a:bodyPr/>
                    <a:lstStyle/>
                    <a:p>
                      <a:pPr>
                        <a:lnSpc>
                          <a:spcPct val="100000"/>
                        </a:lnSpc>
                      </a:pPr>
                      <a:r>
                        <a:rPr lang="pt-BR" sz="1800" strike="noStrike" spc="-1">
                          <a:solidFill>
                            <a:srgbClr val="000000"/>
                          </a:solidFill>
                          <a:uFill>
                            <a:solidFill>
                              <a:srgbClr val="FFFFFF"/>
                            </a:solidFill>
                          </a:uFill>
                          <a:latin typeface="Century Schoolbook"/>
                        </a:rPr>
                        <a:t>2</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xBody>
                    <a:bodyPr/>
                    <a:lstStyle/>
                    <a:p>
                      <a:pPr>
                        <a:lnSpc>
                          <a:spcPct val="100000"/>
                        </a:lnSpc>
                      </a:pPr>
                      <a:r>
                        <a:rPr lang="pt-BR" sz="1800" strike="noStrike" spc="-1">
                          <a:solidFill>
                            <a:srgbClr val="000000"/>
                          </a:solidFill>
                          <a:uFill>
                            <a:solidFill>
                              <a:srgbClr val="FFFFFF"/>
                            </a:solidFill>
                          </a:uFill>
                          <a:latin typeface="Century Schoolbook"/>
                        </a:rPr>
                        <a:t>0</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xBody>
                    <a:bodyPr/>
                    <a:lstStyle/>
                    <a:p>
                      <a:pPr>
                        <a:lnSpc>
                          <a:spcPct val="100000"/>
                        </a:lnSpc>
                      </a:pPr>
                      <a:r>
                        <a:rPr lang="pt-BR" sz="1800" strike="noStrike" spc="-1">
                          <a:solidFill>
                            <a:srgbClr val="000000"/>
                          </a:solidFill>
                          <a:uFill>
                            <a:solidFill>
                              <a:srgbClr val="FFFFFF"/>
                            </a:solidFill>
                          </a:uFill>
                          <a:latin typeface="Century Schoolbook"/>
                        </a:rPr>
                        <a:t>2</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extLst>
                  <a:ext uri="{0D108BD9-81ED-4DB2-BD59-A6C34878D82A}">
                    <a16:rowId xmlns:a16="http://schemas.microsoft.com/office/drawing/2014/main" val="10007"/>
                  </a:ext>
                </a:extLst>
              </a:tr>
            </a:tbl>
          </a:graphicData>
        </a:graphic>
      </p:graphicFrame>
      <p:pic>
        <p:nvPicPr>
          <p:cNvPr id="263" name="Imagem 4"/>
          <p:cNvPicPr/>
          <p:nvPr/>
        </p:nvPicPr>
        <p:blipFill>
          <a:blip r:embed="rId2"/>
          <a:stretch>
            <a:fillRect/>
          </a:stretch>
        </p:blipFill>
        <p:spPr>
          <a:xfrm>
            <a:off x="11347200" y="69840"/>
            <a:ext cx="799200" cy="691920"/>
          </a:xfrm>
          <a:prstGeom prst="rect">
            <a:avLst/>
          </a:prstGeom>
          <a:ln>
            <a:noFill/>
          </a:ln>
        </p:spPr>
      </p:pic>
    </p:spTree>
    <p:extLst>
      <p:ext uri="{BB962C8B-B14F-4D97-AF65-F5344CB8AC3E}">
        <p14:creationId xmlns:p14="http://schemas.microsoft.com/office/powerpoint/2010/main" val="1941105804"/>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 name="TextShape 1"/>
          <p:cNvSpPr txBox="1"/>
          <p:nvPr/>
        </p:nvSpPr>
        <p:spPr>
          <a:xfrm>
            <a:off x="1261800" y="365760"/>
            <a:ext cx="9692280" cy="1325160"/>
          </a:xfrm>
          <a:prstGeom prst="rect">
            <a:avLst/>
          </a:prstGeom>
          <a:noFill/>
          <a:ln>
            <a:noFill/>
          </a:ln>
        </p:spPr>
        <p:txBody>
          <a:bodyPr anchor="b"/>
          <a:lstStyle/>
          <a:p>
            <a:pPr>
              <a:lnSpc>
                <a:spcPct val="90000"/>
              </a:lnSpc>
            </a:pPr>
            <a:r>
              <a:rPr lang="en-US" sz="4400" strike="noStrike" spc="-49">
                <a:solidFill>
                  <a:srgbClr val="000000"/>
                </a:solidFill>
                <a:uFill>
                  <a:solidFill>
                    <a:srgbClr val="FFFFFF"/>
                  </a:solidFill>
                </a:uFill>
                <a:latin typeface="Century Schoolbook"/>
              </a:rPr>
              <a:t>Resumo dos Casos de Teste</a:t>
            </a:r>
            <a:endParaRPr lang="en-US" sz="1800" strike="noStrike" spc="-1">
              <a:solidFill>
                <a:srgbClr val="000000"/>
              </a:solidFill>
              <a:uFill>
                <a:solidFill>
                  <a:srgbClr val="FFFFFF"/>
                </a:solidFill>
              </a:uFill>
              <a:latin typeface="Century Schoolbook"/>
            </a:endParaRPr>
          </a:p>
        </p:txBody>
      </p:sp>
      <p:sp>
        <p:nvSpPr>
          <p:cNvPr id="265" name="TextShape 2"/>
          <p:cNvSpPr txBox="1"/>
          <p:nvPr/>
        </p:nvSpPr>
        <p:spPr>
          <a:xfrm>
            <a:off x="1261800" y="1828800"/>
            <a:ext cx="8595000" cy="4350960"/>
          </a:xfrm>
          <a:prstGeom prst="rect">
            <a:avLst/>
          </a:prstGeom>
          <a:noFill/>
          <a:ln>
            <a:noFill/>
          </a:ln>
        </p:spPr>
        <p:txBody>
          <a:bodyPr/>
          <a:lstStyle/>
          <a:p>
            <a:endParaRPr lang="en-US" sz="1800" strike="noStrike" spc="9">
              <a:solidFill>
                <a:srgbClr val="000000"/>
              </a:solidFill>
              <a:uFill>
                <a:solidFill>
                  <a:srgbClr val="FFFFFF"/>
                </a:solidFill>
              </a:uFill>
              <a:latin typeface="Century Schoolbook"/>
            </a:endParaRPr>
          </a:p>
        </p:txBody>
      </p:sp>
      <p:graphicFrame>
        <p:nvGraphicFramePr>
          <p:cNvPr id="266" name="Table 3"/>
          <p:cNvGraphicFramePr/>
          <p:nvPr/>
        </p:nvGraphicFramePr>
        <p:xfrm>
          <a:off x="1262160" y="1828800"/>
          <a:ext cx="8567280" cy="4939560"/>
        </p:xfrm>
        <a:graphic>
          <a:graphicData uri="http://schemas.openxmlformats.org/drawingml/2006/table">
            <a:tbl>
              <a:tblPr/>
              <a:tblGrid>
                <a:gridCol w="2342880">
                  <a:extLst>
                    <a:ext uri="{9D8B030D-6E8A-4147-A177-3AD203B41FA5}">
                      <a16:colId xmlns:a16="http://schemas.microsoft.com/office/drawing/2014/main" val="20000"/>
                    </a:ext>
                  </a:extLst>
                </a:gridCol>
                <a:gridCol w="2375280">
                  <a:extLst>
                    <a:ext uri="{9D8B030D-6E8A-4147-A177-3AD203B41FA5}">
                      <a16:colId xmlns:a16="http://schemas.microsoft.com/office/drawing/2014/main" val="20001"/>
                    </a:ext>
                  </a:extLst>
                </a:gridCol>
                <a:gridCol w="1665000">
                  <a:extLst>
                    <a:ext uri="{9D8B030D-6E8A-4147-A177-3AD203B41FA5}">
                      <a16:colId xmlns:a16="http://schemas.microsoft.com/office/drawing/2014/main" val="20002"/>
                    </a:ext>
                  </a:extLst>
                </a:gridCol>
                <a:gridCol w="2184120">
                  <a:extLst>
                    <a:ext uri="{9D8B030D-6E8A-4147-A177-3AD203B41FA5}">
                      <a16:colId xmlns:a16="http://schemas.microsoft.com/office/drawing/2014/main" val="20003"/>
                    </a:ext>
                  </a:extLst>
                </a:gridCol>
              </a:tblGrid>
              <a:tr h="896400">
                <a:tc>
                  <a:txBody>
                    <a:bodyPr/>
                    <a:lstStyle/>
                    <a:p>
                      <a:pPr>
                        <a:lnSpc>
                          <a:spcPct val="100000"/>
                        </a:lnSpc>
                      </a:pPr>
                      <a:r>
                        <a:rPr lang="pt-BR" sz="1800" b="1" strike="noStrike" spc="-1">
                          <a:solidFill>
                            <a:srgbClr val="FFFFFF"/>
                          </a:solidFill>
                          <a:uFill>
                            <a:solidFill>
                              <a:srgbClr val="FFFFFF"/>
                            </a:solidFill>
                          </a:uFill>
                          <a:latin typeface="Century Schoolbook"/>
                        </a:rPr>
                        <a:t>Nome do caso de uso:</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1B1E3D"/>
                    </a:solidFill>
                  </a:tcPr>
                </a:tc>
                <a:tc>
                  <a:txBody>
                    <a:bodyPr/>
                    <a:lstStyle/>
                    <a:p>
                      <a:pPr>
                        <a:lnSpc>
                          <a:spcPct val="100000"/>
                        </a:lnSpc>
                      </a:pPr>
                      <a:r>
                        <a:rPr lang="pt-BR" sz="1800" b="1" strike="noStrike" spc="-1">
                          <a:solidFill>
                            <a:srgbClr val="FFFFFF"/>
                          </a:solidFill>
                          <a:uFill>
                            <a:solidFill>
                              <a:srgbClr val="FFFFFF"/>
                            </a:solidFill>
                          </a:uFill>
                          <a:latin typeface="Century Schoolbook"/>
                        </a:rPr>
                        <a:t>Quantidade de testes:</a:t>
                      </a:r>
                      <a:endParaRPr lang="pt-BR" sz="1800" strike="noStrike" spc="-1">
                        <a:solidFill>
                          <a:srgbClr val="000000"/>
                        </a:solidFill>
                        <a:uFill>
                          <a:solidFill>
                            <a:srgbClr val="FFFFFF"/>
                          </a:solidFill>
                        </a:uFill>
                        <a:latin typeface="Arial"/>
                      </a:endParaRPr>
                    </a:p>
                    <a:p>
                      <a:pPr>
                        <a:lnSpc>
                          <a:spcPct val="100000"/>
                        </a:lnSpc>
                      </a:pP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1B1E3D"/>
                    </a:solidFill>
                  </a:tcPr>
                </a:tc>
                <a:tc>
                  <a:txBody>
                    <a:bodyPr/>
                    <a:lstStyle/>
                    <a:p>
                      <a:pPr>
                        <a:lnSpc>
                          <a:spcPct val="100000"/>
                        </a:lnSpc>
                      </a:pPr>
                      <a:r>
                        <a:rPr lang="pt-BR" sz="1800" b="1" strike="noStrike" spc="-1">
                          <a:solidFill>
                            <a:srgbClr val="FFFFFF"/>
                          </a:solidFill>
                          <a:uFill>
                            <a:solidFill>
                              <a:srgbClr val="FFFFFF"/>
                            </a:solidFill>
                          </a:uFill>
                          <a:latin typeface="Century Schoolbook"/>
                        </a:rPr>
                        <a:t>Quantidade de falhas</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1B1E3D"/>
                    </a:solidFill>
                  </a:tcPr>
                </a:tc>
                <a:tc>
                  <a:txBody>
                    <a:bodyPr/>
                    <a:lstStyle/>
                    <a:p>
                      <a:pPr>
                        <a:lnSpc>
                          <a:spcPct val="100000"/>
                        </a:lnSpc>
                      </a:pPr>
                      <a:r>
                        <a:rPr lang="pt-BR" sz="1800" b="1" strike="noStrike" spc="-1">
                          <a:solidFill>
                            <a:srgbClr val="FFFFFF"/>
                          </a:solidFill>
                          <a:uFill>
                            <a:solidFill>
                              <a:srgbClr val="FFFFFF"/>
                            </a:solidFill>
                          </a:uFill>
                          <a:latin typeface="Century Schoolbook"/>
                        </a:rPr>
                        <a:t>Quantidade de sucessos</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1B1E3D"/>
                    </a:solidFill>
                  </a:tcPr>
                </a:tc>
                <a:extLst>
                  <a:ext uri="{0D108BD9-81ED-4DB2-BD59-A6C34878D82A}">
                    <a16:rowId xmlns:a16="http://schemas.microsoft.com/office/drawing/2014/main" val="10000"/>
                  </a:ext>
                </a:extLst>
              </a:tr>
              <a:tr h="914760">
                <a:tc>
                  <a:txBody>
                    <a:bodyPr/>
                    <a:lstStyle/>
                    <a:p>
                      <a:pPr>
                        <a:lnSpc>
                          <a:spcPct val="100000"/>
                        </a:lnSpc>
                      </a:pPr>
                      <a:r>
                        <a:rPr lang="pt-BR" sz="1800" strike="noStrike" spc="-1">
                          <a:solidFill>
                            <a:srgbClr val="000000"/>
                          </a:solidFill>
                          <a:uFill>
                            <a:solidFill>
                              <a:srgbClr val="FFFFFF"/>
                            </a:solidFill>
                          </a:uFill>
                          <a:latin typeface="Century Schoolbook"/>
                        </a:rPr>
                        <a:t>Atualizar Periodicidade de Medição</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xBody>
                    <a:bodyPr/>
                    <a:lstStyle/>
                    <a:p>
                      <a:pPr>
                        <a:lnSpc>
                          <a:spcPct val="100000"/>
                        </a:lnSpc>
                      </a:pPr>
                      <a:r>
                        <a:rPr lang="pt-BR" sz="1800" strike="noStrike" spc="-1">
                          <a:solidFill>
                            <a:srgbClr val="000000"/>
                          </a:solidFill>
                          <a:uFill>
                            <a:solidFill>
                              <a:srgbClr val="FFFFFF"/>
                            </a:solidFill>
                          </a:uFill>
                          <a:latin typeface="Century Schoolbook"/>
                        </a:rPr>
                        <a:t>5</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xBody>
                    <a:bodyPr/>
                    <a:lstStyle/>
                    <a:p>
                      <a:pPr>
                        <a:lnSpc>
                          <a:spcPct val="100000"/>
                        </a:lnSpc>
                      </a:pPr>
                      <a:r>
                        <a:rPr lang="pt-BR" sz="1800" strike="noStrike" spc="-1">
                          <a:solidFill>
                            <a:srgbClr val="000000"/>
                          </a:solidFill>
                          <a:uFill>
                            <a:solidFill>
                              <a:srgbClr val="FFFFFF"/>
                            </a:solidFill>
                          </a:uFill>
                          <a:latin typeface="Century Schoolbook"/>
                        </a:rPr>
                        <a:t>0</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xBody>
                    <a:bodyPr/>
                    <a:lstStyle/>
                    <a:p>
                      <a:pPr>
                        <a:lnSpc>
                          <a:spcPct val="100000"/>
                        </a:lnSpc>
                      </a:pPr>
                      <a:r>
                        <a:rPr lang="pt-BR" sz="1800" strike="noStrike" spc="-1">
                          <a:solidFill>
                            <a:srgbClr val="000000"/>
                          </a:solidFill>
                          <a:uFill>
                            <a:solidFill>
                              <a:srgbClr val="FFFFFF"/>
                            </a:solidFill>
                          </a:uFill>
                          <a:latin typeface="Century Schoolbook"/>
                        </a:rPr>
                        <a:t>5</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extLst>
                  <a:ext uri="{0D108BD9-81ED-4DB2-BD59-A6C34878D82A}">
                    <a16:rowId xmlns:a16="http://schemas.microsoft.com/office/drawing/2014/main" val="10001"/>
                  </a:ext>
                </a:extLst>
              </a:tr>
              <a:tr h="914760">
                <a:tc>
                  <a:txBody>
                    <a:bodyPr/>
                    <a:lstStyle/>
                    <a:p>
                      <a:pPr>
                        <a:lnSpc>
                          <a:spcPct val="100000"/>
                        </a:lnSpc>
                      </a:pPr>
                      <a:r>
                        <a:rPr lang="pt-BR" sz="1800" strike="noStrike" spc="-1">
                          <a:solidFill>
                            <a:srgbClr val="000000"/>
                          </a:solidFill>
                          <a:uFill>
                            <a:solidFill>
                              <a:srgbClr val="FFFFFF"/>
                            </a:solidFill>
                          </a:uFill>
                          <a:latin typeface="Century Schoolbook"/>
                        </a:rPr>
                        <a:t>Gerenciar Estado dos Sensores da PCD</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xBody>
                    <a:bodyPr/>
                    <a:lstStyle/>
                    <a:p>
                      <a:endParaRPr lang="pt-B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xBody>
                    <a:bodyPr/>
                    <a:lstStyle/>
                    <a:p>
                      <a:endParaRPr lang="pt-B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xBody>
                    <a:bodyPr/>
                    <a:lstStyle/>
                    <a:p>
                      <a:endParaRPr lang="pt-B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extLst>
                  <a:ext uri="{0D108BD9-81ED-4DB2-BD59-A6C34878D82A}">
                    <a16:rowId xmlns:a16="http://schemas.microsoft.com/office/drawing/2014/main" val="10002"/>
                  </a:ext>
                </a:extLst>
              </a:tr>
              <a:tr h="914760">
                <a:tc>
                  <a:txBody>
                    <a:bodyPr/>
                    <a:lstStyle/>
                    <a:p>
                      <a:pPr>
                        <a:lnSpc>
                          <a:spcPct val="100000"/>
                        </a:lnSpc>
                      </a:pPr>
                      <a:r>
                        <a:rPr lang="pt-BR" sz="1800" strike="noStrike" spc="-1">
                          <a:solidFill>
                            <a:srgbClr val="000000"/>
                          </a:solidFill>
                          <a:uFill>
                            <a:solidFill>
                              <a:srgbClr val="FFFFFF"/>
                            </a:solidFill>
                          </a:uFill>
                          <a:latin typeface="Century Schoolbook"/>
                        </a:rPr>
                        <a:t>Consultar Periodicidade de Medição</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xBody>
                    <a:bodyPr/>
                    <a:lstStyle/>
                    <a:p>
                      <a:pPr>
                        <a:lnSpc>
                          <a:spcPct val="100000"/>
                        </a:lnSpc>
                      </a:pPr>
                      <a:r>
                        <a:rPr lang="pt-BR" sz="1800" strike="noStrike" spc="-1">
                          <a:solidFill>
                            <a:srgbClr val="000000"/>
                          </a:solidFill>
                          <a:uFill>
                            <a:solidFill>
                              <a:srgbClr val="FFFFFF"/>
                            </a:solidFill>
                          </a:uFill>
                          <a:latin typeface="Century Schoolbook"/>
                        </a:rPr>
                        <a:t>2</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xBody>
                    <a:bodyPr/>
                    <a:lstStyle/>
                    <a:p>
                      <a:pPr>
                        <a:lnSpc>
                          <a:spcPct val="100000"/>
                        </a:lnSpc>
                      </a:pPr>
                      <a:r>
                        <a:rPr lang="pt-BR" sz="1800" strike="noStrike" spc="-1">
                          <a:solidFill>
                            <a:srgbClr val="000000"/>
                          </a:solidFill>
                          <a:uFill>
                            <a:solidFill>
                              <a:srgbClr val="FFFFFF"/>
                            </a:solidFill>
                          </a:uFill>
                          <a:latin typeface="Century Schoolbook"/>
                        </a:rPr>
                        <a:t>0</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xBody>
                    <a:bodyPr/>
                    <a:lstStyle/>
                    <a:p>
                      <a:pPr>
                        <a:lnSpc>
                          <a:spcPct val="100000"/>
                        </a:lnSpc>
                      </a:pPr>
                      <a:r>
                        <a:rPr lang="pt-BR" sz="1800" strike="noStrike" spc="-1">
                          <a:solidFill>
                            <a:srgbClr val="000000"/>
                          </a:solidFill>
                          <a:uFill>
                            <a:solidFill>
                              <a:srgbClr val="FFFFFF"/>
                            </a:solidFill>
                          </a:uFill>
                          <a:latin typeface="Century Schoolbook"/>
                        </a:rPr>
                        <a:t>2</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extLst>
                  <a:ext uri="{0D108BD9-81ED-4DB2-BD59-A6C34878D82A}">
                    <a16:rowId xmlns:a16="http://schemas.microsoft.com/office/drawing/2014/main" val="10003"/>
                  </a:ext>
                </a:extLst>
              </a:tr>
              <a:tr h="640440">
                <a:tc>
                  <a:txBody>
                    <a:bodyPr/>
                    <a:lstStyle/>
                    <a:p>
                      <a:pPr>
                        <a:lnSpc>
                          <a:spcPct val="100000"/>
                        </a:lnSpc>
                      </a:pPr>
                      <a:r>
                        <a:rPr lang="pt-BR" sz="1800" strike="noStrike" spc="-1">
                          <a:solidFill>
                            <a:srgbClr val="000000"/>
                          </a:solidFill>
                          <a:uFill>
                            <a:solidFill>
                              <a:srgbClr val="FFFFFF"/>
                            </a:solidFill>
                          </a:uFill>
                          <a:latin typeface="Century Schoolbook"/>
                        </a:rPr>
                        <a:t>Importar Arquivo de Medições</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xBody>
                    <a:bodyPr/>
                    <a:lstStyle/>
                    <a:p>
                      <a:pPr>
                        <a:lnSpc>
                          <a:spcPct val="100000"/>
                        </a:lnSpc>
                      </a:pPr>
                      <a:r>
                        <a:rPr lang="pt-BR" sz="1800" strike="noStrike" spc="-1">
                          <a:solidFill>
                            <a:srgbClr val="000000"/>
                          </a:solidFill>
                          <a:uFill>
                            <a:solidFill>
                              <a:srgbClr val="FFFFFF"/>
                            </a:solidFill>
                          </a:uFill>
                          <a:latin typeface="Century Schoolbook"/>
                        </a:rPr>
                        <a:t>6</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xBody>
                    <a:bodyPr/>
                    <a:lstStyle/>
                    <a:p>
                      <a:pPr>
                        <a:lnSpc>
                          <a:spcPct val="100000"/>
                        </a:lnSpc>
                      </a:pPr>
                      <a:r>
                        <a:rPr lang="pt-BR" sz="1800" strike="noStrike" spc="-1">
                          <a:solidFill>
                            <a:srgbClr val="000000"/>
                          </a:solidFill>
                          <a:uFill>
                            <a:solidFill>
                              <a:srgbClr val="FFFFFF"/>
                            </a:solidFill>
                          </a:uFill>
                          <a:latin typeface="Century Schoolbook"/>
                        </a:rPr>
                        <a:t>0</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xBody>
                    <a:bodyPr/>
                    <a:lstStyle/>
                    <a:p>
                      <a:pPr>
                        <a:lnSpc>
                          <a:spcPct val="100000"/>
                        </a:lnSpc>
                      </a:pPr>
                      <a:r>
                        <a:rPr lang="pt-BR" sz="1800" strike="noStrike" spc="-1">
                          <a:solidFill>
                            <a:srgbClr val="000000"/>
                          </a:solidFill>
                          <a:uFill>
                            <a:solidFill>
                              <a:srgbClr val="FFFFFF"/>
                            </a:solidFill>
                          </a:uFill>
                          <a:latin typeface="Century Schoolbook"/>
                        </a:rPr>
                        <a:t>6</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extLst>
                  <a:ext uri="{0D108BD9-81ED-4DB2-BD59-A6C34878D82A}">
                    <a16:rowId xmlns:a16="http://schemas.microsoft.com/office/drawing/2014/main" val="10004"/>
                  </a:ext>
                </a:extLst>
              </a:tr>
              <a:tr h="640440">
                <a:tc>
                  <a:txBody>
                    <a:bodyPr/>
                    <a:lstStyle/>
                    <a:p>
                      <a:pPr>
                        <a:lnSpc>
                          <a:spcPct val="100000"/>
                        </a:lnSpc>
                      </a:pPr>
                      <a:r>
                        <a:rPr lang="pt-BR" sz="1800" strike="noStrike" spc="-1">
                          <a:solidFill>
                            <a:srgbClr val="000000"/>
                          </a:solidFill>
                          <a:uFill>
                            <a:solidFill>
                              <a:srgbClr val="FFFFFF"/>
                            </a:solidFill>
                          </a:uFill>
                          <a:latin typeface="Century Schoolbook"/>
                        </a:rPr>
                        <a:t>Alterar Estados dos Sensores das PCDs</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xBody>
                    <a:bodyPr/>
                    <a:lstStyle/>
                    <a:p>
                      <a:pPr>
                        <a:lnSpc>
                          <a:spcPct val="100000"/>
                        </a:lnSpc>
                      </a:pPr>
                      <a:r>
                        <a:rPr lang="pt-BR" sz="1800" strike="noStrike" spc="-1">
                          <a:solidFill>
                            <a:srgbClr val="000000"/>
                          </a:solidFill>
                          <a:uFill>
                            <a:solidFill>
                              <a:srgbClr val="FFFFFF"/>
                            </a:solidFill>
                          </a:uFill>
                          <a:latin typeface="Century Schoolbook"/>
                        </a:rPr>
                        <a:t>5</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xBody>
                    <a:bodyPr/>
                    <a:lstStyle/>
                    <a:p>
                      <a:pPr>
                        <a:lnSpc>
                          <a:spcPct val="100000"/>
                        </a:lnSpc>
                      </a:pPr>
                      <a:r>
                        <a:rPr lang="pt-BR" sz="1800" strike="noStrike" spc="-1">
                          <a:solidFill>
                            <a:srgbClr val="000000"/>
                          </a:solidFill>
                          <a:uFill>
                            <a:solidFill>
                              <a:srgbClr val="FFFFFF"/>
                            </a:solidFill>
                          </a:uFill>
                          <a:latin typeface="Century Schoolbook"/>
                        </a:rPr>
                        <a:t>0</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xBody>
                    <a:bodyPr/>
                    <a:lstStyle/>
                    <a:p>
                      <a:pPr>
                        <a:lnSpc>
                          <a:spcPct val="100000"/>
                        </a:lnSpc>
                      </a:pPr>
                      <a:r>
                        <a:rPr lang="pt-BR" sz="1800" strike="noStrike" spc="-1">
                          <a:solidFill>
                            <a:srgbClr val="000000"/>
                          </a:solidFill>
                          <a:uFill>
                            <a:solidFill>
                              <a:srgbClr val="FFFFFF"/>
                            </a:solidFill>
                          </a:uFill>
                          <a:latin typeface="Century Schoolbook"/>
                        </a:rPr>
                        <a:t>5</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841509507"/>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 name="TextShape 1"/>
          <p:cNvSpPr txBox="1"/>
          <p:nvPr/>
        </p:nvSpPr>
        <p:spPr>
          <a:xfrm>
            <a:off x="1261800" y="365760"/>
            <a:ext cx="9692280" cy="1325160"/>
          </a:xfrm>
          <a:prstGeom prst="rect">
            <a:avLst/>
          </a:prstGeom>
          <a:noFill/>
          <a:ln>
            <a:noFill/>
          </a:ln>
        </p:spPr>
        <p:txBody>
          <a:bodyPr anchor="b"/>
          <a:lstStyle/>
          <a:p>
            <a:pPr>
              <a:lnSpc>
                <a:spcPct val="90000"/>
              </a:lnSpc>
            </a:pPr>
            <a:r>
              <a:rPr lang="en-US" sz="4400" strike="noStrike" spc="-49">
                <a:solidFill>
                  <a:srgbClr val="000000"/>
                </a:solidFill>
                <a:uFill>
                  <a:solidFill>
                    <a:srgbClr val="FFFFFF"/>
                  </a:solidFill>
                </a:uFill>
                <a:latin typeface="Century Schoolbook"/>
              </a:rPr>
              <a:t>Integrante</a:t>
            </a:r>
            <a:endParaRPr lang="en-US" sz="1800" strike="noStrike" spc="-1">
              <a:solidFill>
                <a:srgbClr val="000000"/>
              </a:solidFill>
              <a:uFill>
                <a:solidFill>
                  <a:srgbClr val="FFFFFF"/>
                </a:solidFill>
              </a:uFill>
              <a:latin typeface="Century Schoolbook"/>
            </a:endParaRPr>
          </a:p>
        </p:txBody>
      </p:sp>
      <p:sp>
        <p:nvSpPr>
          <p:cNvPr id="268" name="TextShape 2"/>
          <p:cNvSpPr txBox="1"/>
          <p:nvPr/>
        </p:nvSpPr>
        <p:spPr>
          <a:xfrm>
            <a:off x="1261800" y="1828800"/>
            <a:ext cx="8595000" cy="4350960"/>
          </a:xfrm>
          <a:prstGeom prst="rect">
            <a:avLst/>
          </a:prstGeom>
          <a:noFill/>
          <a:ln>
            <a:noFill/>
          </a:ln>
        </p:spPr>
        <p:txBody>
          <a:bodyPr/>
          <a:lstStyle/>
          <a:p>
            <a:pPr marL="182880" indent="-182245">
              <a:lnSpc>
                <a:spcPct val="95000"/>
              </a:lnSpc>
              <a:buClr>
                <a:srgbClr val="4A66AC"/>
              </a:buClr>
              <a:buSzPct val="80000"/>
              <a:buFont typeface="Arial"/>
              <a:buChar char="•"/>
            </a:pPr>
            <a:r>
              <a:rPr lang="en-US" sz="1800" strike="noStrike" spc="9">
                <a:solidFill>
                  <a:srgbClr val="000000"/>
                </a:solidFill>
                <a:uFill>
                  <a:solidFill>
                    <a:srgbClr val="FFFFFF"/>
                  </a:solidFill>
                </a:uFill>
                <a:latin typeface="Century Schoolbook"/>
              </a:rPr>
              <a:t>Nome: Mariana Assuani Gutierres.</a:t>
            </a:r>
          </a:p>
          <a:p>
            <a:pPr marL="182880" indent="-182245">
              <a:lnSpc>
                <a:spcPct val="95000"/>
              </a:lnSpc>
              <a:buClr>
                <a:srgbClr val="4A66AC"/>
              </a:buClr>
              <a:buSzPct val="80000"/>
              <a:buFont typeface="Arial"/>
              <a:buChar char="•"/>
            </a:pPr>
            <a:r>
              <a:rPr lang="en-US" sz="1800" strike="noStrike" spc="9">
                <a:solidFill>
                  <a:srgbClr val="000000"/>
                </a:solidFill>
                <a:uFill>
                  <a:solidFill>
                    <a:srgbClr val="FFFFFF"/>
                  </a:solidFill>
                </a:uFill>
                <a:latin typeface="Century Schoolbook"/>
              </a:rPr>
              <a:t>Função: Analista.</a:t>
            </a:r>
          </a:p>
          <a:p>
            <a:pPr marL="182880" indent="-182245">
              <a:lnSpc>
                <a:spcPct val="95000"/>
              </a:lnSpc>
              <a:buClr>
                <a:srgbClr val="4A66AC"/>
              </a:buClr>
              <a:buSzPct val="80000"/>
              <a:buFont typeface="Arial"/>
              <a:buChar char="•"/>
            </a:pPr>
            <a:r>
              <a:rPr lang="en-US" sz="1800" strike="noStrike" spc="9">
                <a:solidFill>
                  <a:srgbClr val="000000"/>
                </a:solidFill>
                <a:uFill>
                  <a:solidFill>
                    <a:srgbClr val="FFFFFF"/>
                  </a:solidFill>
                </a:uFill>
                <a:latin typeface="Century Schoolbook"/>
              </a:rPr>
              <a:t>No que trabalhou: Execução de testes de caso de uso, reparos no documento de casos de teste, elaboração do TFC e elaboração da apresentação bimestral. </a:t>
            </a:r>
          </a:p>
          <a:p>
            <a:pPr marL="182880" indent="-182245">
              <a:lnSpc>
                <a:spcPct val="95000"/>
              </a:lnSpc>
              <a:buClr>
                <a:srgbClr val="4A66AC"/>
              </a:buClr>
              <a:buSzPct val="80000"/>
              <a:buFont typeface="Arial"/>
              <a:buChar char="•"/>
            </a:pPr>
            <a:r>
              <a:rPr lang="en-US" sz="1800" strike="noStrike" spc="9">
                <a:solidFill>
                  <a:srgbClr val="000000"/>
                </a:solidFill>
                <a:uFill>
                  <a:solidFill>
                    <a:srgbClr val="FFFFFF"/>
                  </a:solidFill>
                </a:uFill>
                <a:latin typeface="Century Schoolbook"/>
              </a:rPr>
              <a:t>Dificuldades: tive muita dificuldade no começo do bimestre para me envolver na parte de desenvolvimento.</a:t>
            </a:r>
          </a:p>
          <a:p>
            <a:pPr marL="182880" indent="-182245">
              <a:lnSpc>
                <a:spcPct val="95000"/>
              </a:lnSpc>
              <a:buClr>
                <a:srgbClr val="4A66AC"/>
              </a:buClr>
              <a:buSzPct val="80000"/>
              <a:buFont typeface="Arial"/>
              <a:buChar char="•"/>
            </a:pPr>
            <a:r>
              <a:rPr lang="en-US" sz="1800" strike="noStrike" spc="9">
                <a:solidFill>
                  <a:srgbClr val="000000"/>
                </a:solidFill>
                <a:uFill>
                  <a:solidFill>
                    <a:srgbClr val="FFFFFF"/>
                  </a:solidFill>
                </a:uFill>
                <a:latin typeface="Century Schoolbook"/>
              </a:rPr>
              <a:t>Sugestões: Sem sugestões.</a:t>
            </a:r>
          </a:p>
        </p:txBody>
      </p:sp>
      <p:pic>
        <p:nvPicPr>
          <p:cNvPr id="269" name="Imagem 3"/>
          <p:cNvPicPr/>
          <p:nvPr/>
        </p:nvPicPr>
        <p:blipFill>
          <a:blip r:embed="rId2"/>
          <a:stretch>
            <a:fillRect/>
          </a:stretch>
        </p:blipFill>
        <p:spPr>
          <a:xfrm>
            <a:off x="11347200" y="69840"/>
            <a:ext cx="799200" cy="691920"/>
          </a:xfrm>
          <a:prstGeom prst="rect">
            <a:avLst/>
          </a:prstGeom>
          <a:ln>
            <a:noFill/>
          </a:ln>
        </p:spPr>
      </p:pic>
    </p:spTree>
    <p:extLst>
      <p:ext uri="{BB962C8B-B14F-4D97-AF65-F5344CB8AC3E}">
        <p14:creationId xmlns:p14="http://schemas.microsoft.com/office/powerpoint/2010/main" val="3823232712"/>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 name="TextShape 1"/>
          <p:cNvSpPr txBox="1"/>
          <p:nvPr/>
        </p:nvSpPr>
        <p:spPr>
          <a:xfrm>
            <a:off x="1261800" y="365760"/>
            <a:ext cx="9692280" cy="1325160"/>
          </a:xfrm>
          <a:prstGeom prst="rect">
            <a:avLst/>
          </a:prstGeom>
          <a:noFill/>
          <a:ln>
            <a:noFill/>
          </a:ln>
        </p:spPr>
        <p:txBody>
          <a:bodyPr anchor="b"/>
          <a:lstStyle/>
          <a:p>
            <a:pPr>
              <a:lnSpc>
                <a:spcPct val="90000"/>
              </a:lnSpc>
            </a:pPr>
            <a:r>
              <a:rPr lang="en-US" sz="4400" strike="noStrike" spc="-49">
                <a:solidFill>
                  <a:srgbClr val="000000"/>
                </a:solidFill>
                <a:uFill>
                  <a:solidFill>
                    <a:srgbClr val="FFFFFF"/>
                  </a:solidFill>
                </a:uFill>
                <a:latin typeface="Century Schoolbook"/>
              </a:rPr>
              <a:t>Integrante</a:t>
            </a:r>
            <a:endParaRPr lang="en-US" sz="1800" strike="noStrike" spc="-1">
              <a:solidFill>
                <a:srgbClr val="000000"/>
              </a:solidFill>
              <a:uFill>
                <a:solidFill>
                  <a:srgbClr val="FFFFFF"/>
                </a:solidFill>
              </a:uFill>
              <a:latin typeface="Century Schoolbook"/>
            </a:endParaRPr>
          </a:p>
        </p:txBody>
      </p:sp>
      <p:sp>
        <p:nvSpPr>
          <p:cNvPr id="271" name="TextShape 2"/>
          <p:cNvSpPr txBox="1"/>
          <p:nvPr/>
        </p:nvSpPr>
        <p:spPr>
          <a:xfrm>
            <a:off x="1261800" y="1828800"/>
            <a:ext cx="8595000" cy="4350960"/>
          </a:xfrm>
          <a:prstGeom prst="rect">
            <a:avLst/>
          </a:prstGeom>
          <a:noFill/>
          <a:ln>
            <a:noFill/>
          </a:ln>
        </p:spPr>
        <p:txBody>
          <a:bodyPr/>
          <a:lstStyle/>
          <a:p>
            <a:pPr marL="182880" indent="-182245">
              <a:lnSpc>
                <a:spcPct val="95000"/>
              </a:lnSpc>
              <a:buClr>
                <a:srgbClr val="4A66AC"/>
              </a:buClr>
              <a:buSzPct val="80000"/>
              <a:buFont typeface="Arial"/>
              <a:buChar char="•"/>
            </a:pPr>
            <a:r>
              <a:rPr lang="en-US" sz="1800" strike="noStrike" spc="9">
                <a:solidFill>
                  <a:srgbClr val="000000"/>
                </a:solidFill>
                <a:uFill>
                  <a:solidFill>
                    <a:srgbClr val="FFFFFF"/>
                  </a:solidFill>
                </a:uFill>
                <a:latin typeface="Century Schoolbook"/>
              </a:rPr>
              <a:t>Nome: Rafael Silva Braganholli</a:t>
            </a:r>
          </a:p>
          <a:p>
            <a:pPr marL="182880" indent="-182245">
              <a:lnSpc>
                <a:spcPct val="95000"/>
              </a:lnSpc>
              <a:buClr>
                <a:srgbClr val="4A66AC"/>
              </a:buClr>
              <a:buSzPct val="80000"/>
              <a:buFont typeface="Arial"/>
              <a:buChar char="•"/>
            </a:pPr>
            <a:r>
              <a:rPr lang="en-US" sz="1800" strike="noStrike" spc="9">
                <a:solidFill>
                  <a:srgbClr val="000000"/>
                </a:solidFill>
                <a:uFill>
                  <a:solidFill>
                    <a:srgbClr val="FFFFFF"/>
                  </a:solidFill>
                </a:uFill>
                <a:latin typeface="Century Schoolbook"/>
              </a:rPr>
              <a:t>Função: Desenvolvedor.</a:t>
            </a:r>
          </a:p>
          <a:p>
            <a:pPr marL="182880" indent="-182245">
              <a:lnSpc>
                <a:spcPct val="95000"/>
              </a:lnSpc>
              <a:buClr>
                <a:srgbClr val="4A66AC"/>
              </a:buClr>
              <a:buSzPct val="80000"/>
              <a:buFont typeface="Arial"/>
              <a:buChar char="•"/>
            </a:pPr>
            <a:r>
              <a:rPr lang="en-US" sz="1800" strike="noStrike" spc="9">
                <a:solidFill>
                  <a:srgbClr val="000000"/>
                </a:solidFill>
                <a:uFill>
                  <a:solidFill>
                    <a:srgbClr val="FFFFFF"/>
                  </a:solidFill>
                </a:uFill>
                <a:latin typeface="Century Schoolbook"/>
              </a:rPr>
              <a:t>No que trabalhou: Inserir Medição, Alterar Medição, Excluir Medição, Gerenciar Periodicidade de Medição dos Sensores da PCD, Atualizar Periodicidade de Medição, Gerenciar Estado dos Sensores da PCD, Consultar Periodicidade de Medição, Documentação de Casos de Teste e Documentação de Casos de Uso.</a:t>
            </a:r>
          </a:p>
          <a:p>
            <a:pPr marL="182880" indent="-182245">
              <a:lnSpc>
                <a:spcPct val="95000"/>
              </a:lnSpc>
              <a:buClr>
                <a:srgbClr val="4A66AC"/>
              </a:buClr>
              <a:buSzPct val="80000"/>
              <a:buFont typeface="Arial"/>
              <a:buChar char="•"/>
            </a:pPr>
            <a:r>
              <a:rPr lang="en-US" sz="1800" strike="noStrike" spc="9">
                <a:solidFill>
                  <a:srgbClr val="000000"/>
                </a:solidFill>
                <a:uFill>
                  <a:solidFill>
                    <a:srgbClr val="FFFFFF"/>
                  </a:solidFill>
                </a:uFill>
                <a:latin typeface="Century Schoolbook"/>
              </a:rPr>
              <a:t>Dificuldades: Dificuldade em detectar erros no código.</a:t>
            </a:r>
          </a:p>
          <a:p>
            <a:pPr marL="182880" indent="-182245">
              <a:lnSpc>
                <a:spcPct val="95000"/>
              </a:lnSpc>
              <a:buClr>
                <a:srgbClr val="4A66AC"/>
              </a:buClr>
              <a:buSzPct val="80000"/>
              <a:buFont typeface="Arial"/>
              <a:buChar char="•"/>
            </a:pPr>
            <a:r>
              <a:rPr lang="en-US" sz="1800" strike="noStrike" spc="9">
                <a:solidFill>
                  <a:srgbClr val="000000"/>
                </a:solidFill>
                <a:uFill>
                  <a:solidFill>
                    <a:srgbClr val="FFFFFF"/>
                  </a:solidFill>
                </a:uFill>
                <a:latin typeface="Century Schoolbook"/>
              </a:rPr>
              <a:t>Sugestões: Sem sugestões.</a:t>
            </a:r>
          </a:p>
        </p:txBody>
      </p:sp>
      <p:pic>
        <p:nvPicPr>
          <p:cNvPr id="272" name="Imagem 3"/>
          <p:cNvPicPr/>
          <p:nvPr/>
        </p:nvPicPr>
        <p:blipFill>
          <a:blip r:embed="rId2"/>
          <a:stretch>
            <a:fillRect/>
          </a:stretch>
        </p:blipFill>
        <p:spPr>
          <a:xfrm>
            <a:off x="11347200" y="69840"/>
            <a:ext cx="799200" cy="691920"/>
          </a:xfrm>
          <a:prstGeom prst="rect">
            <a:avLst/>
          </a:prstGeom>
          <a:ln>
            <a:noFill/>
          </a:ln>
        </p:spPr>
      </p:pic>
    </p:spTree>
    <p:extLst>
      <p:ext uri="{BB962C8B-B14F-4D97-AF65-F5344CB8AC3E}">
        <p14:creationId xmlns:p14="http://schemas.microsoft.com/office/powerpoint/2010/main" val="2919598698"/>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 name="TextShape 1"/>
          <p:cNvSpPr txBox="1"/>
          <p:nvPr/>
        </p:nvSpPr>
        <p:spPr>
          <a:xfrm>
            <a:off x="1229638" y="365760"/>
            <a:ext cx="9692280" cy="1325160"/>
          </a:xfrm>
          <a:prstGeom prst="rect">
            <a:avLst/>
          </a:prstGeom>
          <a:noFill/>
          <a:ln>
            <a:noFill/>
          </a:ln>
        </p:spPr>
        <p:txBody>
          <a:bodyPr anchor="b"/>
          <a:lstStyle/>
          <a:p>
            <a:pPr>
              <a:lnSpc>
                <a:spcPct val="90000"/>
              </a:lnSpc>
            </a:pPr>
            <a:r>
              <a:rPr lang="en-US" sz="4400" strike="noStrike" spc="-49" dirty="0" err="1">
                <a:solidFill>
                  <a:srgbClr val="000000"/>
                </a:solidFill>
                <a:uFill>
                  <a:solidFill>
                    <a:srgbClr val="FFFFFF"/>
                  </a:solidFill>
                </a:uFill>
                <a:latin typeface="Century Schoolbook"/>
              </a:rPr>
              <a:t>Integrante</a:t>
            </a:r>
            <a:endParaRPr lang="en-US" sz="1800" strike="noStrike" spc="-1" dirty="0">
              <a:solidFill>
                <a:srgbClr val="000000"/>
              </a:solidFill>
              <a:uFill>
                <a:solidFill>
                  <a:srgbClr val="FFFFFF"/>
                </a:solidFill>
              </a:uFill>
              <a:latin typeface="Century Schoolbook"/>
            </a:endParaRPr>
          </a:p>
        </p:txBody>
      </p:sp>
      <p:sp>
        <p:nvSpPr>
          <p:cNvPr id="274" name="TextShape 2"/>
          <p:cNvSpPr txBox="1"/>
          <p:nvPr/>
        </p:nvSpPr>
        <p:spPr>
          <a:xfrm>
            <a:off x="1261800" y="1828800"/>
            <a:ext cx="8595000" cy="4350960"/>
          </a:xfrm>
          <a:prstGeom prst="rect">
            <a:avLst/>
          </a:prstGeom>
          <a:noFill/>
          <a:ln>
            <a:noFill/>
          </a:ln>
        </p:spPr>
        <p:txBody>
          <a:bodyPr/>
          <a:lstStyle/>
          <a:p>
            <a:pPr marL="182880" indent="-182245">
              <a:lnSpc>
                <a:spcPct val="95000"/>
              </a:lnSpc>
              <a:buClr>
                <a:srgbClr val="4A66AC"/>
              </a:buClr>
              <a:buSzPct val="80000"/>
              <a:buFont typeface="Arial"/>
              <a:buChar char="•"/>
            </a:pPr>
            <a:r>
              <a:rPr lang="en-US" sz="1800" strike="noStrike" spc="9" dirty="0">
                <a:solidFill>
                  <a:srgbClr val="000000"/>
                </a:solidFill>
                <a:uFill>
                  <a:solidFill>
                    <a:srgbClr val="FFFFFF"/>
                  </a:solidFill>
                </a:uFill>
                <a:latin typeface="Century Schoolbook"/>
              </a:rPr>
              <a:t>Nome: Sabrina </a:t>
            </a:r>
            <a:r>
              <a:rPr lang="en-US" sz="1800" strike="noStrike" spc="9" dirty="0" err="1">
                <a:solidFill>
                  <a:srgbClr val="000000"/>
                </a:solidFill>
                <a:uFill>
                  <a:solidFill>
                    <a:srgbClr val="FFFFFF"/>
                  </a:solidFill>
                </a:uFill>
                <a:latin typeface="Century Schoolbook"/>
              </a:rPr>
              <a:t>Bonini</a:t>
            </a:r>
            <a:endParaRPr lang="en-US" sz="1800" strike="noStrike" spc="9" dirty="0">
              <a:solidFill>
                <a:srgbClr val="000000"/>
              </a:solidFill>
              <a:uFill>
                <a:solidFill>
                  <a:srgbClr val="FFFFFF"/>
                </a:solidFill>
              </a:uFill>
              <a:latin typeface="Century Schoolbook"/>
            </a:endParaRPr>
          </a:p>
          <a:p>
            <a:pPr marL="182880" indent="-182245">
              <a:lnSpc>
                <a:spcPct val="95000"/>
              </a:lnSpc>
              <a:buClr>
                <a:srgbClr val="4A66AC"/>
              </a:buClr>
              <a:buSzPct val="80000"/>
              <a:buFont typeface="Arial"/>
              <a:buChar char="•"/>
            </a:pPr>
            <a:r>
              <a:rPr lang="en-US" sz="1800" strike="noStrike" spc="9" dirty="0" err="1">
                <a:solidFill>
                  <a:srgbClr val="000000"/>
                </a:solidFill>
                <a:uFill>
                  <a:solidFill>
                    <a:srgbClr val="FFFFFF"/>
                  </a:solidFill>
                </a:uFill>
                <a:latin typeface="Century Schoolbook"/>
              </a:rPr>
              <a:t>Função</a:t>
            </a:r>
            <a:r>
              <a:rPr lang="en-US" sz="1800" strike="noStrike" spc="9" dirty="0">
                <a:solidFill>
                  <a:srgbClr val="000000"/>
                </a:solidFill>
                <a:uFill>
                  <a:solidFill>
                    <a:srgbClr val="FFFFFF"/>
                  </a:solidFill>
                </a:uFill>
                <a:latin typeface="Century Schoolbook"/>
              </a:rPr>
              <a:t>: DBA.</a:t>
            </a:r>
          </a:p>
          <a:p>
            <a:pPr marL="182880" indent="-182245">
              <a:lnSpc>
                <a:spcPct val="95000"/>
              </a:lnSpc>
              <a:buClr>
                <a:srgbClr val="4A66AC"/>
              </a:buClr>
              <a:buSzPct val="80000"/>
              <a:buFont typeface="Arial"/>
              <a:buChar char="•"/>
            </a:pPr>
            <a:r>
              <a:rPr lang="en-US" sz="1800" strike="noStrike" spc="9" dirty="0">
                <a:solidFill>
                  <a:srgbClr val="000000"/>
                </a:solidFill>
                <a:uFill>
                  <a:solidFill>
                    <a:srgbClr val="FFFFFF"/>
                  </a:solidFill>
                </a:uFill>
                <a:latin typeface="Century Schoolbook"/>
              </a:rPr>
              <a:t>No </a:t>
            </a:r>
            <a:r>
              <a:rPr lang="en-US" sz="1800" strike="noStrike" spc="9" dirty="0" err="1">
                <a:solidFill>
                  <a:srgbClr val="000000"/>
                </a:solidFill>
                <a:uFill>
                  <a:solidFill>
                    <a:srgbClr val="FFFFFF"/>
                  </a:solidFill>
                </a:uFill>
                <a:latin typeface="Century Schoolbook"/>
              </a:rPr>
              <a:t>que</a:t>
            </a:r>
            <a:r>
              <a:rPr lang="en-US" sz="1800" strike="noStrike" spc="9" dirty="0">
                <a:solidFill>
                  <a:srgbClr val="000000"/>
                </a:solidFill>
                <a:uFill>
                  <a:solidFill>
                    <a:srgbClr val="FFFFFF"/>
                  </a:solidFill>
                </a:uFill>
                <a:latin typeface="Century Schoolbook"/>
              </a:rPr>
              <a:t> </a:t>
            </a:r>
            <a:r>
              <a:rPr lang="en-US" sz="1800" strike="noStrike" spc="9" dirty="0" err="1">
                <a:solidFill>
                  <a:srgbClr val="000000"/>
                </a:solidFill>
                <a:uFill>
                  <a:solidFill>
                    <a:srgbClr val="FFFFFF"/>
                  </a:solidFill>
                </a:uFill>
                <a:latin typeface="Century Schoolbook"/>
              </a:rPr>
              <a:t>trabalhou</a:t>
            </a:r>
            <a:r>
              <a:rPr lang="en-US" sz="1800" strike="noStrike" spc="9" dirty="0">
                <a:solidFill>
                  <a:srgbClr val="000000"/>
                </a:solidFill>
                <a:uFill>
                  <a:solidFill>
                    <a:srgbClr val="FFFFFF"/>
                  </a:solidFill>
                </a:uFill>
                <a:latin typeface="Century Schoolbook"/>
              </a:rPr>
              <a:t>: </a:t>
            </a:r>
            <a:r>
              <a:rPr lang="en-US" sz="1800" strike="noStrike" spc="9" dirty="0" err="1">
                <a:solidFill>
                  <a:srgbClr val="000000"/>
                </a:solidFill>
                <a:uFill>
                  <a:solidFill>
                    <a:srgbClr val="FFFFFF"/>
                  </a:solidFill>
                </a:uFill>
                <a:latin typeface="Century Schoolbook"/>
              </a:rPr>
              <a:t>Execução</a:t>
            </a:r>
            <a:r>
              <a:rPr lang="en-US" sz="1800" strike="noStrike" spc="9" dirty="0">
                <a:solidFill>
                  <a:srgbClr val="000000"/>
                </a:solidFill>
                <a:uFill>
                  <a:solidFill>
                    <a:srgbClr val="FFFFFF"/>
                  </a:solidFill>
                </a:uFill>
                <a:latin typeface="Century Schoolbook"/>
              </a:rPr>
              <a:t> de testes de </a:t>
            </a:r>
            <a:r>
              <a:rPr lang="en-US" sz="1800" strike="noStrike" spc="9" dirty="0" err="1">
                <a:solidFill>
                  <a:srgbClr val="000000"/>
                </a:solidFill>
                <a:uFill>
                  <a:solidFill>
                    <a:srgbClr val="FFFFFF"/>
                  </a:solidFill>
                </a:uFill>
                <a:latin typeface="Century Schoolbook"/>
              </a:rPr>
              <a:t>caso</a:t>
            </a:r>
            <a:r>
              <a:rPr lang="en-US" sz="1800" strike="noStrike" spc="9" dirty="0">
                <a:solidFill>
                  <a:srgbClr val="000000"/>
                </a:solidFill>
                <a:uFill>
                  <a:solidFill>
                    <a:srgbClr val="FFFFFF"/>
                  </a:solidFill>
                </a:uFill>
                <a:latin typeface="Century Schoolbook"/>
              </a:rPr>
              <a:t> de </a:t>
            </a:r>
            <a:r>
              <a:rPr lang="en-US" sz="1800" strike="noStrike" spc="9" dirty="0" err="1">
                <a:solidFill>
                  <a:srgbClr val="000000"/>
                </a:solidFill>
                <a:uFill>
                  <a:solidFill>
                    <a:srgbClr val="FFFFFF"/>
                  </a:solidFill>
                </a:uFill>
                <a:latin typeface="Century Schoolbook"/>
              </a:rPr>
              <a:t>uso</a:t>
            </a:r>
            <a:r>
              <a:rPr lang="en-US" sz="1800" strike="noStrike" spc="9" dirty="0">
                <a:solidFill>
                  <a:srgbClr val="000000"/>
                </a:solidFill>
                <a:uFill>
                  <a:solidFill>
                    <a:srgbClr val="FFFFFF"/>
                  </a:solidFill>
                </a:uFill>
                <a:latin typeface="Century Schoolbook"/>
              </a:rPr>
              <a:t>, </a:t>
            </a:r>
            <a:r>
              <a:rPr lang="en-US" sz="1800" strike="noStrike" spc="9" dirty="0" err="1">
                <a:solidFill>
                  <a:srgbClr val="000000"/>
                </a:solidFill>
                <a:uFill>
                  <a:solidFill>
                    <a:srgbClr val="FFFFFF"/>
                  </a:solidFill>
                </a:uFill>
                <a:latin typeface="Century Schoolbook"/>
              </a:rPr>
              <a:t>reparos</a:t>
            </a:r>
            <a:r>
              <a:rPr lang="en-US" sz="1800" strike="noStrike" spc="9" dirty="0">
                <a:solidFill>
                  <a:srgbClr val="000000"/>
                </a:solidFill>
                <a:uFill>
                  <a:solidFill>
                    <a:srgbClr val="FFFFFF"/>
                  </a:solidFill>
                </a:uFill>
                <a:latin typeface="Century Schoolbook"/>
              </a:rPr>
              <a:t> no </a:t>
            </a:r>
            <a:r>
              <a:rPr lang="en-US" sz="1800" strike="noStrike" spc="9" dirty="0" err="1">
                <a:solidFill>
                  <a:srgbClr val="000000"/>
                </a:solidFill>
                <a:uFill>
                  <a:solidFill>
                    <a:srgbClr val="FFFFFF"/>
                  </a:solidFill>
                </a:uFill>
                <a:latin typeface="Century Schoolbook"/>
              </a:rPr>
              <a:t>documento</a:t>
            </a:r>
            <a:r>
              <a:rPr lang="en-US" sz="1800" strike="noStrike" spc="9" dirty="0">
                <a:solidFill>
                  <a:srgbClr val="000000"/>
                </a:solidFill>
                <a:uFill>
                  <a:solidFill>
                    <a:srgbClr val="FFFFFF"/>
                  </a:solidFill>
                </a:uFill>
                <a:latin typeface="Century Schoolbook"/>
              </a:rPr>
              <a:t> de </a:t>
            </a:r>
            <a:r>
              <a:rPr lang="en-US" sz="1800" strike="noStrike" spc="9" dirty="0" err="1">
                <a:solidFill>
                  <a:srgbClr val="000000"/>
                </a:solidFill>
                <a:uFill>
                  <a:solidFill>
                    <a:srgbClr val="FFFFFF"/>
                  </a:solidFill>
                </a:uFill>
                <a:latin typeface="Century Schoolbook"/>
              </a:rPr>
              <a:t>casos</a:t>
            </a:r>
            <a:r>
              <a:rPr lang="en-US" sz="1800" strike="noStrike" spc="9" dirty="0">
                <a:solidFill>
                  <a:srgbClr val="000000"/>
                </a:solidFill>
                <a:uFill>
                  <a:solidFill>
                    <a:srgbClr val="FFFFFF"/>
                  </a:solidFill>
                </a:uFill>
                <a:latin typeface="Century Schoolbook"/>
              </a:rPr>
              <a:t> de </a:t>
            </a:r>
            <a:r>
              <a:rPr lang="en-US" sz="1800" strike="noStrike" spc="9" dirty="0" err="1">
                <a:solidFill>
                  <a:srgbClr val="000000"/>
                </a:solidFill>
                <a:uFill>
                  <a:solidFill>
                    <a:srgbClr val="FFFFFF"/>
                  </a:solidFill>
                </a:uFill>
                <a:latin typeface="Century Schoolbook"/>
              </a:rPr>
              <a:t>teste</a:t>
            </a:r>
            <a:r>
              <a:rPr lang="en-US" sz="1800" strike="noStrike" spc="9" dirty="0">
                <a:solidFill>
                  <a:srgbClr val="000000"/>
                </a:solidFill>
                <a:uFill>
                  <a:solidFill>
                    <a:srgbClr val="FFFFFF"/>
                  </a:solidFill>
                </a:uFill>
                <a:latin typeface="Century Schoolbook"/>
              </a:rPr>
              <a:t>, </a:t>
            </a:r>
            <a:r>
              <a:rPr lang="en-US" sz="1800" strike="noStrike" spc="9" dirty="0" err="1">
                <a:solidFill>
                  <a:srgbClr val="000000"/>
                </a:solidFill>
                <a:uFill>
                  <a:solidFill>
                    <a:srgbClr val="FFFFFF"/>
                  </a:solidFill>
                </a:uFill>
                <a:latin typeface="Century Schoolbook"/>
              </a:rPr>
              <a:t>elaboração</a:t>
            </a:r>
            <a:r>
              <a:rPr lang="en-US" sz="1800" strike="noStrike" spc="9" dirty="0">
                <a:solidFill>
                  <a:srgbClr val="000000"/>
                </a:solidFill>
                <a:uFill>
                  <a:solidFill>
                    <a:srgbClr val="FFFFFF"/>
                  </a:solidFill>
                </a:uFill>
                <a:latin typeface="Century Schoolbook"/>
              </a:rPr>
              <a:t> do TFC.</a:t>
            </a:r>
          </a:p>
          <a:p>
            <a:pPr marL="182880" indent="-182245">
              <a:lnSpc>
                <a:spcPct val="95000"/>
              </a:lnSpc>
              <a:buClr>
                <a:srgbClr val="4A66AC"/>
              </a:buClr>
              <a:buSzPct val="80000"/>
              <a:buFont typeface="Arial"/>
              <a:buChar char="•"/>
            </a:pPr>
            <a:r>
              <a:rPr lang="en-US" sz="1800" strike="noStrike" spc="9" dirty="0" err="1">
                <a:solidFill>
                  <a:srgbClr val="000000"/>
                </a:solidFill>
                <a:uFill>
                  <a:solidFill>
                    <a:srgbClr val="FFFFFF"/>
                  </a:solidFill>
                </a:uFill>
                <a:latin typeface="Century Schoolbook"/>
              </a:rPr>
              <a:t>Dificuldades</a:t>
            </a:r>
            <a:r>
              <a:rPr lang="en-US" sz="1800" strike="noStrike" spc="9" dirty="0">
                <a:solidFill>
                  <a:srgbClr val="000000"/>
                </a:solidFill>
                <a:uFill>
                  <a:solidFill>
                    <a:srgbClr val="FFFFFF"/>
                  </a:solidFill>
                </a:uFill>
                <a:latin typeface="Century Schoolbook"/>
              </a:rPr>
              <a:t>: </a:t>
            </a:r>
            <a:r>
              <a:rPr lang="en-US" sz="1800" strike="noStrike" spc="9" dirty="0" err="1">
                <a:solidFill>
                  <a:srgbClr val="000000"/>
                </a:solidFill>
                <a:uFill>
                  <a:solidFill>
                    <a:srgbClr val="FFFFFF"/>
                  </a:solidFill>
                </a:uFill>
                <a:latin typeface="Century Schoolbook"/>
              </a:rPr>
              <a:t>Envolvimento</a:t>
            </a:r>
            <a:r>
              <a:rPr lang="en-US" sz="1800" strike="noStrike" spc="9" dirty="0">
                <a:solidFill>
                  <a:srgbClr val="000000"/>
                </a:solidFill>
                <a:uFill>
                  <a:solidFill>
                    <a:srgbClr val="FFFFFF"/>
                  </a:solidFill>
                </a:uFill>
                <a:latin typeface="Century Schoolbook"/>
              </a:rPr>
              <a:t> no </a:t>
            </a:r>
            <a:r>
              <a:rPr lang="en-US" sz="1800" strike="noStrike" spc="9" dirty="0" err="1">
                <a:solidFill>
                  <a:srgbClr val="000000"/>
                </a:solidFill>
                <a:uFill>
                  <a:solidFill>
                    <a:srgbClr val="FFFFFF"/>
                  </a:solidFill>
                </a:uFill>
                <a:latin typeface="Century Schoolbook"/>
              </a:rPr>
              <a:t>desenvovimento</a:t>
            </a:r>
            <a:endParaRPr lang="en-US" sz="1800" strike="noStrike" spc="9" dirty="0">
              <a:solidFill>
                <a:srgbClr val="000000"/>
              </a:solidFill>
              <a:uFill>
                <a:solidFill>
                  <a:srgbClr val="FFFFFF"/>
                </a:solidFill>
              </a:uFill>
              <a:latin typeface="Century Schoolbook"/>
            </a:endParaRPr>
          </a:p>
          <a:p>
            <a:pPr marL="182880" indent="-182245">
              <a:lnSpc>
                <a:spcPct val="95000"/>
              </a:lnSpc>
              <a:buClr>
                <a:srgbClr val="4A66AC"/>
              </a:buClr>
              <a:buSzPct val="80000"/>
              <a:buFont typeface="Arial"/>
              <a:buChar char="•"/>
            </a:pPr>
            <a:r>
              <a:rPr lang="en-US" sz="1800" strike="noStrike" spc="9" dirty="0" err="1">
                <a:solidFill>
                  <a:srgbClr val="000000"/>
                </a:solidFill>
                <a:uFill>
                  <a:solidFill>
                    <a:srgbClr val="FFFFFF"/>
                  </a:solidFill>
                </a:uFill>
                <a:latin typeface="Century Schoolbook"/>
              </a:rPr>
              <a:t>Sugestões</a:t>
            </a:r>
            <a:r>
              <a:rPr lang="en-US" sz="1800" strike="noStrike" spc="9" dirty="0">
                <a:solidFill>
                  <a:srgbClr val="000000"/>
                </a:solidFill>
                <a:uFill>
                  <a:solidFill>
                    <a:srgbClr val="FFFFFF"/>
                  </a:solidFill>
                </a:uFill>
                <a:latin typeface="Century Schoolbook"/>
              </a:rPr>
              <a:t>: </a:t>
            </a:r>
            <a:r>
              <a:rPr lang="en-US" sz="1800" strike="noStrike" spc="9" dirty="0" err="1">
                <a:solidFill>
                  <a:srgbClr val="000000"/>
                </a:solidFill>
                <a:uFill>
                  <a:solidFill>
                    <a:srgbClr val="FFFFFF"/>
                  </a:solidFill>
                </a:uFill>
                <a:latin typeface="Century Schoolbook"/>
              </a:rPr>
              <a:t>Sem</a:t>
            </a:r>
            <a:r>
              <a:rPr lang="en-US" sz="1800" strike="noStrike" spc="9" dirty="0">
                <a:solidFill>
                  <a:srgbClr val="000000"/>
                </a:solidFill>
                <a:uFill>
                  <a:solidFill>
                    <a:srgbClr val="FFFFFF"/>
                  </a:solidFill>
                </a:uFill>
                <a:latin typeface="Century Schoolbook"/>
              </a:rPr>
              <a:t> </a:t>
            </a:r>
            <a:r>
              <a:rPr lang="en-US" sz="1800" strike="noStrike" spc="9" dirty="0" err="1">
                <a:solidFill>
                  <a:srgbClr val="000000"/>
                </a:solidFill>
                <a:uFill>
                  <a:solidFill>
                    <a:srgbClr val="FFFFFF"/>
                  </a:solidFill>
                </a:uFill>
                <a:latin typeface="Century Schoolbook"/>
              </a:rPr>
              <a:t>sugestões</a:t>
            </a:r>
            <a:r>
              <a:rPr lang="en-US" sz="1800" strike="noStrike" spc="9" dirty="0">
                <a:solidFill>
                  <a:srgbClr val="000000"/>
                </a:solidFill>
                <a:uFill>
                  <a:solidFill>
                    <a:srgbClr val="FFFFFF"/>
                  </a:solidFill>
                </a:uFill>
                <a:latin typeface="Century Schoolbook"/>
              </a:rPr>
              <a:t>.</a:t>
            </a:r>
          </a:p>
        </p:txBody>
      </p:sp>
      <p:pic>
        <p:nvPicPr>
          <p:cNvPr id="275" name="Imagem 3"/>
          <p:cNvPicPr/>
          <p:nvPr/>
        </p:nvPicPr>
        <p:blipFill>
          <a:blip r:embed="rId2"/>
          <a:stretch>
            <a:fillRect/>
          </a:stretch>
        </p:blipFill>
        <p:spPr>
          <a:xfrm>
            <a:off x="11347200" y="69840"/>
            <a:ext cx="799200" cy="691920"/>
          </a:xfrm>
          <a:prstGeom prst="rect">
            <a:avLst/>
          </a:prstGeom>
          <a:ln>
            <a:noFill/>
          </a:ln>
        </p:spPr>
      </p:pic>
    </p:spTree>
    <p:extLst>
      <p:ext uri="{BB962C8B-B14F-4D97-AF65-F5344CB8AC3E}">
        <p14:creationId xmlns:p14="http://schemas.microsoft.com/office/powerpoint/2010/main" val="4838849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Iteração #01 -Caso de Uso 4.2</a:t>
            </a:r>
          </a:p>
        </p:txBody>
      </p:sp>
      <p:pic>
        <p:nvPicPr>
          <p:cNvPr id="4" name="Imagem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pic>
        <p:nvPicPr>
          <p:cNvPr id="5" name="image38.png"/>
          <p:cNvPicPr/>
          <p:nvPr/>
        </p:nvPicPr>
        <p:blipFill>
          <a:blip r:embed="rId3"/>
          <a:srcRect/>
          <a:stretch>
            <a:fillRect/>
          </a:stretch>
        </p:blipFill>
        <p:spPr>
          <a:xfrm>
            <a:off x="1439886" y="1859243"/>
            <a:ext cx="7456464" cy="4659867"/>
          </a:xfrm>
          <a:prstGeom prst="rect">
            <a:avLst/>
          </a:prstGeom>
          <a:ln/>
        </p:spPr>
      </p:pic>
    </p:spTree>
    <p:extLst>
      <p:ext uri="{BB962C8B-B14F-4D97-AF65-F5344CB8AC3E}">
        <p14:creationId xmlns:p14="http://schemas.microsoft.com/office/powerpoint/2010/main" val="81324070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sz="4400" strike="noStrike" spc="-49" dirty="0" err="1">
                <a:solidFill>
                  <a:srgbClr val="000000"/>
                </a:solidFill>
                <a:uFill>
                  <a:solidFill>
                    <a:srgbClr val="FFFFFF"/>
                  </a:solidFill>
                </a:uFill>
                <a:latin typeface="Century Schoolbook"/>
              </a:rPr>
              <a:t>Integrante</a:t>
            </a:r>
            <a:br>
              <a:rPr lang="en-US" sz="900" strike="noStrike" spc="-1" dirty="0">
                <a:solidFill>
                  <a:srgbClr val="000000"/>
                </a:solidFill>
                <a:uFill>
                  <a:solidFill>
                    <a:srgbClr val="FFFFFF"/>
                  </a:solidFill>
                </a:uFill>
                <a:latin typeface="Century Schoolbook"/>
              </a:rPr>
            </a:br>
            <a:endParaRPr lang="pt-BR" dirty="0"/>
          </a:p>
        </p:txBody>
      </p:sp>
      <p:sp>
        <p:nvSpPr>
          <p:cNvPr id="3" name="Subtítulo 2"/>
          <p:cNvSpPr>
            <a:spLocks noGrp="1"/>
          </p:cNvSpPr>
          <p:nvPr>
            <p:ph type="subTitle"/>
          </p:nvPr>
        </p:nvSpPr>
        <p:spPr/>
        <p:txBody>
          <a:bodyPr>
            <a:normAutofit fontScale="92500" lnSpcReduction="10000"/>
          </a:bodyPr>
          <a:lstStyle/>
          <a:p>
            <a:pPr marL="182880" indent="-182245">
              <a:lnSpc>
                <a:spcPct val="95000"/>
              </a:lnSpc>
              <a:buClr>
                <a:srgbClr val="4A66AC"/>
              </a:buClr>
              <a:buSzPct val="80000"/>
              <a:buFont typeface="Arial"/>
              <a:buChar char="•"/>
            </a:pPr>
            <a:r>
              <a:rPr lang="en-US" sz="1800" strike="noStrike" spc="9" dirty="0">
                <a:solidFill>
                  <a:srgbClr val="000000"/>
                </a:solidFill>
                <a:uFill>
                  <a:solidFill>
                    <a:srgbClr val="FFFFFF"/>
                  </a:solidFill>
                </a:uFill>
                <a:latin typeface="Century Schoolbook"/>
              </a:rPr>
              <a:t>Nome: Victor </a:t>
            </a:r>
            <a:r>
              <a:rPr lang="en-US" sz="1800" strike="noStrike" spc="9" dirty="0" err="1">
                <a:solidFill>
                  <a:srgbClr val="000000"/>
                </a:solidFill>
                <a:uFill>
                  <a:solidFill>
                    <a:srgbClr val="FFFFFF"/>
                  </a:solidFill>
                </a:uFill>
                <a:latin typeface="Century Schoolbook"/>
              </a:rPr>
              <a:t>Zanelo</a:t>
            </a:r>
            <a:r>
              <a:rPr lang="en-US" sz="1800" strike="noStrike" spc="9" dirty="0">
                <a:solidFill>
                  <a:srgbClr val="000000"/>
                </a:solidFill>
                <a:uFill>
                  <a:solidFill>
                    <a:srgbClr val="FFFFFF"/>
                  </a:solidFill>
                </a:uFill>
                <a:latin typeface="Century Schoolbook"/>
              </a:rPr>
              <a:t> </a:t>
            </a:r>
          </a:p>
          <a:p>
            <a:pPr marL="182880" indent="-182245">
              <a:lnSpc>
                <a:spcPct val="95000"/>
              </a:lnSpc>
              <a:buClr>
                <a:srgbClr val="4A66AC"/>
              </a:buClr>
              <a:buSzPct val="80000"/>
              <a:buFont typeface="Arial"/>
              <a:buChar char="•"/>
            </a:pPr>
            <a:r>
              <a:rPr lang="en-US" sz="1800" strike="noStrike" spc="9" dirty="0" err="1">
                <a:solidFill>
                  <a:srgbClr val="000000"/>
                </a:solidFill>
                <a:uFill>
                  <a:solidFill>
                    <a:srgbClr val="FFFFFF"/>
                  </a:solidFill>
                </a:uFill>
                <a:latin typeface="Century Schoolbook"/>
              </a:rPr>
              <a:t>Função</a:t>
            </a:r>
            <a:r>
              <a:rPr lang="en-US" sz="1800" strike="noStrike" spc="9" dirty="0">
                <a:solidFill>
                  <a:srgbClr val="000000"/>
                </a:solidFill>
                <a:uFill>
                  <a:solidFill>
                    <a:srgbClr val="FFFFFF"/>
                  </a:solidFill>
                </a:uFill>
                <a:latin typeface="Century Schoolbook"/>
              </a:rPr>
              <a:t>: </a:t>
            </a:r>
            <a:r>
              <a:rPr lang="en-US" sz="1800" strike="noStrike" spc="9" dirty="0" err="1">
                <a:solidFill>
                  <a:srgbClr val="000000"/>
                </a:solidFill>
                <a:uFill>
                  <a:solidFill>
                    <a:srgbClr val="FFFFFF"/>
                  </a:solidFill>
                </a:uFill>
                <a:latin typeface="Century Schoolbook"/>
              </a:rPr>
              <a:t>Desenvolvedor</a:t>
            </a:r>
            <a:endParaRPr lang="en-US" sz="1800" strike="noStrike" spc="9" dirty="0">
              <a:solidFill>
                <a:srgbClr val="000000"/>
              </a:solidFill>
              <a:uFill>
                <a:solidFill>
                  <a:srgbClr val="FFFFFF"/>
                </a:solidFill>
              </a:uFill>
              <a:latin typeface="Century Schoolbook"/>
            </a:endParaRPr>
          </a:p>
          <a:p>
            <a:pPr marL="182880" indent="-182245">
              <a:lnSpc>
                <a:spcPct val="95000"/>
              </a:lnSpc>
              <a:buClr>
                <a:srgbClr val="4A66AC"/>
              </a:buClr>
              <a:buSzPct val="80000"/>
              <a:buFont typeface="Arial"/>
              <a:buChar char="•"/>
            </a:pPr>
            <a:r>
              <a:rPr lang="en-US" sz="1800" strike="noStrike" spc="9" dirty="0">
                <a:solidFill>
                  <a:srgbClr val="000000"/>
                </a:solidFill>
                <a:uFill>
                  <a:solidFill>
                    <a:srgbClr val="FFFFFF"/>
                  </a:solidFill>
                </a:uFill>
                <a:latin typeface="Century Schoolbook"/>
              </a:rPr>
              <a:t>No que </a:t>
            </a:r>
            <a:r>
              <a:rPr lang="en-US" sz="1800" strike="noStrike" spc="9" dirty="0" err="1">
                <a:solidFill>
                  <a:srgbClr val="000000"/>
                </a:solidFill>
                <a:uFill>
                  <a:solidFill>
                    <a:srgbClr val="FFFFFF"/>
                  </a:solidFill>
                </a:uFill>
                <a:latin typeface="Century Schoolbook"/>
              </a:rPr>
              <a:t>trabalhou</a:t>
            </a:r>
            <a:r>
              <a:rPr lang="en-US" sz="1800" strike="noStrike" spc="9" dirty="0">
                <a:solidFill>
                  <a:srgbClr val="000000"/>
                </a:solidFill>
                <a:uFill>
                  <a:solidFill>
                    <a:srgbClr val="FFFFFF"/>
                  </a:solidFill>
                </a:uFill>
                <a:latin typeface="Century Schoolbook"/>
              </a:rPr>
              <a:t>: </a:t>
            </a:r>
            <a:r>
              <a:rPr lang="en-US" sz="1800" strike="noStrike" spc="9" dirty="0" err="1">
                <a:solidFill>
                  <a:srgbClr val="000000"/>
                </a:solidFill>
                <a:uFill>
                  <a:solidFill>
                    <a:srgbClr val="FFFFFF"/>
                  </a:solidFill>
                </a:uFill>
                <a:latin typeface="Century Schoolbook"/>
              </a:rPr>
              <a:t>Execução</a:t>
            </a:r>
            <a:r>
              <a:rPr lang="en-US" sz="1800" strike="noStrike" spc="9" dirty="0">
                <a:solidFill>
                  <a:srgbClr val="000000"/>
                </a:solidFill>
                <a:uFill>
                  <a:solidFill>
                    <a:srgbClr val="FFFFFF"/>
                  </a:solidFill>
                </a:uFill>
                <a:latin typeface="Century Schoolbook"/>
              </a:rPr>
              <a:t> do front-end do </a:t>
            </a:r>
            <a:r>
              <a:rPr lang="en-US" sz="1800" strike="noStrike" spc="9" dirty="0" err="1">
                <a:solidFill>
                  <a:srgbClr val="000000"/>
                </a:solidFill>
                <a:uFill>
                  <a:solidFill>
                    <a:srgbClr val="FFFFFF"/>
                  </a:solidFill>
                </a:uFill>
                <a:latin typeface="Century Schoolbook"/>
              </a:rPr>
              <a:t>inserir</a:t>
            </a:r>
            <a:r>
              <a:rPr lang="en-US" sz="1800" strike="noStrike" spc="9" dirty="0">
                <a:solidFill>
                  <a:srgbClr val="000000"/>
                </a:solidFill>
                <a:uFill>
                  <a:solidFill>
                    <a:srgbClr val="FFFFFF"/>
                  </a:solidFill>
                </a:uFill>
                <a:latin typeface="Century Schoolbook"/>
              </a:rPr>
              <a:t> </a:t>
            </a:r>
            <a:r>
              <a:rPr lang="en-US" sz="1800" strike="noStrike" spc="9" dirty="0" err="1">
                <a:solidFill>
                  <a:srgbClr val="000000"/>
                </a:solidFill>
                <a:uFill>
                  <a:solidFill>
                    <a:srgbClr val="FFFFFF"/>
                  </a:solidFill>
                </a:uFill>
                <a:latin typeface="Century Schoolbook"/>
              </a:rPr>
              <a:t>medições</a:t>
            </a:r>
            <a:r>
              <a:rPr lang="en-US" sz="1800" strike="noStrike" spc="9" dirty="0">
                <a:solidFill>
                  <a:srgbClr val="000000"/>
                </a:solidFill>
                <a:uFill>
                  <a:solidFill>
                    <a:srgbClr val="FFFFFF"/>
                  </a:solidFill>
                </a:uFill>
                <a:latin typeface="Century Schoolbook"/>
              </a:rPr>
              <a:t> e no importer </a:t>
            </a:r>
            <a:r>
              <a:rPr lang="en-US" sz="1800" strike="noStrike" spc="9" dirty="0" err="1">
                <a:solidFill>
                  <a:srgbClr val="000000"/>
                </a:solidFill>
                <a:uFill>
                  <a:solidFill>
                    <a:srgbClr val="FFFFFF"/>
                  </a:solidFill>
                </a:uFill>
                <a:latin typeface="Century Schoolbook"/>
              </a:rPr>
              <a:t>arquivos</a:t>
            </a:r>
            <a:r>
              <a:rPr lang="en-US" sz="1800" strike="noStrike" spc="9" dirty="0">
                <a:solidFill>
                  <a:srgbClr val="000000"/>
                </a:solidFill>
                <a:uFill>
                  <a:solidFill>
                    <a:srgbClr val="FFFFFF"/>
                  </a:solidFill>
                </a:uFill>
                <a:latin typeface="Century Schoolbook"/>
              </a:rPr>
              <a:t> de </a:t>
            </a:r>
            <a:r>
              <a:rPr lang="en-US" sz="1800" strike="noStrike" spc="9" dirty="0" err="1">
                <a:solidFill>
                  <a:srgbClr val="000000"/>
                </a:solidFill>
                <a:uFill>
                  <a:solidFill>
                    <a:srgbClr val="FFFFFF"/>
                  </a:solidFill>
                </a:uFill>
                <a:latin typeface="Century Schoolbook"/>
              </a:rPr>
              <a:t>medições</a:t>
            </a:r>
            <a:endParaRPr lang="en-US" sz="1800" strike="noStrike" spc="9" dirty="0">
              <a:solidFill>
                <a:srgbClr val="000000"/>
              </a:solidFill>
              <a:uFill>
                <a:solidFill>
                  <a:srgbClr val="FFFFFF"/>
                </a:solidFill>
              </a:uFill>
              <a:latin typeface="Century Schoolbook"/>
            </a:endParaRPr>
          </a:p>
          <a:p>
            <a:pPr marL="182880" indent="-182245">
              <a:lnSpc>
                <a:spcPct val="95000"/>
              </a:lnSpc>
              <a:buClr>
                <a:srgbClr val="4A66AC"/>
              </a:buClr>
              <a:buSzPct val="80000"/>
              <a:buFont typeface="Arial"/>
              <a:buChar char="•"/>
            </a:pPr>
            <a:r>
              <a:rPr lang="en-US" sz="1800" strike="noStrike" spc="9" dirty="0" err="1">
                <a:solidFill>
                  <a:srgbClr val="000000"/>
                </a:solidFill>
                <a:uFill>
                  <a:solidFill>
                    <a:srgbClr val="FFFFFF"/>
                  </a:solidFill>
                </a:uFill>
                <a:latin typeface="Century Schoolbook"/>
              </a:rPr>
              <a:t>Dificuldades</a:t>
            </a:r>
            <a:r>
              <a:rPr lang="en-US" sz="1800" strike="noStrike" spc="9" dirty="0">
                <a:solidFill>
                  <a:srgbClr val="000000"/>
                </a:solidFill>
                <a:uFill>
                  <a:solidFill>
                    <a:srgbClr val="FFFFFF"/>
                  </a:solidFill>
                </a:uFill>
                <a:latin typeface="Century Schoolbook"/>
              </a:rPr>
              <a:t>: </a:t>
            </a:r>
            <a:r>
              <a:rPr lang="en-US" sz="1800" strike="noStrike" spc="9" dirty="0" err="1">
                <a:solidFill>
                  <a:srgbClr val="000000"/>
                </a:solidFill>
                <a:uFill>
                  <a:solidFill>
                    <a:srgbClr val="FFFFFF"/>
                  </a:solidFill>
                </a:uFill>
                <a:latin typeface="Century Schoolbook"/>
              </a:rPr>
              <a:t>trabalhar</a:t>
            </a:r>
            <a:r>
              <a:rPr lang="en-US" sz="1800" strike="noStrike" spc="9">
                <a:solidFill>
                  <a:srgbClr val="000000"/>
                </a:solidFill>
                <a:uFill>
                  <a:solidFill>
                    <a:srgbClr val="FFFFFF"/>
                  </a:solidFill>
                </a:uFill>
                <a:latin typeface="Century Schoolbook"/>
              </a:rPr>
              <a:t> com PHP</a:t>
            </a:r>
            <a:endParaRPr lang="en-US" spc="9">
              <a:solidFill>
                <a:srgbClr val="000000"/>
              </a:solidFill>
              <a:uFill>
                <a:solidFill>
                  <a:srgbClr val="FFFFFF"/>
                </a:solidFill>
              </a:uFill>
              <a:latin typeface="Century Schoolbook"/>
            </a:endParaRPr>
          </a:p>
          <a:p>
            <a:pPr marL="182880" indent="-182245">
              <a:lnSpc>
                <a:spcPct val="95000"/>
              </a:lnSpc>
              <a:buClr>
                <a:srgbClr val="4A66AC"/>
              </a:buClr>
              <a:buSzPct val="80000"/>
              <a:buFont typeface="Arial"/>
              <a:buChar char="•"/>
            </a:pPr>
            <a:r>
              <a:rPr lang="en-US" sz="1800" strike="noStrike" spc="9" dirty="0" err="1">
                <a:solidFill>
                  <a:srgbClr val="000000"/>
                </a:solidFill>
                <a:uFill>
                  <a:solidFill>
                    <a:srgbClr val="FFFFFF"/>
                  </a:solidFill>
                </a:uFill>
                <a:latin typeface="Century Schoolbook"/>
              </a:rPr>
              <a:t>Sugestões</a:t>
            </a:r>
            <a:r>
              <a:rPr lang="en-US" sz="1800" strike="noStrike" spc="9" dirty="0">
                <a:solidFill>
                  <a:srgbClr val="000000"/>
                </a:solidFill>
                <a:uFill>
                  <a:solidFill>
                    <a:srgbClr val="FFFFFF"/>
                  </a:solidFill>
                </a:uFill>
                <a:latin typeface="Century Schoolbook"/>
              </a:rPr>
              <a:t>: </a:t>
            </a:r>
            <a:r>
              <a:rPr lang="en-US" sz="1800" strike="noStrike" spc="9" dirty="0" err="1">
                <a:solidFill>
                  <a:srgbClr val="000000"/>
                </a:solidFill>
                <a:uFill>
                  <a:solidFill>
                    <a:srgbClr val="FFFFFF"/>
                  </a:solidFill>
                </a:uFill>
                <a:latin typeface="Century Schoolbook"/>
              </a:rPr>
              <a:t>Sem</a:t>
            </a:r>
            <a:r>
              <a:rPr lang="en-US" sz="1800" strike="noStrike" spc="9" dirty="0">
                <a:solidFill>
                  <a:srgbClr val="000000"/>
                </a:solidFill>
                <a:uFill>
                  <a:solidFill>
                    <a:srgbClr val="FFFFFF"/>
                  </a:solidFill>
                </a:uFill>
                <a:latin typeface="Century Schoolbook"/>
              </a:rPr>
              <a:t> </a:t>
            </a:r>
            <a:r>
              <a:rPr lang="en-US" sz="1800" strike="noStrike" spc="9" dirty="0" err="1">
                <a:solidFill>
                  <a:srgbClr val="000000"/>
                </a:solidFill>
                <a:uFill>
                  <a:solidFill>
                    <a:srgbClr val="FFFFFF"/>
                  </a:solidFill>
                </a:uFill>
                <a:latin typeface="Century Schoolbook"/>
              </a:rPr>
              <a:t>sugestões</a:t>
            </a:r>
            <a:r>
              <a:rPr lang="en-US" sz="1800" strike="noStrike" spc="9" dirty="0">
                <a:solidFill>
                  <a:srgbClr val="000000"/>
                </a:solidFill>
                <a:uFill>
                  <a:solidFill>
                    <a:srgbClr val="FFFFFF"/>
                  </a:solidFill>
                </a:uFill>
                <a:latin typeface="Century Schoolbook"/>
              </a:rPr>
              <a:t>.</a:t>
            </a:r>
          </a:p>
          <a:p>
            <a:endParaRPr lang="pt-BR" dirty="0"/>
          </a:p>
        </p:txBody>
      </p:sp>
    </p:spTree>
    <p:extLst>
      <p:ext uri="{BB962C8B-B14F-4D97-AF65-F5344CB8AC3E}">
        <p14:creationId xmlns:p14="http://schemas.microsoft.com/office/powerpoint/2010/main" val="2837980783"/>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 name="TextShape 1"/>
          <p:cNvSpPr txBox="1"/>
          <p:nvPr/>
        </p:nvSpPr>
        <p:spPr>
          <a:xfrm>
            <a:off x="1229638" y="365760"/>
            <a:ext cx="9692280" cy="1325160"/>
          </a:xfrm>
          <a:prstGeom prst="rect">
            <a:avLst/>
          </a:prstGeom>
          <a:noFill/>
          <a:ln>
            <a:noFill/>
          </a:ln>
        </p:spPr>
        <p:txBody>
          <a:bodyPr anchor="b"/>
          <a:lstStyle/>
          <a:p>
            <a:pPr>
              <a:lnSpc>
                <a:spcPct val="90000"/>
              </a:lnSpc>
            </a:pPr>
            <a:r>
              <a:rPr lang="en-US" sz="4400" strike="noStrike" spc="-49" dirty="0" err="1">
                <a:solidFill>
                  <a:srgbClr val="000000"/>
                </a:solidFill>
                <a:uFill>
                  <a:solidFill>
                    <a:srgbClr val="FFFFFF"/>
                  </a:solidFill>
                </a:uFill>
                <a:latin typeface="Century Schoolbook"/>
              </a:rPr>
              <a:t>Integrante</a:t>
            </a:r>
            <a:endParaRPr lang="en-US" sz="1800" strike="noStrike" spc="-1" dirty="0">
              <a:solidFill>
                <a:srgbClr val="000000"/>
              </a:solidFill>
              <a:uFill>
                <a:solidFill>
                  <a:srgbClr val="FFFFFF"/>
                </a:solidFill>
              </a:uFill>
              <a:latin typeface="Century Schoolbook"/>
            </a:endParaRPr>
          </a:p>
        </p:txBody>
      </p:sp>
      <p:sp>
        <p:nvSpPr>
          <p:cNvPr id="274" name="TextShape 2"/>
          <p:cNvSpPr txBox="1"/>
          <p:nvPr/>
        </p:nvSpPr>
        <p:spPr>
          <a:xfrm>
            <a:off x="1261800" y="1828800"/>
            <a:ext cx="8595000" cy="4350960"/>
          </a:xfrm>
          <a:prstGeom prst="rect">
            <a:avLst/>
          </a:prstGeom>
          <a:noFill/>
          <a:ln>
            <a:noFill/>
          </a:ln>
        </p:spPr>
        <p:txBody>
          <a:bodyPr/>
          <a:lstStyle/>
          <a:p>
            <a:pPr marL="182880" indent="-182245">
              <a:lnSpc>
                <a:spcPct val="95000"/>
              </a:lnSpc>
              <a:buClr>
                <a:srgbClr val="4A66AC"/>
              </a:buClr>
              <a:buSzPct val="80000"/>
              <a:buFont typeface="Arial"/>
              <a:buChar char="•"/>
            </a:pPr>
            <a:r>
              <a:rPr lang="en-US" sz="1800" strike="noStrike" spc="9" dirty="0">
                <a:solidFill>
                  <a:srgbClr val="000000"/>
                </a:solidFill>
                <a:uFill>
                  <a:solidFill>
                    <a:srgbClr val="FFFFFF"/>
                  </a:solidFill>
                </a:uFill>
                <a:latin typeface="Century Schoolbook"/>
              </a:rPr>
              <a:t>Nome: Samuel da Silva B Jr</a:t>
            </a:r>
          </a:p>
          <a:p>
            <a:pPr marL="182880" indent="-182245">
              <a:lnSpc>
                <a:spcPct val="95000"/>
              </a:lnSpc>
              <a:buClr>
                <a:srgbClr val="4A66AC"/>
              </a:buClr>
              <a:buSzPct val="80000"/>
              <a:buFont typeface="Arial"/>
              <a:buChar char="•"/>
            </a:pPr>
            <a:r>
              <a:rPr lang="en-US" sz="1800" strike="noStrike" spc="9" dirty="0" err="1">
                <a:solidFill>
                  <a:srgbClr val="000000"/>
                </a:solidFill>
                <a:uFill>
                  <a:solidFill>
                    <a:srgbClr val="FFFFFF"/>
                  </a:solidFill>
                </a:uFill>
                <a:latin typeface="Century Schoolbook"/>
              </a:rPr>
              <a:t>Função</a:t>
            </a:r>
            <a:r>
              <a:rPr lang="en-US" sz="1800" strike="noStrike" spc="9" dirty="0">
                <a:solidFill>
                  <a:srgbClr val="000000"/>
                </a:solidFill>
                <a:uFill>
                  <a:solidFill>
                    <a:srgbClr val="FFFFFF"/>
                  </a:solidFill>
                </a:uFill>
                <a:latin typeface="Century Schoolbook"/>
              </a:rPr>
              <a:t>: </a:t>
            </a:r>
            <a:r>
              <a:rPr lang="en-US" sz="1800" strike="noStrike" spc="9" dirty="0" err="1">
                <a:solidFill>
                  <a:srgbClr val="000000"/>
                </a:solidFill>
                <a:uFill>
                  <a:solidFill>
                    <a:srgbClr val="FFFFFF"/>
                  </a:solidFill>
                </a:uFill>
                <a:latin typeface="Century Schoolbook"/>
              </a:rPr>
              <a:t>Desenvolvedor</a:t>
            </a:r>
            <a:r>
              <a:rPr lang="en-US" sz="1800" strike="noStrike" spc="9" dirty="0">
                <a:solidFill>
                  <a:srgbClr val="000000"/>
                </a:solidFill>
                <a:uFill>
                  <a:solidFill>
                    <a:srgbClr val="FFFFFF"/>
                  </a:solidFill>
                </a:uFill>
                <a:latin typeface="Century Schoolbook"/>
              </a:rPr>
              <a:t>.</a:t>
            </a:r>
          </a:p>
          <a:p>
            <a:pPr marL="182880" indent="-182245">
              <a:lnSpc>
                <a:spcPct val="95000"/>
              </a:lnSpc>
              <a:buClr>
                <a:srgbClr val="4A66AC"/>
              </a:buClr>
              <a:buSzPct val="80000"/>
              <a:buFont typeface="Arial"/>
              <a:buChar char="•"/>
            </a:pPr>
            <a:r>
              <a:rPr lang="en-US" sz="1800" strike="noStrike" spc="9" dirty="0">
                <a:solidFill>
                  <a:srgbClr val="000000"/>
                </a:solidFill>
                <a:uFill>
                  <a:solidFill>
                    <a:srgbClr val="FFFFFF"/>
                  </a:solidFill>
                </a:uFill>
                <a:latin typeface="Century Schoolbook"/>
              </a:rPr>
              <a:t>No </a:t>
            </a:r>
            <a:r>
              <a:rPr lang="en-US" sz="1800" strike="noStrike" spc="9" dirty="0" err="1">
                <a:solidFill>
                  <a:srgbClr val="000000"/>
                </a:solidFill>
                <a:uFill>
                  <a:solidFill>
                    <a:srgbClr val="FFFFFF"/>
                  </a:solidFill>
                </a:uFill>
                <a:latin typeface="Century Schoolbook"/>
              </a:rPr>
              <a:t>que</a:t>
            </a:r>
            <a:r>
              <a:rPr lang="en-US" sz="1800" strike="noStrike" spc="9" dirty="0">
                <a:solidFill>
                  <a:srgbClr val="000000"/>
                </a:solidFill>
                <a:uFill>
                  <a:solidFill>
                    <a:srgbClr val="FFFFFF"/>
                  </a:solidFill>
                </a:uFill>
                <a:latin typeface="Century Schoolbook"/>
              </a:rPr>
              <a:t> </a:t>
            </a:r>
            <a:r>
              <a:rPr lang="en-US" sz="1800" strike="noStrike" spc="9" dirty="0" err="1">
                <a:solidFill>
                  <a:srgbClr val="000000"/>
                </a:solidFill>
                <a:uFill>
                  <a:solidFill>
                    <a:srgbClr val="FFFFFF"/>
                  </a:solidFill>
                </a:uFill>
                <a:latin typeface="Century Schoolbook"/>
              </a:rPr>
              <a:t>trabalhou</a:t>
            </a:r>
            <a:r>
              <a:rPr lang="en-US" sz="1800" strike="noStrike" spc="9" dirty="0">
                <a:solidFill>
                  <a:srgbClr val="000000"/>
                </a:solidFill>
                <a:uFill>
                  <a:solidFill>
                    <a:srgbClr val="FFFFFF"/>
                  </a:solidFill>
                </a:uFill>
                <a:latin typeface="Century Schoolbook"/>
              </a:rPr>
              <a:t>: </a:t>
            </a:r>
            <a:r>
              <a:rPr lang="en-US" sz="1800" strike="noStrike" spc="9" dirty="0" err="1">
                <a:solidFill>
                  <a:srgbClr val="000000"/>
                </a:solidFill>
                <a:uFill>
                  <a:solidFill>
                    <a:srgbClr val="FFFFFF"/>
                  </a:solidFill>
                </a:uFill>
                <a:latin typeface="Century Schoolbook"/>
              </a:rPr>
              <a:t>Desenvolvimento</a:t>
            </a:r>
            <a:r>
              <a:rPr lang="en-US" sz="1800" strike="noStrike" spc="9" dirty="0">
                <a:solidFill>
                  <a:srgbClr val="000000"/>
                </a:solidFill>
                <a:uFill>
                  <a:solidFill>
                    <a:srgbClr val="FFFFFF"/>
                  </a:solidFill>
                </a:uFill>
                <a:latin typeface="Century Schoolbook"/>
              </a:rPr>
              <a:t> das </a:t>
            </a:r>
            <a:r>
              <a:rPr lang="en-US" sz="1800" strike="noStrike" spc="9" dirty="0" err="1">
                <a:solidFill>
                  <a:srgbClr val="000000"/>
                </a:solidFill>
                <a:uFill>
                  <a:solidFill>
                    <a:srgbClr val="FFFFFF"/>
                  </a:solidFill>
                </a:uFill>
                <a:latin typeface="Century Schoolbook"/>
              </a:rPr>
              <a:t>iterações</a:t>
            </a:r>
            <a:r>
              <a:rPr lang="en-US" sz="1800" strike="noStrike" spc="9" dirty="0">
                <a:solidFill>
                  <a:srgbClr val="000000"/>
                </a:solidFill>
                <a:uFill>
                  <a:solidFill>
                    <a:srgbClr val="FFFFFF"/>
                  </a:solidFill>
                </a:uFill>
                <a:latin typeface="Century Schoolbook"/>
              </a:rPr>
              <a:t> 2 e 3</a:t>
            </a:r>
          </a:p>
          <a:p>
            <a:pPr marL="182880" indent="-182245">
              <a:lnSpc>
                <a:spcPct val="95000"/>
              </a:lnSpc>
              <a:buClr>
                <a:srgbClr val="4A66AC"/>
              </a:buClr>
              <a:buSzPct val="80000"/>
              <a:buFont typeface="Arial"/>
              <a:buChar char="•"/>
            </a:pPr>
            <a:r>
              <a:rPr lang="en-US" sz="1800" strike="noStrike" spc="9" dirty="0" err="1">
                <a:solidFill>
                  <a:srgbClr val="000000"/>
                </a:solidFill>
                <a:uFill>
                  <a:solidFill>
                    <a:srgbClr val="FFFFFF"/>
                  </a:solidFill>
                </a:uFill>
                <a:latin typeface="Century Schoolbook"/>
              </a:rPr>
              <a:t>Dificuldades</a:t>
            </a:r>
            <a:r>
              <a:rPr lang="en-US" sz="1800" strike="noStrike" spc="9" dirty="0">
                <a:solidFill>
                  <a:srgbClr val="000000"/>
                </a:solidFill>
                <a:uFill>
                  <a:solidFill>
                    <a:srgbClr val="FFFFFF"/>
                  </a:solidFill>
                </a:uFill>
                <a:latin typeface="Century Schoolbook"/>
              </a:rPr>
              <a:t>: </a:t>
            </a:r>
            <a:r>
              <a:rPr lang="en-US" sz="1800" strike="noStrike" spc="9" dirty="0" err="1">
                <a:solidFill>
                  <a:srgbClr val="000000"/>
                </a:solidFill>
                <a:uFill>
                  <a:solidFill>
                    <a:srgbClr val="FFFFFF"/>
                  </a:solidFill>
                </a:uFill>
                <a:latin typeface="Century Schoolbook"/>
              </a:rPr>
              <a:t>Falta</a:t>
            </a:r>
            <a:r>
              <a:rPr lang="en-US" sz="1800" strike="noStrike" spc="9" dirty="0">
                <a:solidFill>
                  <a:srgbClr val="000000"/>
                </a:solidFill>
                <a:uFill>
                  <a:solidFill>
                    <a:srgbClr val="FFFFFF"/>
                  </a:solidFill>
                </a:uFill>
                <a:latin typeface="Century Schoolbook"/>
              </a:rPr>
              <a:t> de </a:t>
            </a:r>
            <a:r>
              <a:rPr lang="en-US" sz="1800" strike="noStrike" spc="9" dirty="0" err="1">
                <a:solidFill>
                  <a:srgbClr val="000000"/>
                </a:solidFill>
                <a:uFill>
                  <a:solidFill>
                    <a:srgbClr val="FFFFFF"/>
                  </a:solidFill>
                </a:uFill>
                <a:latin typeface="Century Schoolbook"/>
              </a:rPr>
              <a:t>compreender</a:t>
            </a:r>
            <a:r>
              <a:rPr lang="en-US" sz="1800" strike="noStrike" spc="9" dirty="0">
                <a:solidFill>
                  <a:srgbClr val="000000"/>
                </a:solidFill>
                <a:uFill>
                  <a:solidFill>
                    <a:srgbClr val="FFFFFF"/>
                  </a:solidFill>
                </a:uFill>
                <a:latin typeface="Century Schoolbook"/>
              </a:rPr>
              <a:t> </a:t>
            </a:r>
            <a:r>
              <a:rPr lang="en-US" sz="1800" strike="noStrike" spc="9" dirty="0" err="1">
                <a:solidFill>
                  <a:srgbClr val="000000"/>
                </a:solidFill>
                <a:uFill>
                  <a:solidFill>
                    <a:srgbClr val="FFFFFF"/>
                  </a:solidFill>
                </a:uFill>
                <a:latin typeface="Century Schoolbook"/>
              </a:rPr>
              <a:t>bem</a:t>
            </a:r>
            <a:r>
              <a:rPr lang="en-US" sz="1800" strike="noStrike" spc="9" dirty="0">
                <a:solidFill>
                  <a:srgbClr val="000000"/>
                </a:solidFill>
                <a:uFill>
                  <a:solidFill>
                    <a:srgbClr val="FFFFFF"/>
                  </a:solidFill>
                </a:uFill>
                <a:latin typeface="Century Schoolbook"/>
              </a:rPr>
              <a:t> a </a:t>
            </a:r>
            <a:r>
              <a:rPr lang="en-US" sz="1800" strike="noStrike" spc="9" dirty="0" err="1">
                <a:solidFill>
                  <a:srgbClr val="000000"/>
                </a:solidFill>
                <a:uFill>
                  <a:solidFill>
                    <a:srgbClr val="FFFFFF"/>
                  </a:solidFill>
                </a:uFill>
                <a:latin typeface="Century Schoolbook"/>
              </a:rPr>
              <a:t>estrutura</a:t>
            </a:r>
            <a:r>
              <a:rPr lang="en-US" sz="1800" strike="noStrike" spc="9" dirty="0">
                <a:solidFill>
                  <a:srgbClr val="000000"/>
                </a:solidFill>
                <a:uFill>
                  <a:solidFill>
                    <a:srgbClr val="FFFFFF"/>
                  </a:solidFill>
                </a:uFill>
                <a:latin typeface="Century Schoolbook"/>
              </a:rPr>
              <a:t> da base de dados; </a:t>
            </a:r>
            <a:r>
              <a:rPr lang="en-US" sz="1800" strike="noStrike" spc="9" dirty="0" err="1">
                <a:solidFill>
                  <a:srgbClr val="000000"/>
                </a:solidFill>
                <a:uFill>
                  <a:solidFill>
                    <a:srgbClr val="FFFFFF"/>
                  </a:solidFill>
                </a:uFill>
                <a:latin typeface="Century Schoolbook"/>
              </a:rPr>
              <a:t>Diferente</a:t>
            </a:r>
            <a:r>
              <a:rPr lang="en-US" sz="1800" strike="noStrike" spc="9" dirty="0">
                <a:solidFill>
                  <a:srgbClr val="000000"/>
                </a:solidFill>
                <a:uFill>
                  <a:solidFill>
                    <a:srgbClr val="FFFFFF"/>
                  </a:solidFill>
                </a:uFill>
                <a:latin typeface="Century Schoolbook"/>
              </a:rPr>
              <a:t> </a:t>
            </a:r>
            <a:r>
              <a:rPr lang="en-US" sz="1800" strike="noStrike" spc="9" dirty="0" err="1">
                <a:solidFill>
                  <a:srgbClr val="000000"/>
                </a:solidFill>
                <a:uFill>
                  <a:solidFill>
                    <a:srgbClr val="FFFFFF"/>
                  </a:solidFill>
                </a:uFill>
                <a:latin typeface="Century Schoolbook"/>
              </a:rPr>
              <a:t>níveis</a:t>
            </a:r>
            <a:r>
              <a:rPr lang="en-US" sz="1800" strike="noStrike" spc="9" dirty="0">
                <a:solidFill>
                  <a:srgbClr val="000000"/>
                </a:solidFill>
                <a:uFill>
                  <a:solidFill>
                    <a:srgbClr val="FFFFFF"/>
                  </a:solidFill>
                </a:uFill>
                <a:latin typeface="Century Schoolbook"/>
              </a:rPr>
              <a:t> de </a:t>
            </a:r>
            <a:r>
              <a:rPr lang="en-US" sz="1800" strike="noStrike" spc="9" dirty="0" err="1">
                <a:solidFill>
                  <a:srgbClr val="000000"/>
                </a:solidFill>
                <a:uFill>
                  <a:solidFill>
                    <a:srgbClr val="FFFFFF"/>
                  </a:solidFill>
                </a:uFill>
                <a:latin typeface="Century Schoolbook"/>
              </a:rPr>
              <a:t>conhecimento</a:t>
            </a:r>
            <a:r>
              <a:rPr lang="en-US" sz="1800" strike="noStrike" spc="9" dirty="0">
                <a:solidFill>
                  <a:srgbClr val="000000"/>
                </a:solidFill>
                <a:uFill>
                  <a:solidFill>
                    <a:srgbClr val="FFFFFF"/>
                  </a:solidFill>
                </a:uFill>
                <a:latin typeface="Century Schoolbook"/>
              </a:rPr>
              <a:t>, o </a:t>
            </a:r>
            <a:r>
              <a:rPr lang="en-US" sz="1800" strike="noStrike" spc="9" dirty="0" err="1">
                <a:solidFill>
                  <a:srgbClr val="000000"/>
                </a:solidFill>
                <a:uFill>
                  <a:solidFill>
                    <a:srgbClr val="FFFFFF"/>
                  </a:solidFill>
                </a:uFill>
                <a:latin typeface="Century Schoolbook"/>
              </a:rPr>
              <a:t>que</a:t>
            </a:r>
            <a:r>
              <a:rPr lang="en-US" sz="1800" strike="noStrike" spc="9" dirty="0">
                <a:solidFill>
                  <a:srgbClr val="000000"/>
                </a:solidFill>
                <a:uFill>
                  <a:solidFill>
                    <a:srgbClr val="FFFFFF"/>
                  </a:solidFill>
                </a:uFill>
                <a:latin typeface="Century Schoolbook"/>
              </a:rPr>
              <a:t> </a:t>
            </a:r>
            <a:r>
              <a:rPr lang="en-US" sz="1800" strike="noStrike" spc="9" dirty="0" err="1">
                <a:solidFill>
                  <a:srgbClr val="000000"/>
                </a:solidFill>
                <a:uFill>
                  <a:solidFill>
                    <a:srgbClr val="FFFFFF"/>
                  </a:solidFill>
                </a:uFill>
                <a:latin typeface="Century Schoolbook"/>
              </a:rPr>
              <a:t>impactou</a:t>
            </a:r>
            <a:r>
              <a:rPr lang="en-US" sz="1800" strike="noStrike" spc="9" dirty="0">
                <a:solidFill>
                  <a:srgbClr val="000000"/>
                </a:solidFill>
                <a:uFill>
                  <a:solidFill>
                    <a:srgbClr val="FFFFFF"/>
                  </a:solidFill>
                </a:uFill>
                <a:latin typeface="Century Schoolbook"/>
              </a:rPr>
              <a:t> </a:t>
            </a:r>
            <a:r>
              <a:rPr lang="en-US" sz="1800" strike="noStrike" spc="9" dirty="0" err="1">
                <a:solidFill>
                  <a:srgbClr val="000000"/>
                </a:solidFill>
                <a:uFill>
                  <a:solidFill>
                    <a:srgbClr val="FFFFFF"/>
                  </a:solidFill>
                </a:uFill>
                <a:latin typeface="Century Schoolbook"/>
              </a:rPr>
              <a:t>em</a:t>
            </a:r>
            <a:r>
              <a:rPr lang="en-US" sz="1800" strike="noStrike" spc="9" dirty="0">
                <a:solidFill>
                  <a:srgbClr val="000000"/>
                </a:solidFill>
                <a:uFill>
                  <a:solidFill>
                    <a:srgbClr val="FFFFFF"/>
                  </a:solidFill>
                </a:uFill>
                <a:latin typeface="Century Schoolbook"/>
              </a:rPr>
              <a:t> </a:t>
            </a:r>
            <a:r>
              <a:rPr lang="en-US" sz="1800" strike="noStrike" spc="9" dirty="0" err="1">
                <a:solidFill>
                  <a:srgbClr val="000000"/>
                </a:solidFill>
                <a:uFill>
                  <a:solidFill>
                    <a:srgbClr val="FFFFFF"/>
                  </a:solidFill>
                </a:uFill>
                <a:latin typeface="Century Schoolbook"/>
              </a:rPr>
              <a:t>uma</a:t>
            </a:r>
            <a:r>
              <a:rPr lang="en-US" sz="1800" strike="noStrike" spc="9" dirty="0">
                <a:solidFill>
                  <a:srgbClr val="000000"/>
                </a:solidFill>
                <a:uFill>
                  <a:solidFill>
                    <a:srgbClr val="FFFFFF"/>
                  </a:solidFill>
                </a:uFill>
                <a:latin typeface="Century Schoolbook"/>
              </a:rPr>
              <a:t> </a:t>
            </a:r>
            <a:r>
              <a:rPr lang="en-US" sz="1800" strike="noStrike" spc="9" dirty="0" err="1">
                <a:solidFill>
                  <a:srgbClr val="000000"/>
                </a:solidFill>
                <a:uFill>
                  <a:solidFill>
                    <a:srgbClr val="FFFFFF"/>
                  </a:solidFill>
                </a:uFill>
                <a:latin typeface="Century Schoolbook"/>
              </a:rPr>
              <a:t>falha</a:t>
            </a:r>
            <a:r>
              <a:rPr lang="en-US" sz="1800" strike="noStrike" spc="9" dirty="0">
                <a:solidFill>
                  <a:srgbClr val="000000"/>
                </a:solidFill>
                <a:uFill>
                  <a:solidFill>
                    <a:srgbClr val="FFFFFF"/>
                  </a:solidFill>
                </a:uFill>
                <a:latin typeface="Century Schoolbook"/>
              </a:rPr>
              <a:t> </a:t>
            </a:r>
            <a:r>
              <a:rPr lang="en-US" sz="1800" strike="noStrike" spc="9" dirty="0" err="1">
                <a:solidFill>
                  <a:srgbClr val="000000"/>
                </a:solidFill>
                <a:uFill>
                  <a:solidFill>
                    <a:srgbClr val="FFFFFF"/>
                  </a:solidFill>
                </a:uFill>
                <a:latin typeface="Century Schoolbook"/>
              </a:rPr>
              <a:t>na</a:t>
            </a:r>
            <a:r>
              <a:rPr lang="en-US" sz="1800" strike="noStrike" spc="9" dirty="0">
                <a:solidFill>
                  <a:srgbClr val="000000"/>
                </a:solidFill>
                <a:uFill>
                  <a:solidFill>
                    <a:srgbClr val="FFFFFF"/>
                  </a:solidFill>
                </a:uFill>
                <a:latin typeface="Century Schoolbook"/>
              </a:rPr>
              <a:t> </a:t>
            </a:r>
            <a:r>
              <a:rPr lang="en-US" sz="1800" strike="noStrike" spc="9" dirty="0" err="1">
                <a:solidFill>
                  <a:srgbClr val="000000"/>
                </a:solidFill>
                <a:uFill>
                  <a:solidFill>
                    <a:srgbClr val="FFFFFF"/>
                  </a:solidFill>
                </a:uFill>
                <a:latin typeface="Century Schoolbook"/>
              </a:rPr>
              <a:t>segregação</a:t>
            </a:r>
            <a:r>
              <a:rPr lang="en-US" sz="1800" strike="noStrike" spc="9" dirty="0">
                <a:solidFill>
                  <a:srgbClr val="000000"/>
                </a:solidFill>
                <a:uFill>
                  <a:solidFill>
                    <a:srgbClr val="FFFFFF"/>
                  </a:solidFill>
                </a:uFill>
                <a:latin typeface="Century Schoolbook"/>
              </a:rPr>
              <a:t> de </a:t>
            </a:r>
            <a:r>
              <a:rPr lang="en-US" sz="1800" strike="noStrike" spc="9" dirty="0" err="1">
                <a:solidFill>
                  <a:srgbClr val="000000"/>
                </a:solidFill>
                <a:uFill>
                  <a:solidFill>
                    <a:srgbClr val="FFFFFF"/>
                  </a:solidFill>
                </a:uFill>
                <a:latin typeface="Century Schoolbook"/>
              </a:rPr>
              <a:t>tarefas</a:t>
            </a:r>
            <a:r>
              <a:rPr lang="en-US" sz="1800" strike="noStrike" spc="9" dirty="0">
                <a:solidFill>
                  <a:srgbClr val="000000"/>
                </a:solidFill>
                <a:uFill>
                  <a:solidFill>
                    <a:srgbClr val="FFFFFF"/>
                  </a:solidFill>
                </a:uFill>
                <a:latin typeface="Century Schoolbook"/>
              </a:rPr>
              <a:t>; </a:t>
            </a:r>
            <a:r>
              <a:rPr lang="en-US" spc="9" dirty="0" err="1">
                <a:solidFill>
                  <a:srgbClr val="000000"/>
                </a:solidFill>
                <a:uFill>
                  <a:solidFill>
                    <a:srgbClr val="FFFFFF"/>
                  </a:solidFill>
                </a:uFill>
                <a:latin typeface="Century Schoolbook"/>
              </a:rPr>
              <a:t>P</a:t>
            </a:r>
            <a:r>
              <a:rPr lang="en-US" sz="1800" strike="noStrike" spc="9" dirty="0" err="1">
                <a:solidFill>
                  <a:srgbClr val="000000"/>
                </a:solidFill>
                <a:uFill>
                  <a:solidFill>
                    <a:srgbClr val="FFFFFF"/>
                  </a:solidFill>
                </a:uFill>
                <a:latin typeface="Century Schoolbook"/>
              </a:rPr>
              <a:t>rocrastinação</a:t>
            </a:r>
            <a:r>
              <a:rPr lang="en-US" sz="1800" strike="noStrike" spc="9" dirty="0">
                <a:solidFill>
                  <a:srgbClr val="000000"/>
                </a:solidFill>
                <a:uFill>
                  <a:solidFill>
                    <a:srgbClr val="FFFFFF"/>
                  </a:solidFill>
                </a:uFill>
                <a:latin typeface="Century Schoolbook"/>
              </a:rPr>
              <a:t>;</a:t>
            </a:r>
          </a:p>
          <a:p>
            <a:pPr marL="182880" indent="-182245">
              <a:lnSpc>
                <a:spcPct val="95000"/>
              </a:lnSpc>
              <a:buClr>
                <a:srgbClr val="4A66AC"/>
              </a:buClr>
              <a:buSzPct val="80000"/>
              <a:buFont typeface="Arial"/>
              <a:buChar char="•"/>
            </a:pPr>
            <a:r>
              <a:rPr lang="en-US" sz="1800" strike="noStrike" spc="9" dirty="0" err="1">
                <a:solidFill>
                  <a:srgbClr val="000000"/>
                </a:solidFill>
                <a:uFill>
                  <a:solidFill>
                    <a:srgbClr val="FFFFFF"/>
                  </a:solidFill>
                </a:uFill>
                <a:latin typeface="Century Schoolbook"/>
              </a:rPr>
              <a:t>Sugestões</a:t>
            </a:r>
            <a:r>
              <a:rPr lang="en-US" spc="9" dirty="0">
                <a:solidFill>
                  <a:srgbClr val="000000"/>
                </a:solidFill>
                <a:uFill>
                  <a:solidFill>
                    <a:srgbClr val="FFFFFF"/>
                  </a:solidFill>
                </a:uFill>
                <a:latin typeface="Century Schoolbook"/>
              </a:rPr>
              <a:t>: </a:t>
            </a:r>
            <a:r>
              <a:rPr lang="en-US" spc="9" dirty="0" err="1">
                <a:solidFill>
                  <a:srgbClr val="000000"/>
                </a:solidFill>
                <a:uFill>
                  <a:solidFill>
                    <a:srgbClr val="FFFFFF"/>
                  </a:solidFill>
                </a:uFill>
                <a:latin typeface="Century Schoolbook"/>
              </a:rPr>
              <a:t>Sem</a:t>
            </a:r>
            <a:r>
              <a:rPr lang="en-US" spc="9" dirty="0">
                <a:solidFill>
                  <a:srgbClr val="000000"/>
                </a:solidFill>
                <a:uFill>
                  <a:solidFill>
                    <a:srgbClr val="FFFFFF"/>
                  </a:solidFill>
                </a:uFill>
                <a:latin typeface="Century Schoolbook"/>
              </a:rPr>
              <a:t> </a:t>
            </a:r>
            <a:r>
              <a:rPr lang="en-US" spc="9" dirty="0" err="1">
                <a:solidFill>
                  <a:srgbClr val="000000"/>
                </a:solidFill>
                <a:uFill>
                  <a:solidFill>
                    <a:srgbClr val="FFFFFF"/>
                  </a:solidFill>
                </a:uFill>
                <a:latin typeface="Century Schoolbook"/>
              </a:rPr>
              <a:t>sugestões</a:t>
            </a:r>
            <a:endParaRPr lang="en-US" spc="9" dirty="0">
              <a:solidFill>
                <a:srgbClr val="000000"/>
              </a:solidFill>
              <a:uFill>
                <a:solidFill>
                  <a:srgbClr val="FFFFFF"/>
                </a:solidFill>
              </a:uFill>
              <a:latin typeface="Century Schoolbook"/>
            </a:endParaRPr>
          </a:p>
        </p:txBody>
      </p:sp>
      <p:pic>
        <p:nvPicPr>
          <p:cNvPr id="275" name="Imagem 3"/>
          <p:cNvPicPr/>
          <p:nvPr/>
        </p:nvPicPr>
        <p:blipFill>
          <a:blip r:embed="rId2"/>
          <a:stretch>
            <a:fillRect/>
          </a:stretch>
        </p:blipFill>
        <p:spPr>
          <a:xfrm>
            <a:off x="11347200" y="69840"/>
            <a:ext cx="799200" cy="691920"/>
          </a:xfrm>
          <a:prstGeom prst="rect">
            <a:avLst/>
          </a:prstGeom>
          <a:ln>
            <a:noFill/>
          </a:ln>
        </p:spPr>
      </p:pic>
    </p:spTree>
    <p:extLst>
      <p:ext uri="{BB962C8B-B14F-4D97-AF65-F5344CB8AC3E}">
        <p14:creationId xmlns:p14="http://schemas.microsoft.com/office/powerpoint/2010/main" val="132303998"/>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sz="4400" strike="noStrike" spc="-49" dirty="0" err="1">
                <a:solidFill>
                  <a:srgbClr val="000000"/>
                </a:solidFill>
                <a:uFill>
                  <a:solidFill>
                    <a:srgbClr val="FFFFFF"/>
                  </a:solidFill>
                </a:uFill>
                <a:latin typeface="Century Schoolbook"/>
              </a:rPr>
              <a:t>Integrante</a:t>
            </a:r>
            <a:endParaRPr lang="pt-BR" sz="4400" dirty="0"/>
          </a:p>
        </p:txBody>
      </p:sp>
      <p:sp>
        <p:nvSpPr>
          <p:cNvPr id="3" name="Subtítulo 2"/>
          <p:cNvSpPr>
            <a:spLocks noGrp="1"/>
          </p:cNvSpPr>
          <p:nvPr>
            <p:ph type="subTitle"/>
          </p:nvPr>
        </p:nvSpPr>
        <p:spPr>
          <a:xfrm>
            <a:off x="1261800" y="1828800"/>
            <a:ext cx="8595000" cy="2464296"/>
          </a:xfrm>
        </p:spPr>
        <p:txBody>
          <a:bodyPr>
            <a:normAutofit fontScale="85000" lnSpcReduction="10000"/>
          </a:bodyPr>
          <a:lstStyle/>
          <a:p>
            <a:pPr marL="182880" indent="-182245">
              <a:lnSpc>
                <a:spcPct val="95000"/>
              </a:lnSpc>
              <a:buClr>
                <a:srgbClr val="4A66AC"/>
              </a:buClr>
              <a:buSzPct val="80000"/>
              <a:buFont typeface="Arial"/>
              <a:buChar char="•"/>
            </a:pPr>
            <a:r>
              <a:rPr lang="en-US" sz="1800" strike="noStrike" spc="9" dirty="0">
                <a:solidFill>
                  <a:srgbClr val="000000"/>
                </a:solidFill>
                <a:uFill>
                  <a:solidFill>
                    <a:srgbClr val="FFFFFF"/>
                  </a:solidFill>
                </a:uFill>
                <a:latin typeface="Century Schoolbook"/>
              </a:rPr>
              <a:t>Nome: Daniel de Oliveira</a:t>
            </a:r>
          </a:p>
          <a:p>
            <a:pPr marL="182880" indent="-182245">
              <a:lnSpc>
                <a:spcPct val="95000"/>
              </a:lnSpc>
              <a:buClr>
                <a:srgbClr val="4A66AC"/>
              </a:buClr>
              <a:buSzPct val="80000"/>
              <a:buFont typeface="Arial"/>
              <a:buChar char="•"/>
            </a:pPr>
            <a:r>
              <a:rPr lang="en-US" sz="1800" strike="noStrike" spc="9" dirty="0" err="1">
                <a:solidFill>
                  <a:srgbClr val="000000"/>
                </a:solidFill>
                <a:uFill>
                  <a:solidFill>
                    <a:srgbClr val="FFFFFF"/>
                  </a:solidFill>
                </a:uFill>
                <a:latin typeface="Century Schoolbook"/>
              </a:rPr>
              <a:t>Função</a:t>
            </a:r>
            <a:r>
              <a:rPr lang="en-US" sz="1800" strike="noStrike" spc="9" dirty="0">
                <a:solidFill>
                  <a:srgbClr val="000000"/>
                </a:solidFill>
                <a:uFill>
                  <a:solidFill>
                    <a:srgbClr val="FFFFFF"/>
                  </a:solidFill>
                </a:uFill>
                <a:latin typeface="Century Schoolbook"/>
              </a:rPr>
              <a:t>: DBA.</a:t>
            </a:r>
          </a:p>
          <a:p>
            <a:pPr marL="182880" indent="-182245">
              <a:lnSpc>
                <a:spcPct val="95000"/>
              </a:lnSpc>
              <a:buClr>
                <a:srgbClr val="4A66AC"/>
              </a:buClr>
              <a:buSzPct val="80000"/>
              <a:buFont typeface="Arial"/>
              <a:buChar char="•"/>
            </a:pPr>
            <a:r>
              <a:rPr lang="en-US" sz="1800" strike="noStrike" spc="9" dirty="0">
                <a:solidFill>
                  <a:srgbClr val="000000"/>
                </a:solidFill>
                <a:uFill>
                  <a:solidFill>
                    <a:srgbClr val="FFFFFF"/>
                  </a:solidFill>
                </a:uFill>
                <a:latin typeface="Century Schoolbook"/>
              </a:rPr>
              <a:t>No </a:t>
            </a:r>
            <a:r>
              <a:rPr lang="en-US" sz="1800" strike="noStrike" spc="9" dirty="0" err="1">
                <a:solidFill>
                  <a:srgbClr val="000000"/>
                </a:solidFill>
                <a:uFill>
                  <a:solidFill>
                    <a:srgbClr val="FFFFFF"/>
                  </a:solidFill>
                </a:uFill>
                <a:latin typeface="Century Schoolbook"/>
              </a:rPr>
              <a:t>que</a:t>
            </a:r>
            <a:r>
              <a:rPr lang="en-US" sz="1800" strike="noStrike" spc="9" dirty="0">
                <a:solidFill>
                  <a:srgbClr val="000000"/>
                </a:solidFill>
                <a:uFill>
                  <a:solidFill>
                    <a:srgbClr val="FFFFFF"/>
                  </a:solidFill>
                </a:uFill>
                <a:latin typeface="Century Schoolbook"/>
              </a:rPr>
              <a:t> </a:t>
            </a:r>
            <a:r>
              <a:rPr lang="en-US" sz="1800" strike="noStrike" spc="9" dirty="0" err="1">
                <a:solidFill>
                  <a:srgbClr val="000000"/>
                </a:solidFill>
                <a:uFill>
                  <a:solidFill>
                    <a:srgbClr val="FFFFFF"/>
                  </a:solidFill>
                </a:uFill>
                <a:latin typeface="Century Schoolbook"/>
              </a:rPr>
              <a:t>trabalhou</a:t>
            </a:r>
            <a:r>
              <a:rPr lang="en-US" sz="1800" strike="noStrike" spc="9" dirty="0">
                <a:solidFill>
                  <a:srgbClr val="000000"/>
                </a:solidFill>
                <a:uFill>
                  <a:solidFill>
                    <a:srgbClr val="FFFFFF"/>
                  </a:solidFill>
                </a:uFill>
                <a:latin typeface="Century Schoolbook"/>
              </a:rPr>
              <a:t>: </a:t>
            </a:r>
            <a:r>
              <a:rPr lang="en-US" sz="1800" strike="noStrike" spc="9" dirty="0" err="1">
                <a:solidFill>
                  <a:srgbClr val="000000"/>
                </a:solidFill>
                <a:uFill>
                  <a:solidFill>
                    <a:srgbClr val="FFFFFF"/>
                  </a:solidFill>
                </a:uFill>
                <a:latin typeface="Century Schoolbook"/>
              </a:rPr>
              <a:t>Execução</a:t>
            </a:r>
            <a:r>
              <a:rPr lang="en-US" sz="1800" strike="noStrike" spc="9" dirty="0">
                <a:solidFill>
                  <a:srgbClr val="000000"/>
                </a:solidFill>
                <a:uFill>
                  <a:solidFill>
                    <a:srgbClr val="FFFFFF"/>
                  </a:solidFill>
                </a:uFill>
                <a:latin typeface="Century Schoolbook"/>
              </a:rPr>
              <a:t> de testes de </a:t>
            </a:r>
            <a:r>
              <a:rPr lang="en-US" sz="1800" strike="noStrike" spc="9" dirty="0" err="1">
                <a:solidFill>
                  <a:srgbClr val="000000"/>
                </a:solidFill>
                <a:uFill>
                  <a:solidFill>
                    <a:srgbClr val="FFFFFF"/>
                  </a:solidFill>
                </a:uFill>
                <a:latin typeface="Century Schoolbook"/>
              </a:rPr>
              <a:t>caso</a:t>
            </a:r>
            <a:r>
              <a:rPr lang="en-US" sz="1800" strike="noStrike" spc="9" dirty="0">
                <a:solidFill>
                  <a:srgbClr val="000000"/>
                </a:solidFill>
                <a:uFill>
                  <a:solidFill>
                    <a:srgbClr val="FFFFFF"/>
                  </a:solidFill>
                </a:uFill>
                <a:latin typeface="Century Schoolbook"/>
              </a:rPr>
              <a:t> de </a:t>
            </a:r>
            <a:r>
              <a:rPr lang="en-US" sz="1800" strike="noStrike" spc="9" dirty="0" err="1">
                <a:solidFill>
                  <a:srgbClr val="000000"/>
                </a:solidFill>
                <a:uFill>
                  <a:solidFill>
                    <a:srgbClr val="FFFFFF"/>
                  </a:solidFill>
                </a:uFill>
                <a:latin typeface="Century Schoolbook"/>
              </a:rPr>
              <a:t>uso</a:t>
            </a:r>
            <a:r>
              <a:rPr lang="en-US" sz="1800" strike="noStrike" spc="9" dirty="0">
                <a:solidFill>
                  <a:srgbClr val="000000"/>
                </a:solidFill>
                <a:uFill>
                  <a:solidFill>
                    <a:srgbClr val="FFFFFF"/>
                  </a:solidFill>
                </a:uFill>
                <a:latin typeface="Century Schoolbook"/>
              </a:rPr>
              <a:t>, </a:t>
            </a:r>
            <a:r>
              <a:rPr lang="en-US" sz="1800" strike="noStrike" spc="9" dirty="0" err="1">
                <a:solidFill>
                  <a:srgbClr val="000000"/>
                </a:solidFill>
                <a:uFill>
                  <a:solidFill>
                    <a:srgbClr val="FFFFFF"/>
                  </a:solidFill>
                </a:uFill>
                <a:latin typeface="Century Schoolbook"/>
              </a:rPr>
              <a:t>elaboração</a:t>
            </a:r>
            <a:r>
              <a:rPr lang="en-US" sz="1800" strike="noStrike" spc="9" dirty="0">
                <a:solidFill>
                  <a:srgbClr val="000000"/>
                </a:solidFill>
                <a:uFill>
                  <a:solidFill>
                    <a:srgbClr val="FFFFFF"/>
                  </a:solidFill>
                </a:uFill>
                <a:latin typeface="Century Schoolbook"/>
              </a:rPr>
              <a:t> do TFC, e </a:t>
            </a:r>
            <a:r>
              <a:rPr lang="en-US" sz="1800" strike="noStrike" spc="9" dirty="0" err="1">
                <a:solidFill>
                  <a:srgbClr val="000000"/>
                </a:solidFill>
                <a:uFill>
                  <a:solidFill>
                    <a:srgbClr val="FFFFFF"/>
                  </a:solidFill>
                </a:uFill>
                <a:latin typeface="Century Schoolbook"/>
              </a:rPr>
              <a:t>quando</a:t>
            </a:r>
            <a:r>
              <a:rPr lang="en-US" sz="1800" strike="noStrike" spc="9" dirty="0">
                <a:solidFill>
                  <a:srgbClr val="000000"/>
                </a:solidFill>
                <a:uFill>
                  <a:solidFill>
                    <a:srgbClr val="FFFFFF"/>
                  </a:solidFill>
                </a:uFill>
                <a:latin typeface="Century Schoolbook"/>
              </a:rPr>
              <a:t> </a:t>
            </a:r>
            <a:r>
              <a:rPr lang="en-US" sz="1800" strike="noStrike" spc="9" dirty="0" err="1">
                <a:solidFill>
                  <a:srgbClr val="000000"/>
                </a:solidFill>
                <a:uFill>
                  <a:solidFill>
                    <a:srgbClr val="FFFFFF"/>
                  </a:solidFill>
                </a:uFill>
                <a:latin typeface="Century Schoolbook"/>
              </a:rPr>
              <a:t>estava</a:t>
            </a:r>
            <a:r>
              <a:rPr lang="en-US" sz="1800" strike="noStrike" spc="9" dirty="0">
                <a:solidFill>
                  <a:srgbClr val="000000"/>
                </a:solidFill>
                <a:uFill>
                  <a:solidFill>
                    <a:srgbClr val="FFFFFF"/>
                  </a:solidFill>
                </a:uFill>
                <a:latin typeface="Century Schoolbook"/>
              </a:rPr>
              <a:t> </a:t>
            </a:r>
            <a:r>
              <a:rPr lang="en-US" sz="1800" strike="noStrike" spc="9" dirty="0" err="1">
                <a:solidFill>
                  <a:srgbClr val="000000"/>
                </a:solidFill>
                <a:uFill>
                  <a:solidFill>
                    <a:srgbClr val="FFFFFF"/>
                  </a:solidFill>
                </a:uFill>
                <a:latin typeface="Century Schoolbook"/>
              </a:rPr>
              <a:t>sem</a:t>
            </a:r>
            <a:r>
              <a:rPr lang="en-US" sz="1800" strike="noStrike" spc="9" dirty="0">
                <a:solidFill>
                  <a:srgbClr val="000000"/>
                </a:solidFill>
                <a:uFill>
                  <a:solidFill>
                    <a:srgbClr val="FFFFFF"/>
                  </a:solidFill>
                </a:uFill>
                <a:latin typeface="Century Schoolbook"/>
              </a:rPr>
              <a:t> </a:t>
            </a:r>
            <a:r>
              <a:rPr lang="en-US" sz="1800" strike="noStrike" spc="9" dirty="0" err="1">
                <a:solidFill>
                  <a:srgbClr val="000000"/>
                </a:solidFill>
                <a:uFill>
                  <a:solidFill>
                    <a:srgbClr val="FFFFFF"/>
                  </a:solidFill>
                </a:uFill>
                <a:latin typeface="Century Schoolbook"/>
              </a:rPr>
              <a:t>serviço</a:t>
            </a:r>
            <a:r>
              <a:rPr lang="en-US" sz="1800" strike="noStrike" spc="9" dirty="0">
                <a:solidFill>
                  <a:srgbClr val="000000"/>
                </a:solidFill>
                <a:uFill>
                  <a:solidFill>
                    <a:srgbClr val="FFFFFF"/>
                  </a:solidFill>
                </a:uFill>
                <a:latin typeface="Century Schoolbook"/>
              </a:rPr>
              <a:t> </a:t>
            </a:r>
            <a:r>
              <a:rPr lang="en-US" sz="1800" strike="noStrike" spc="9" dirty="0" err="1">
                <a:solidFill>
                  <a:srgbClr val="000000"/>
                </a:solidFill>
                <a:uFill>
                  <a:solidFill>
                    <a:srgbClr val="FFFFFF"/>
                  </a:solidFill>
                </a:uFill>
                <a:latin typeface="Century Schoolbook"/>
              </a:rPr>
              <a:t>ajudei</a:t>
            </a:r>
            <a:r>
              <a:rPr lang="en-US" sz="1800" strike="noStrike" spc="9" dirty="0">
                <a:solidFill>
                  <a:srgbClr val="000000"/>
                </a:solidFill>
                <a:uFill>
                  <a:solidFill>
                    <a:srgbClr val="FFFFFF"/>
                  </a:solidFill>
                </a:uFill>
                <a:latin typeface="Century Schoolbook"/>
              </a:rPr>
              <a:t> </a:t>
            </a:r>
            <a:r>
              <a:rPr lang="en-US" sz="1800" strike="noStrike" spc="9" dirty="0" err="1">
                <a:solidFill>
                  <a:srgbClr val="000000"/>
                </a:solidFill>
                <a:uFill>
                  <a:solidFill>
                    <a:srgbClr val="FFFFFF"/>
                  </a:solidFill>
                </a:uFill>
                <a:latin typeface="Century Schoolbook"/>
              </a:rPr>
              <a:t>meu</a:t>
            </a:r>
            <a:r>
              <a:rPr lang="en-US" spc="9" dirty="0" err="1">
                <a:solidFill>
                  <a:srgbClr val="000000"/>
                </a:solidFill>
                <a:uFill>
                  <a:solidFill>
                    <a:srgbClr val="FFFFFF"/>
                  </a:solidFill>
                </a:uFill>
                <a:latin typeface="Century Schoolbook"/>
              </a:rPr>
              <a:t>s</a:t>
            </a:r>
            <a:r>
              <a:rPr lang="en-US" spc="9" dirty="0">
                <a:solidFill>
                  <a:srgbClr val="000000"/>
                </a:solidFill>
                <a:uFill>
                  <a:solidFill>
                    <a:srgbClr val="FFFFFF"/>
                  </a:solidFill>
                </a:uFill>
                <a:latin typeface="Century Schoolbook"/>
              </a:rPr>
              <a:t> </a:t>
            </a:r>
            <a:r>
              <a:rPr lang="en-US" spc="9" dirty="0" err="1">
                <a:solidFill>
                  <a:srgbClr val="000000"/>
                </a:solidFill>
                <a:uFill>
                  <a:solidFill>
                    <a:srgbClr val="FFFFFF"/>
                  </a:solidFill>
                </a:uFill>
                <a:latin typeface="Century Schoolbook"/>
              </a:rPr>
              <a:t>colegas</a:t>
            </a:r>
            <a:r>
              <a:rPr lang="en-US" spc="9" dirty="0">
                <a:solidFill>
                  <a:srgbClr val="000000"/>
                </a:solidFill>
                <a:uFill>
                  <a:solidFill>
                    <a:srgbClr val="FFFFFF"/>
                  </a:solidFill>
                </a:uFill>
                <a:latin typeface="Century Schoolbook"/>
              </a:rPr>
              <a:t> do </a:t>
            </a:r>
            <a:r>
              <a:rPr lang="en-US" spc="9" dirty="0" err="1">
                <a:solidFill>
                  <a:srgbClr val="000000"/>
                </a:solidFill>
                <a:uFill>
                  <a:solidFill>
                    <a:srgbClr val="FFFFFF"/>
                  </a:solidFill>
                </a:uFill>
                <a:latin typeface="Century Schoolbook"/>
              </a:rPr>
              <a:t>meu</a:t>
            </a:r>
            <a:r>
              <a:rPr lang="en-US" spc="9" dirty="0">
                <a:solidFill>
                  <a:srgbClr val="000000"/>
                </a:solidFill>
                <a:uFill>
                  <a:solidFill>
                    <a:srgbClr val="FFFFFF"/>
                  </a:solidFill>
                </a:uFill>
                <a:latin typeface="Century Schoolbook"/>
              </a:rPr>
              <a:t> modulo e de outros </a:t>
            </a:r>
            <a:r>
              <a:rPr lang="en-US" spc="9" dirty="0" err="1">
                <a:solidFill>
                  <a:srgbClr val="000000"/>
                </a:solidFill>
                <a:uFill>
                  <a:solidFill>
                    <a:srgbClr val="FFFFFF"/>
                  </a:solidFill>
                </a:uFill>
                <a:latin typeface="Century Schoolbook"/>
              </a:rPr>
              <a:t>modulos</a:t>
            </a:r>
            <a:r>
              <a:rPr lang="en-US" sz="1800" strike="noStrike" spc="9" dirty="0">
                <a:solidFill>
                  <a:srgbClr val="000000"/>
                </a:solidFill>
                <a:uFill>
                  <a:solidFill>
                    <a:srgbClr val="FFFFFF"/>
                  </a:solidFill>
                </a:uFill>
                <a:latin typeface="Century Schoolbook"/>
              </a:rPr>
              <a:t>.</a:t>
            </a:r>
          </a:p>
          <a:p>
            <a:pPr marL="182880" indent="-182245">
              <a:lnSpc>
                <a:spcPct val="95000"/>
              </a:lnSpc>
              <a:buClr>
                <a:srgbClr val="4A66AC"/>
              </a:buClr>
              <a:buSzPct val="80000"/>
              <a:buFont typeface="Arial"/>
              <a:buChar char="•"/>
            </a:pPr>
            <a:r>
              <a:rPr lang="en-US" sz="1800" strike="noStrike" spc="9" dirty="0" err="1">
                <a:solidFill>
                  <a:srgbClr val="000000"/>
                </a:solidFill>
                <a:uFill>
                  <a:solidFill>
                    <a:srgbClr val="FFFFFF"/>
                  </a:solidFill>
                </a:uFill>
                <a:latin typeface="Century Schoolbook"/>
              </a:rPr>
              <a:t>Dificuldades</a:t>
            </a:r>
            <a:r>
              <a:rPr lang="en-US" sz="1800" strike="noStrike" spc="9" dirty="0">
                <a:solidFill>
                  <a:srgbClr val="000000"/>
                </a:solidFill>
                <a:uFill>
                  <a:solidFill>
                    <a:srgbClr val="FFFFFF"/>
                  </a:solidFill>
                </a:uFill>
                <a:latin typeface="Century Schoolbook"/>
              </a:rPr>
              <a:t>: </a:t>
            </a:r>
            <a:r>
              <a:rPr lang="en-US" sz="1800" strike="noStrike" spc="9" dirty="0" err="1">
                <a:solidFill>
                  <a:srgbClr val="000000"/>
                </a:solidFill>
                <a:uFill>
                  <a:solidFill>
                    <a:srgbClr val="FFFFFF"/>
                  </a:solidFill>
                </a:uFill>
                <a:latin typeface="Century Schoolbook"/>
              </a:rPr>
              <a:t>Programação</a:t>
            </a:r>
            <a:r>
              <a:rPr lang="en-US" sz="1800" strike="noStrike" spc="9" dirty="0">
                <a:solidFill>
                  <a:srgbClr val="000000"/>
                </a:solidFill>
                <a:uFill>
                  <a:solidFill>
                    <a:srgbClr val="FFFFFF"/>
                  </a:solidFill>
                </a:uFill>
                <a:latin typeface="Century Schoolbook"/>
              </a:rPr>
              <a:t>.</a:t>
            </a:r>
          </a:p>
          <a:p>
            <a:pPr marL="182880" indent="-182245">
              <a:lnSpc>
                <a:spcPct val="95000"/>
              </a:lnSpc>
              <a:buClr>
                <a:srgbClr val="4A66AC"/>
              </a:buClr>
              <a:buSzPct val="80000"/>
              <a:buFont typeface="Arial"/>
              <a:buChar char="•"/>
            </a:pPr>
            <a:r>
              <a:rPr lang="en-US" sz="1800" strike="noStrike" spc="9" dirty="0" err="1">
                <a:solidFill>
                  <a:srgbClr val="000000"/>
                </a:solidFill>
                <a:uFill>
                  <a:solidFill>
                    <a:srgbClr val="FFFFFF"/>
                  </a:solidFill>
                </a:uFill>
                <a:latin typeface="Century Schoolbook"/>
              </a:rPr>
              <a:t>Sugestões</a:t>
            </a:r>
            <a:r>
              <a:rPr lang="en-US" sz="1800" strike="noStrike" spc="9" dirty="0">
                <a:solidFill>
                  <a:srgbClr val="000000"/>
                </a:solidFill>
                <a:uFill>
                  <a:solidFill>
                    <a:srgbClr val="FFFFFF"/>
                  </a:solidFill>
                </a:uFill>
                <a:latin typeface="Century Schoolbook"/>
              </a:rPr>
              <a:t>: </a:t>
            </a:r>
            <a:r>
              <a:rPr lang="en-US" spc="9" dirty="0" err="1">
                <a:solidFill>
                  <a:srgbClr val="000000"/>
                </a:solidFill>
                <a:uFill>
                  <a:solidFill>
                    <a:srgbClr val="FFFFFF"/>
                  </a:solidFill>
                </a:uFill>
                <a:latin typeface="Century Schoolbook"/>
              </a:rPr>
              <a:t>Melhor</a:t>
            </a:r>
            <a:r>
              <a:rPr lang="en-US" spc="9" dirty="0">
                <a:solidFill>
                  <a:srgbClr val="000000"/>
                </a:solidFill>
                <a:uFill>
                  <a:solidFill>
                    <a:srgbClr val="FFFFFF"/>
                  </a:solidFill>
                </a:uFill>
                <a:latin typeface="Century Schoolbook"/>
              </a:rPr>
              <a:t> </a:t>
            </a:r>
            <a:r>
              <a:rPr lang="en-US" spc="9" dirty="0" err="1">
                <a:solidFill>
                  <a:srgbClr val="000000"/>
                </a:solidFill>
                <a:uFill>
                  <a:solidFill>
                    <a:srgbClr val="FFFFFF"/>
                  </a:solidFill>
                </a:uFill>
                <a:latin typeface="Century Schoolbook"/>
              </a:rPr>
              <a:t>destribuição</a:t>
            </a:r>
            <a:r>
              <a:rPr lang="en-US" spc="9" dirty="0">
                <a:solidFill>
                  <a:srgbClr val="000000"/>
                </a:solidFill>
                <a:uFill>
                  <a:solidFill>
                    <a:srgbClr val="FFFFFF"/>
                  </a:solidFill>
                </a:uFill>
                <a:latin typeface="Century Schoolbook"/>
              </a:rPr>
              <a:t> do </a:t>
            </a:r>
            <a:r>
              <a:rPr lang="en-US" spc="9">
                <a:solidFill>
                  <a:srgbClr val="000000"/>
                </a:solidFill>
                <a:uFill>
                  <a:solidFill>
                    <a:srgbClr val="FFFFFF"/>
                  </a:solidFill>
                </a:uFill>
                <a:latin typeface="Century Schoolbook"/>
              </a:rPr>
              <a:t>trabalho</a:t>
            </a:r>
            <a:r>
              <a:rPr lang="en-US" sz="1800" strike="noStrike" spc="9">
                <a:solidFill>
                  <a:srgbClr val="000000"/>
                </a:solidFill>
                <a:uFill>
                  <a:solidFill>
                    <a:srgbClr val="FFFFFF"/>
                  </a:solidFill>
                </a:uFill>
                <a:latin typeface="Century Schoolbook"/>
              </a:rPr>
              <a:t>.</a:t>
            </a:r>
            <a:endParaRPr lang="en-US" sz="1800" strike="noStrike" spc="9" dirty="0">
              <a:solidFill>
                <a:srgbClr val="000000"/>
              </a:solidFill>
              <a:uFill>
                <a:solidFill>
                  <a:srgbClr val="FFFFFF"/>
                </a:solidFill>
              </a:uFill>
              <a:latin typeface="Century Schoolbook"/>
            </a:endParaRPr>
          </a:p>
          <a:p>
            <a:endParaRPr lang="pt-BR" dirty="0"/>
          </a:p>
        </p:txBody>
      </p:sp>
    </p:spTree>
    <p:extLst>
      <p:ext uri="{BB962C8B-B14F-4D97-AF65-F5344CB8AC3E}">
        <p14:creationId xmlns:p14="http://schemas.microsoft.com/office/powerpoint/2010/main" val="3539146167"/>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sz="4400" strike="noStrike" spc="-49" dirty="0" err="1">
                <a:solidFill>
                  <a:srgbClr val="000000"/>
                </a:solidFill>
                <a:uFill>
                  <a:solidFill>
                    <a:srgbClr val="FFFFFF"/>
                  </a:solidFill>
                </a:uFill>
                <a:latin typeface="Century Schoolbook"/>
              </a:rPr>
              <a:t>Integrante</a:t>
            </a:r>
            <a:endParaRPr lang="pt-BR" sz="4400" dirty="0"/>
          </a:p>
        </p:txBody>
      </p:sp>
      <p:sp>
        <p:nvSpPr>
          <p:cNvPr id="3" name="Subtítulo 2"/>
          <p:cNvSpPr>
            <a:spLocks noGrp="1"/>
          </p:cNvSpPr>
          <p:nvPr>
            <p:ph type="subTitle"/>
          </p:nvPr>
        </p:nvSpPr>
        <p:spPr>
          <a:xfrm>
            <a:off x="1261800" y="1828800"/>
            <a:ext cx="8595000" cy="2464296"/>
          </a:xfrm>
        </p:spPr>
        <p:txBody>
          <a:bodyPr/>
          <a:lstStyle/>
          <a:p>
            <a:pPr marL="182880" indent="-182245">
              <a:lnSpc>
                <a:spcPct val="95000"/>
              </a:lnSpc>
              <a:buClr>
                <a:srgbClr val="4A66AC"/>
              </a:buClr>
              <a:buSzPct val="80000"/>
              <a:buFont typeface="Arial"/>
              <a:buChar char="•"/>
            </a:pPr>
            <a:r>
              <a:rPr lang="en-US" sz="1800" strike="noStrike" spc="9" dirty="0">
                <a:solidFill>
                  <a:srgbClr val="000000"/>
                </a:solidFill>
                <a:uFill>
                  <a:solidFill>
                    <a:srgbClr val="FFFFFF"/>
                  </a:solidFill>
                </a:uFill>
                <a:latin typeface="Century Schoolbook"/>
              </a:rPr>
              <a:t>Nome: </a:t>
            </a:r>
            <a:r>
              <a:rPr lang="pt-BR" altLang="en-US" sz="1800" strike="noStrike" spc="9" dirty="0">
                <a:solidFill>
                  <a:srgbClr val="000000"/>
                </a:solidFill>
                <a:uFill>
                  <a:solidFill>
                    <a:srgbClr val="FFFFFF"/>
                  </a:solidFill>
                </a:uFill>
                <a:latin typeface="Century Schoolbook"/>
              </a:rPr>
              <a:t>Wesley Franco Zimmer</a:t>
            </a:r>
          </a:p>
          <a:p>
            <a:pPr marL="182880" indent="-182245">
              <a:lnSpc>
                <a:spcPct val="95000"/>
              </a:lnSpc>
              <a:buClr>
                <a:srgbClr val="4A66AC"/>
              </a:buClr>
              <a:buSzPct val="80000"/>
              <a:buFont typeface="Arial"/>
              <a:buChar char="•"/>
            </a:pPr>
            <a:r>
              <a:rPr lang="en-US" sz="1800" strike="noStrike" spc="9" dirty="0" err="1">
                <a:solidFill>
                  <a:srgbClr val="000000"/>
                </a:solidFill>
                <a:uFill>
                  <a:solidFill>
                    <a:srgbClr val="FFFFFF"/>
                  </a:solidFill>
                </a:uFill>
                <a:latin typeface="Century Schoolbook"/>
              </a:rPr>
              <a:t>Função</a:t>
            </a:r>
            <a:r>
              <a:rPr lang="en-US" sz="1800" strike="noStrike" spc="9" dirty="0">
                <a:solidFill>
                  <a:srgbClr val="000000"/>
                </a:solidFill>
                <a:uFill>
                  <a:solidFill>
                    <a:srgbClr val="FFFFFF"/>
                  </a:solidFill>
                </a:uFill>
                <a:latin typeface="Century Schoolbook"/>
              </a:rPr>
              <a:t>: </a:t>
            </a:r>
            <a:r>
              <a:rPr lang="pt-BR" altLang="en-US" sz="1800" strike="noStrike" spc="9" dirty="0">
                <a:solidFill>
                  <a:srgbClr val="000000"/>
                </a:solidFill>
                <a:uFill>
                  <a:solidFill>
                    <a:srgbClr val="FFFFFF"/>
                  </a:solidFill>
                </a:uFill>
                <a:latin typeface="Century Schoolbook"/>
              </a:rPr>
              <a:t>Analista</a:t>
            </a:r>
            <a:r>
              <a:rPr lang="en-US" sz="1800" strike="noStrike" spc="9" dirty="0">
                <a:solidFill>
                  <a:srgbClr val="000000"/>
                </a:solidFill>
                <a:uFill>
                  <a:solidFill>
                    <a:srgbClr val="FFFFFF"/>
                  </a:solidFill>
                </a:uFill>
                <a:latin typeface="Century Schoolbook"/>
              </a:rPr>
              <a:t>.</a:t>
            </a:r>
          </a:p>
          <a:p>
            <a:pPr marL="182880" indent="-182245">
              <a:lnSpc>
                <a:spcPct val="95000"/>
              </a:lnSpc>
              <a:buClr>
                <a:srgbClr val="4A66AC"/>
              </a:buClr>
              <a:buSzPct val="80000"/>
              <a:buFont typeface="Arial"/>
              <a:buChar char="•"/>
            </a:pPr>
            <a:r>
              <a:rPr lang="en-US" sz="1800" strike="noStrike" spc="9" dirty="0">
                <a:solidFill>
                  <a:srgbClr val="000000"/>
                </a:solidFill>
                <a:uFill>
                  <a:solidFill>
                    <a:srgbClr val="FFFFFF"/>
                  </a:solidFill>
                </a:uFill>
                <a:latin typeface="Century Schoolbook"/>
              </a:rPr>
              <a:t>No </a:t>
            </a:r>
            <a:r>
              <a:rPr lang="en-US" sz="1800" strike="noStrike" spc="9" dirty="0" err="1">
                <a:solidFill>
                  <a:srgbClr val="000000"/>
                </a:solidFill>
                <a:uFill>
                  <a:solidFill>
                    <a:srgbClr val="FFFFFF"/>
                  </a:solidFill>
                </a:uFill>
                <a:latin typeface="Century Schoolbook"/>
              </a:rPr>
              <a:t>que</a:t>
            </a:r>
            <a:r>
              <a:rPr lang="en-US" sz="1800" strike="noStrike" spc="9" dirty="0">
                <a:solidFill>
                  <a:srgbClr val="000000"/>
                </a:solidFill>
                <a:uFill>
                  <a:solidFill>
                    <a:srgbClr val="FFFFFF"/>
                  </a:solidFill>
                </a:uFill>
                <a:latin typeface="Century Schoolbook"/>
              </a:rPr>
              <a:t> </a:t>
            </a:r>
            <a:r>
              <a:rPr lang="en-US" sz="1800" strike="noStrike" spc="9" dirty="0" err="1">
                <a:solidFill>
                  <a:srgbClr val="000000"/>
                </a:solidFill>
                <a:uFill>
                  <a:solidFill>
                    <a:srgbClr val="FFFFFF"/>
                  </a:solidFill>
                </a:uFill>
                <a:latin typeface="Century Schoolbook"/>
              </a:rPr>
              <a:t>trabalhou</a:t>
            </a:r>
            <a:r>
              <a:rPr lang="en-US" sz="1800" strike="noStrike" spc="9" dirty="0">
                <a:solidFill>
                  <a:srgbClr val="000000"/>
                </a:solidFill>
                <a:uFill>
                  <a:solidFill>
                    <a:srgbClr val="FFFFFF"/>
                  </a:solidFill>
                </a:uFill>
                <a:latin typeface="Century Schoolbook"/>
              </a:rPr>
              <a:t>:</a:t>
            </a:r>
            <a:r>
              <a:rPr lang="pt-BR" altLang="en-US" sz="1800" strike="noStrike" spc="9" dirty="0">
                <a:solidFill>
                  <a:srgbClr val="000000"/>
                </a:solidFill>
                <a:uFill>
                  <a:solidFill>
                    <a:srgbClr val="FFFFFF"/>
                  </a:solidFill>
                </a:uFill>
                <a:latin typeface="Century Schoolbook"/>
              </a:rPr>
              <a:t>Testes dos Casos de Testes, TFC e Apresentação Bimestral</a:t>
            </a:r>
          </a:p>
          <a:p>
            <a:pPr marL="182880" indent="-182245">
              <a:lnSpc>
                <a:spcPct val="95000"/>
              </a:lnSpc>
              <a:buClr>
                <a:srgbClr val="4A66AC"/>
              </a:buClr>
              <a:buSzPct val="80000"/>
              <a:buFont typeface="Arial"/>
              <a:buChar char="•"/>
            </a:pPr>
            <a:r>
              <a:rPr lang="en-US" sz="1800" strike="noStrike" spc="9" dirty="0" err="1">
                <a:solidFill>
                  <a:srgbClr val="000000"/>
                </a:solidFill>
                <a:uFill>
                  <a:solidFill>
                    <a:srgbClr val="FFFFFF"/>
                  </a:solidFill>
                </a:uFill>
                <a:latin typeface="Century Schoolbook"/>
              </a:rPr>
              <a:t>Dificuldades</a:t>
            </a:r>
            <a:r>
              <a:rPr lang="en-US" sz="1800" strike="noStrike" spc="9" dirty="0">
                <a:solidFill>
                  <a:srgbClr val="000000"/>
                </a:solidFill>
                <a:uFill>
                  <a:solidFill>
                    <a:srgbClr val="FFFFFF"/>
                  </a:solidFill>
                </a:uFill>
                <a:latin typeface="Century Schoolbook"/>
              </a:rPr>
              <a:t>: </a:t>
            </a:r>
            <a:r>
              <a:rPr lang="pt-BR" altLang="en-US" sz="1800" strike="noStrike" spc="9" dirty="0">
                <a:solidFill>
                  <a:srgbClr val="000000"/>
                </a:solidFill>
                <a:uFill>
                  <a:solidFill>
                    <a:srgbClr val="FFFFFF"/>
                  </a:solidFill>
                </a:uFill>
                <a:latin typeface="Century Schoolbook"/>
              </a:rPr>
              <a:t>- </a:t>
            </a:r>
          </a:p>
          <a:p>
            <a:pPr marL="182880" indent="-182245">
              <a:lnSpc>
                <a:spcPct val="95000"/>
              </a:lnSpc>
              <a:buClr>
                <a:srgbClr val="4A66AC"/>
              </a:buClr>
              <a:buSzPct val="80000"/>
              <a:buFont typeface="Arial"/>
              <a:buChar char="•"/>
            </a:pPr>
            <a:r>
              <a:rPr lang="en-US" sz="1800" strike="noStrike" spc="9" dirty="0" err="1">
                <a:solidFill>
                  <a:srgbClr val="000000"/>
                </a:solidFill>
                <a:uFill>
                  <a:solidFill>
                    <a:srgbClr val="FFFFFF"/>
                  </a:solidFill>
                </a:uFill>
                <a:latin typeface="Century Schoolbook"/>
              </a:rPr>
              <a:t>Sugestões</a:t>
            </a:r>
            <a:r>
              <a:rPr lang="en-US" sz="1800" strike="noStrike" spc="9" dirty="0">
                <a:solidFill>
                  <a:srgbClr val="000000"/>
                </a:solidFill>
                <a:uFill>
                  <a:solidFill>
                    <a:srgbClr val="FFFFFF"/>
                  </a:solidFill>
                </a:uFill>
                <a:latin typeface="Century Schoolbook"/>
              </a:rPr>
              <a:t>: </a:t>
            </a:r>
            <a:r>
              <a:rPr lang="pt-BR" altLang="en-US" sz="1800" strike="noStrike" spc="9" dirty="0">
                <a:solidFill>
                  <a:srgbClr val="000000"/>
                </a:solidFill>
                <a:uFill>
                  <a:solidFill>
                    <a:srgbClr val="FFFFFF"/>
                  </a:solidFill>
                </a:uFill>
                <a:latin typeface="Century Schoolbook"/>
              </a:rPr>
              <a:t>-</a:t>
            </a:r>
          </a:p>
        </p:txBody>
      </p:sp>
    </p:spTree>
    <p:extLst>
      <p:ext uri="{BB962C8B-B14F-4D97-AF65-F5344CB8AC3E}">
        <p14:creationId xmlns:p14="http://schemas.microsoft.com/office/powerpoint/2010/main" val="861969656"/>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 name="TextShape 1"/>
          <p:cNvSpPr txBox="1"/>
          <p:nvPr/>
        </p:nvSpPr>
        <p:spPr>
          <a:xfrm>
            <a:off x="1261800" y="365760"/>
            <a:ext cx="9692280" cy="1325160"/>
          </a:xfrm>
          <a:prstGeom prst="rect">
            <a:avLst/>
          </a:prstGeom>
          <a:noFill/>
          <a:ln>
            <a:noFill/>
          </a:ln>
        </p:spPr>
        <p:txBody>
          <a:bodyPr anchor="b"/>
          <a:lstStyle/>
          <a:p>
            <a:pPr>
              <a:lnSpc>
                <a:spcPct val="90000"/>
              </a:lnSpc>
            </a:pPr>
            <a:r>
              <a:rPr lang="en-US" sz="4400" strike="noStrike" spc="-49">
                <a:solidFill>
                  <a:srgbClr val="000000"/>
                </a:solidFill>
                <a:uFill>
                  <a:solidFill>
                    <a:srgbClr val="FFFFFF"/>
                  </a:solidFill>
                </a:uFill>
                <a:latin typeface="Century Schoolbook"/>
              </a:rPr>
              <a:t>Notas dos Integrantes</a:t>
            </a:r>
            <a:endParaRPr lang="en-US" sz="1800" strike="noStrike" spc="-1">
              <a:solidFill>
                <a:srgbClr val="000000"/>
              </a:solidFill>
              <a:uFill>
                <a:solidFill>
                  <a:srgbClr val="FFFFFF"/>
                </a:solidFill>
              </a:uFill>
              <a:latin typeface="Century Schoolbook"/>
            </a:endParaRPr>
          </a:p>
        </p:txBody>
      </p:sp>
      <p:graphicFrame>
        <p:nvGraphicFramePr>
          <p:cNvPr id="277" name="Table 2"/>
          <p:cNvGraphicFramePr/>
          <p:nvPr/>
        </p:nvGraphicFramePr>
        <p:xfrm>
          <a:off x="1261800" y="2651760"/>
          <a:ext cx="8594640" cy="3708000"/>
        </p:xfrm>
        <a:graphic>
          <a:graphicData uri="http://schemas.openxmlformats.org/drawingml/2006/table">
            <a:tbl>
              <a:tblPr/>
              <a:tblGrid>
                <a:gridCol w="4297320">
                  <a:extLst>
                    <a:ext uri="{9D8B030D-6E8A-4147-A177-3AD203B41FA5}">
                      <a16:colId xmlns:a16="http://schemas.microsoft.com/office/drawing/2014/main" val="20000"/>
                    </a:ext>
                  </a:extLst>
                </a:gridCol>
                <a:gridCol w="4297320">
                  <a:extLst>
                    <a:ext uri="{9D8B030D-6E8A-4147-A177-3AD203B41FA5}">
                      <a16:colId xmlns:a16="http://schemas.microsoft.com/office/drawing/2014/main" val="20001"/>
                    </a:ext>
                  </a:extLst>
                </a:gridCol>
              </a:tblGrid>
              <a:tr h="370800">
                <a:tc>
                  <a:txBody>
                    <a:bodyPr/>
                    <a:lstStyle/>
                    <a:p>
                      <a:pPr algn="ctr">
                        <a:lnSpc>
                          <a:spcPct val="100000"/>
                        </a:lnSpc>
                      </a:pPr>
                      <a:r>
                        <a:rPr lang="pt-BR" sz="1800" b="1" strike="noStrike" spc="-1" dirty="0">
                          <a:solidFill>
                            <a:srgbClr val="FFFFFF"/>
                          </a:solidFill>
                          <a:uFill>
                            <a:solidFill>
                              <a:srgbClr val="FFFFFF"/>
                            </a:solidFill>
                          </a:uFill>
                          <a:latin typeface="Century Schoolbook"/>
                        </a:rPr>
                        <a:t>Integrante</a:t>
                      </a:r>
                      <a:endParaRPr lang="pt-BR" sz="1800" strike="noStrike" spc="-1" dirty="0">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1B1E3D"/>
                    </a:solidFill>
                  </a:tcPr>
                </a:tc>
                <a:tc>
                  <a:txBody>
                    <a:bodyPr/>
                    <a:lstStyle/>
                    <a:p>
                      <a:pPr algn="ctr">
                        <a:lnSpc>
                          <a:spcPct val="100000"/>
                        </a:lnSpc>
                      </a:pPr>
                      <a:r>
                        <a:rPr lang="pt-BR" sz="1800" b="1" strike="noStrike" spc="-1">
                          <a:solidFill>
                            <a:srgbClr val="FFFFFF"/>
                          </a:solidFill>
                          <a:uFill>
                            <a:solidFill>
                              <a:srgbClr val="FFFFFF"/>
                            </a:solidFill>
                          </a:uFill>
                          <a:latin typeface="Century Schoolbook"/>
                        </a:rPr>
                        <a:t>Nota</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1B1E3D"/>
                    </a:solidFill>
                  </a:tcPr>
                </a:tc>
                <a:extLst>
                  <a:ext uri="{0D108BD9-81ED-4DB2-BD59-A6C34878D82A}">
                    <a16:rowId xmlns:a16="http://schemas.microsoft.com/office/drawing/2014/main" val="10000"/>
                  </a:ext>
                </a:extLst>
              </a:tr>
              <a:tr h="370800">
                <a:tc>
                  <a:txBody>
                    <a:bodyPr/>
                    <a:lstStyle/>
                    <a:p>
                      <a:pPr>
                        <a:lnSpc>
                          <a:spcPct val="100000"/>
                        </a:lnSpc>
                      </a:pPr>
                      <a:r>
                        <a:rPr lang="pt-BR" sz="1800" strike="noStrike" spc="-1" dirty="0">
                          <a:solidFill>
                            <a:srgbClr val="000000"/>
                          </a:solidFill>
                          <a:uFill>
                            <a:solidFill>
                              <a:srgbClr val="FFFFFF"/>
                            </a:solidFill>
                          </a:uFill>
                          <a:latin typeface="Century Schoolbook"/>
                        </a:rPr>
                        <a:t>Daniel</a:t>
                      </a:r>
                      <a:endParaRPr lang="pt-BR" sz="1800" strike="noStrike" spc="-1" dirty="0">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xBody>
                    <a:bodyPr/>
                    <a:lstStyle/>
                    <a:p>
                      <a:pPr algn="ctr">
                        <a:lnSpc>
                          <a:spcPct val="100000"/>
                        </a:lnSpc>
                      </a:pPr>
                      <a:r>
                        <a:rPr lang="pt-BR" sz="1800" strike="noStrike" spc="-1">
                          <a:solidFill>
                            <a:srgbClr val="000000"/>
                          </a:solidFill>
                          <a:uFill>
                            <a:solidFill>
                              <a:srgbClr val="FFFFFF"/>
                            </a:solidFill>
                          </a:uFill>
                          <a:latin typeface="Century Schoolbook"/>
                        </a:rPr>
                        <a:t>6</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extLst>
                  <a:ext uri="{0D108BD9-81ED-4DB2-BD59-A6C34878D82A}">
                    <a16:rowId xmlns:a16="http://schemas.microsoft.com/office/drawing/2014/main" val="10001"/>
                  </a:ext>
                </a:extLst>
              </a:tr>
              <a:tr h="370800">
                <a:tc>
                  <a:txBody>
                    <a:bodyPr/>
                    <a:lstStyle/>
                    <a:p>
                      <a:pPr>
                        <a:lnSpc>
                          <a:spcPct val="100000"/>
                        </a:lnSpc>
                      </a:pPr>
                      <a:r>
                        <a:rPr lang="pt-BR" sz="1800" strike="noStrike" spc="-1">
                          <a:solidFill>
                            <a:srgbClr val="000000"/>
                          </a:solidFill>
                          <a:uFill>
                            <a:solidFill>
                              <a:srgbClr val="FFFFFF"/>
                            </a:solidFill>
                          </a:uFill>
                          <a:latin typeface="Century Schoolbook"/>
                        </a:rPr>
                        <a:t>Mariana</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xBody>
                    <a:bodyPr/>
                    <a:lstStyle/>
                    <a:p>
                      <a:pPr algn="ctr">
                        <a:lnSpc>
                          <a:spcPct val="100000"/>
                        </a:lnSpc>
                      </a:pPr>
                      <a:r>
                        <a:rPr lang="pt-BR" sz="1800" strike="noStrike" spc="-1">
                          <a:solidFill>
                            <a:srgbClr val="000000"/>
                          </a:solidFill>
                          <a:uFill>
                            <a:solidFill>
                              <a:srgbClr val="FFFFFF"/>
                            </a:solidFill>
                          </a:uFill>
                          <a:latin typeface="Century Schoolbook"/>
                        </a:rPr>
                        <a:t>8,5</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extLst>
                  <a:ext uri="{0D108BD9-81ED-4DB2-BD59-A6C34878D82A}">
                    <a16:rowId xmlns:a16="http://schemas.microsoft.com/office/drawing/2014/main" val="10002"/>
                  </a:ext>
                </a:extLst>
              </a:tr>
              <a:tr h="370800">
                <a:tc>
                  <a:txBody>
                    <a:bodyPr/>
                    <a:lstStyle/>
                    <a:p>
                      <a:pPr>
                        <a:lnSpc>
                          <a:spcPct val="100000"/>
                        </a:lnSpc>
                      </a:pPr>
                      <a:r>
                        <a:rPr lang="pt-BR" sz="1800" strike="noStrike" spc="-1">
                          <a:solidFill>
                            <a:srgbClr val="000000"/>
                          </a:solidFill>
                          <a:uFill>
                            <a:solidFill>
                              <a:srgbClr val="FFFFFF"/>
                            </a:solidFill>
                          </a:uFill>
                          <a:latin typeface="Century Schoolbook"/>
                        </a:rPr>
                        <a:t>Rafael</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xBody>
                    <a:bodyPr/>
                    <a:lstStyle/>
                    <a:p>
                      <a:pPr algn="ctr">
                        <a:lnSpc>
                          <a:spcPct val="100000"/>
                        </a:lnSpc>
                      </a:pPr>
                      <a:r>
                        <a:rPr lang="pt-BR" sz="1800" strike="noStrike" spc="-1">
                          <a:solidFill>
                            <a:srgbClr val="000000"/>
                          </a:solidFill>
                          <a:uFill>
                            <a:solidFill>
                              <a:srgbClr val="FFFFFF"/>
                            </a:solidFill>
                          </a:uFill>
                          <a:latin typeface="Century Schoolbook"/>
                        </a:rPr>
                        <a:t>10</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extLst>
                  <a:ext uri="{0D108BD9-81ED-4DB2-BD59-A6C34878D82A}">
                    <a16:rowId xmlns:a16="http://schemas.microsoft.com/office/drawing/2014/main" val="10003"/>
                  </a:ext>
                </a:extLst>
              </a:tr>
              <a:tr h="370800">
                <a:tc>
                  <a:txBody>
                    <a:bodyPr/>
                    <a:lstStyle/>
                    <a:p>
                      <a:pPr>
                        <a:lnSpc>
                          <a:spcPct val="100000"/>
                        </a:lnSpc>
                      </a:pPr>
                      <a:r>
                        <a:rPr lang="pt-BR" sz="1800" strike="noStrike" spc="-1">
                          <a:solidFill>
                            <a:srgbClr val="000000"/>
                          </a:solidFill>
                          <a:uFill>
                            <a:solidFill>
                              <a:srgbClr val="FFFFFF"/>
                            </a:solidFill>
                          </a:uFill>
                          <a:latin typeface="Century Schoolbook"/>
                        </a:rPr>
                        <a:t>Sabrina</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xBody>
                    <a:bodyPr/>
                    <a:lstStyle/>
                    <a:p>
                      <a:pPr algn="ctr">
                        <a:lnSpc>
                          <a:spcPct val="100000"/>
                        </a:lnSpc>
                      </a:pPr>
                      <a:r>
                        <a:rPr lang="pt-BR" sz="1800" strike="noStrike" spc="-1">
                          <a:solidFill>
                            <a:srgbClr val="000000"/>
                          </a:solidFill>
                          <a:uFill>
                            <a:solidFill>
                              <a:srgbClr val="FFFFFF"/>
                            </a:solidFill>
                          </a:uFill>
                          <a:latin typeface="Century Schoolbook"/>
                        </a:rPr>
                        <a:t>9</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extLst>
                  <a:ext uri="{0D108BD9-81ED-4DB2-BD59-A6C34878D82A}">
                    <a16:rowId xmlns:a16="http://schemas.microsoft.com/office/drawing/2014/main" val="10004"/>
                  </a:ext>
                </a:extLst>
              </a:tr>
              <a:tr h="370800">
                <a:tc>
                  <a:txBody>
                    <a:bodyPr/>
                    <a:lstStyle/>
                    <a:p>
                      <a:pPr>
                        <a:lnSpc>
                          <a:spcPct val="100000"/>
                        </a:lnSpc>
                      </a:pPr>
                      <a:r>
                        <a:rPr lang="pt-BR" sz="1800" strike="noStrike" spc="-1">
                          <a:solidFill>
                            <a:srgbClr val="000000"/>
                          </a:solidFill>
                          <a:uFill>
                            <a:solidFill>
                              <a:srgbClr val="FFFFFF"/>
                            </a:solidFill>
                          </a:uFill>
                          <a:latin typeface="Century Schoolbook"/>
                        </a:rPr>
                        <a:t>Samuel</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xBody>
                    <a:bodyPr/>
                    <a:lstStyle/>
                    <a:p>
                      <a:pPr algn="ctr">
                        <a:lnSpc>
                          <a:spcPct val="100000"/>
                        </a:lnSpc>
                      </a:pPr>
                      <a:r>
                        <a:rPr lang="pt-BR" sz="1800" strike="noStrike" spc="-1">
                          <a:solidFill>
                            <a:srgbClr val="000000"/>
                          </a:solidFill>
                          <a:uFill>
                            <a:solidFill>
                              <a:srgbClr val="FFFFFF"/>
                            </a:solidFill>
                          </a:uFill>
                          <a:latin typeface="Century Schoolbook"/>
                        </a:rPr>
                        <a:t>10</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extLst>
                  <a:ext uri="{0D108BD9-81ED-4DB2-BD59-A6C34878D82A}">
                    <a16:rowId xmlns:a16="http://schemas.microsoft.com/office/drawing/2014/main" val="10005"/>
                  </a:ext>
                </a:extLst>
              </a:tr>
              <a:tr h="370800">
                <a:tc>
                  <a:txBody>
                    <a:bodyPr/>
                    <a:lstStyle/>
                    <a:p>
                      <a:pPr>
                        <a:lnSpc>
                          <a:spcPct val="100000"/>
                        </a:lnSpc>
                      </a:pPr>
                      <a:r>
                        <a:rPr lang="pt-BR" sz="1800" strike="noStrike" spc="-1">
                          <a:solidFill>
                            <a:srgbClr val="000000"/>
                          </a:solidFill>
                          <a:uFill>
                            <a:solidFill>
                              <a:srgbClr val="FFFFFF"/>
                            </a:solidFill>
                          </a:uFill>
                          <a:latin typeface="Century Schoolbook"/>
                        </a:rPr>
                        <a:t>Victor</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xBody>
                    <a:bodyPr/>
                    <a:lstStyle/>
                    <a:p>
                      <a:pPr algn="ctr">
                        <a:lnSpc>
                          <a:spcPct val="100000"/>
                        </a:lnSpc>
                      </a:pPr>
                      <a:r>
                        <a:rPr lang="pt-BR" sz="1800" strike="noStrike" spc="-1">
                          <a:solidFill>
                            <a:srgbClr val="000000"/>
                          </a:solidFill>
                          <a:uFill>
                            <a:solidFill>
                              <a:srgbClr val="FFFFFF"/>
                            </a:solidFill>
                          </a:uFill>
                          <a:latin typeface="Century Schoolbook"/>
                        </a:rPr>
                        <a:t>6,5</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extLst>
                  <a:ext uri="{0D108BD9-81ED-4DB2-BD59-A6C34878D82A}">
                    <a16:rowId xmlns:a16="http://schemas.microsoft.com/office/drawing/2014/main" val="10006"/>
                  </a:ext>
                </a:extLst>
              </a:tr>
              <a:tr h="370800">
                <a:tc>
                  <a:txBody>
                    <a:bodyPr/>
                    <a:lstStyle/>
                    <a:p>
                      <a:pPr>
                        <a:lnSpc>
                          <a:spcPct val="100000"/>
                        </a:lnSpc>
                      </a:pPr>
                      <a:r>
                        <a:rPr lang="pt-BR" sz="1800" strike="noStrike" spc="-1">
                          <a:solidFill>
                            <a:srgbClr val="000000"/>
                          </a:solidFill>
                          <a:uFill>
                            <a:solidFill>
                              <a:srgbClr val="FFFFFF"/>
                            </a:solidFill>
                          </a:uFill>
                          <a:latin typeface="Century Schoolbook"/>
                        </a:rPr>
                        <a:t>Wesley</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xBody>
                    <a:bodyPr/>
                    <a:lstStyle/>
                    <a:p>
                      <a:pPr algn="ctr">
                        <a:lnSpc>
                          <a:spcPct val="100000"/>
                        </a:lnSpc>
                      </a:pPr>
                      <a:r>
                        <a:rPr lang="pt-BR" sz="1800" strike="noStrike" spc="-1">
                          <a:solidFill>
                            <a:srgbClr val="000000"/>
                          </a:solidFill>
                          <a:uFill>
                            <a:solidFill>
                              <a:srgbClr val="FFFFFF"/>
                            </a:solidFill>
                          </a:uFill>
                          <a:latin typeface="Century Schoolbook"/>
                        </a:rPr>
                        <a:t>7,5</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extLst>
                  <a:ext uri="{0D108BD9-81ED-4DB2-BD59-A6C34878D82A}">
                    <a16:rowId xmlns:a16="http://schemas.microsoft.com/office/drawing/2014/main" val="10007"/>
                  </a:ext>
                </a:extLst>
              </a:tr>
              <a:tr h="370800">
                <a:tc>
                  <a:txBody>
                    <a:bodyPr/>
                    <a:lstStyle/>
                    <a:p>
                      <a:pPr algn="ctr">
                        <a:lnSpc>
                          <a:spcPct val="100000"/>
                        </a:lnSpc>
                      </a:pPr>
                      <a:r>
                        <a:rPr lang="pt-BR" sz="1800" b="1" strike="noStrike" spc="-1">
                          <a:solidFill>
                            <a:srgbClr val="FFFFFF"/>
                          </a:solidFill>
                          <a:uFill>
                            <a:solidFill>
                              <a:srgbClr val="FFFFFF"/>
                            </a:solidFill>
                          </a:uFill>
                          <a:latin typeface="Century Schoolbook"/>
                        </a:rPr>
                        <a:t>Grupo</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1B1E3D"/>
                    </a:solidFill>
                  </a:tcPr>
                </a:tc>
                <a:tc>
                  <a:txBody>
                    <a:bodyPr/>
                    <a:lstStyle/>
                    <a:p>
                      <a:pPr algn="ctr">
                        <a:lnSpc>
                          <a:spcPct val="100000"/>
                        </a:lnSpc>
                      </a:pPr>
                      <a:r>
                        <a:rPr lang="pt-BR" sz="1800" b="1" strike="noStrike" spc="-1">
                          <a:solidFill>
                            <a:srgbClr val="FFFFFF"/>
                          </a:solidFill>
                          <a:uFill>
                            <a:solidFill>
                              <a:srgbClr val="FFFFFF"/>
                            </a:solidFill>
                          </a:uFill>
                          <a:latin typeface="Century Schoolbook"/>
                        </a:rPr>
                        <a:t>Nota</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1B1E3D"/>
                    </a:solidFill>
                  </a:tcPr>
                </a:tc>
                <a:extLst>
                  <a:ext uri="{0D108BD9-81ED-4DB2-BD59-A6C34878D82A}">
                    <a16:rowId xmlns:a16="http://schemas.microsoft.com/office/drawing/2014/main" val="10008"/>
                  </a:ext>
                </a:extLst>
              </a:tr>
              <a:tr h="370800">
                <a:tc>
                  <a:txBody>
                    <a:bodyPr/>
                    <a:lstStyle/>
                    <a:p>
                      <a:pPr>
                        <a:lnSpc>
                          <a:spcPct val="100000"/>
                        </a:lnSpc>
                      </a:pPr>
                      <a:r>
                        <a:rPr lang="pt-BR" sz="1800" strike="noStrike" spc="-1">
                          <a:solidFill>
                            <a:srgbClr val="000000"/>
                          </a:solidFill>
                          <a:uFill>
                            <a:solidFill>
                              <a:srgbClr val="FFFFFF"/>
                            </a:solidFill>
                          </a:uFill>
                          <a:latin typeface="Century Schoolbook"/>
                        </a:rPr>
                        <a:t>MOD 03</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xBody>
                    <a:bodyPr/>
                    <a:lstStyle/>
                    <a:p>
                      <a:pPr algn="ctr">
                        <a:lnSpc>
                          <a:spcPct val="100000"/>
                        </a:lnSpc>
                      </a:pPr>
                      <a:r>
                        <a:rPr lang="pt-BR" sz="1800" strike="noStrike" spc="-1" dirty="0">
                          <a:solidFill>
                            <a:srgbClr val="000000"/>
                          </a:solidFill>
                          <a:uFill>
                            <a:solidFill>
                              <a:srgbClr val="FFFFFF"/>
                            </a:solidFill>
                          </a:uFill>
                          <a:latin typeface="Century Schoolbook"/>
                        </a:rPr>
                        <a:t>8</a:t>
                      </a:r>
                      <a:endParaRPr lang="pt-BR" sz="1800" strike="noStrike" spc="-1" dirty="0">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extLst>
                  <a:ext uri="{0D108BD9-81ED-4DB2-BD59-A6C34878D82A}">
                    <a16:rowId xmlns:a16="http://schemas.microsoft.com/office/drawing/2014/main" val="10009"/>
                  </a:ext>
                </a:extLst>
              </a:tr>
            </a:tbl>
          </a:graphicData>
        </a:graphic>
      </p:graphicFrame>
      <p:pic>
        <p:nvPicPr>
          <p:cNvPr id="278" name="Imagem 5"/>
          <p:cNvPicPr/>
          <p:nvPr/>
        </p:nvPicPr>
        <p:blipFill>
          <a:blip r:embed="rId2"/>
          <a:stretch>
            <a:fillRect/>
          </a:stretch>
        </p:blipFill>
        <p:spPr>
          <a:xfrm>
            <a:off x="11347200" y="69840"/>
            <a:ext cx="799200" cy="691920"/>
          </a:xfrm>
          <a:prstGeom prst="rect">
            <a:avLst/>
          </a:prstGeom>
          <a:ln>
            <a:noFill/>
          </a:ln>
        </p:spPr>
      </p:pic>
    </p:spTree>
    <p:extLst>
      <p:ext uri="{BB962C8B-B14F-4D97-AF65-F5344CB8AC3E}">
        <p14:creationId xmlns:p14="http://schemas.microsoft.com/office/powerpoint/2010/main" val="1319587420"/>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972312" y="925357"/>
            <a:ext cx="9418320" cy="1066800"/>
          </a:xfrm>
        </p:spPr>
        <p:txBody>
          <a:bodyPr>
            <a:normAutofit/>
          </a:bodyPr>
          <a:lstStyle/>
          <a:p>
            <a:r>
              <a:rPr lang="pt-BR" sz="6000" dirty="0"/>
              <a:t>MOD04 – </a:t>
            </a:r>
            <a:r>
              <a:rPr lang="pt-BR" sz="6000" dirty="0">
                <a:solidFill>
                  <a:srgbClr val="FFFFFF"/>
                </a:solidFill>
                <a:ea typeface="Libre Baskerville"/>
                <a:cs typeface="Libre Baskerville"/>
                <a:sym typeface="Libre Baskerville"/>
              </a:rPr>
              <a:t>Relatórios</a:t>
            </a:r>
            <a:endParaRPr lang="pt-BR" sz="6000" dirty="0"/>
          </a:p>
        </p:txBody>
      </p:sp>
      <p:sp>
        <p:nvSpPr>
          <p:cNvPr id="5" name="Subtítulo 4"/>
          <p:cNvSpPr>
            <a:spLocks noGrp="1"/>
          </p:cNvSpPr>
          <p:nvPr>
            <p:ph type="subTitle" idx="1"/>
          </p:nvPr>
        </p:nvSpPr>
        <p:spPr>
          <a:xfrm>
            <a:off x="972312" y="2714822"/>
            <a:ext cx="9418320" cy="3536977"/>
          </a:xfrm>
        </p:spPr>
        <p:txBody>
          <a:bodyPr>
            <a:noAutofit/>
          </a:bodyPr>
          <a:lstStyle/>
          <a:p>
            <a:pPr>
              <a:lnSpc>
                <a:spcPct val="100000"/>
              </a:lnSpc>
            </a:pPr>
            <a:r>
              <a:rPr lang="pt-BR" dirty="0">
                <a:solidFill>
                  <a:srgbClr val="BFBFBF"/>
                </a:solidFill>
                <a:ea typeface="Libre Baskerville"/>
                <a:cs typeface="Libre Baskerville"/>
                <a:sym typeface="Libre Baskerville"/>
              </a:rPr>
              <a:t>Guilherme Azeredo Mendes – Desenvolvedor</a:t>
            </a:r>
          </a:p>
          <a:p>
            <a:pPr>
              <a:lnSpc>
                <a:spcPct val="100000"/>
              </a:lnSpc>
            </a:pPr>
            <a:r>
              <a:rPr lang="pt-BR" dirty="0">
                <a:solidFill>
                  <a:srgbClr val="BFBFBF"/>
                </a:solidFill>
                <a:ea typeface="Libre Baskerville"/>
                <a:cs typeface="Libre Baskerville"/>
                <a:sym typeface="Libre Baskerville"/>
              </a:rPr>
              <a:t>Gustavo Barbosa de Abreu Viana - Analist</a:t>
            </a:r>
            <a:r>
              <a:rPr lang="pt-BR" spc="9" dirty="0">
                <a:solidFill>
                  <a:srgbClr val="BFBFBF"/>
                </a:solidFill>
                <a:uFill>
                  <a:solidFill>
                    <a:srgbClr val="FFFFFF"/>
                  </a:solidFill>
                </a:uFill>
              </a:rPr>
              <a:t>a</a:t>
            </a:r>
            <a:endParaRPr lang="pt-BR" sz="3200" spc="-1" dirty="0">
              <a:solidFill>
                <a:srgbClr val="FFFFFF"/>
              </a:solidFill>
              <a:uFill>
                <a:solidFill>
                  <a:srgbClr val="FFFFFF"/>
                </a:solidFill>
              </a:uFill>
              <a:latin typeface="Arial"/>
            </a:endParaRPr>
          </a:p>
          <a:p>
            <a:pPr>
              <a:lnSpc>
                <a:spcPct val="100000"/>
              </a:lnSpc>
            </a:pPr>
            <a:r>
              <a:rPr lang="pt-BR" dirty="0">
                <a:solidFill>
                  <a:srgbClr val="BFBFBF"/>
                </a:solidFill>
                <a:ea typeface="Libre Baskerville"/>
                <a:cs typeface="Libre Baskerville"/>
                <a:sym typeface="Libre Baskerville"/>
              </a:rPr>
              <a:t>Joao Pedro </a:t>
            </a:r>
            <a:r>
              <a:rPr lang="pt-BR" dirty="0" err="1">
                <a:solidFill>
                  <a:srgbClr val="BFBFBF"/>
                </a:solidFill>
                <a:ea typeface="Libre Baskerville"/>
                <a:cs typeface="Libre Baskerville"/>
                <a:sym typeface="Libre Baskerville"/>
              </a:rPr>
              <a:t>Leocardio</a:t>
            </a:r>
            <a:r>
              <a:rPr lang="pt-BR" dirty="0">
                <a:solidFill>
                  <a:srgbClr val="BFBFBF"/>
                </a:solidFill>
                <a:ea typeface="Libre Baskerville"/>
                <a:cs typeface="Libre Baskerville"/>
                <a:sym typeface="Libre Baskerville"/>
              </a:rPr>
              <a:t> Jacomini Nascimento – Desenvolvedor </a:t>
            </a:r>
            <a:endParaRPr lang="pt-BR" sz="3200" spc="-1" dirty="0">
              <a:solidFill>
                <a:srgbClr val="FFFFFF"/>
              </a:solidFill>
              <a:uFill>
                <a:solidFill>
                  <a:srgbClr val="FFFFFF"/>
                </a:solidFill>
              </a:uFill>
              <a:latin typeface="Arial"/>
            </a:endParaRPr>
          </a:p>
          <a:p>
            <a:pPr>
              <a:lnSpc>
                <a:spcPct val="100000"/>
              </a:lnSpc>
            </a:pPr>
            <a:r>
              <a:rPr lang="pt-BR" spc="9" dirty="0" err="1">
                <a:solidFill>
                  <a:srgbClr val="BFBFBF"/>
                </a:solidFill>
                <a:uFill>
                  <a:solidFill>
                    <a:srgbClr val="FFFFFF"/>
                  </a:solidFill>
                </a:uFill>
                <a:sym typeface="Libre Baskerville"/>
              </a:rPr>
              <a:t>Karolayne</a:t>
            </a:r>
            <a:r>
              <a:rPr lang="pt-BR" dirty="0">
                <a:solidFill>
                  <a:srgbClr val="BFBFBF"/>
                </a:solidFill>
                <a:ea typeface="Libre Baskerville"/>
                <a:cs typeface="Libre Baskerville"/>
                <a:sym typeface="Libre Baskerville"/>
              </a:rPr>
              <a:t> Martim Raymundo -  BD</a:t>
            </a:r>
            <a:r>
              <a:rPr lang="pt-BR" spc="9" dirty="0">
                <a:solidFill>
                  <a:srgbClr val="BFBFBF"/>
                </a:solidFill>
                <a:uFill>
                  <a:solidFill>
                    <a:srgbClr val="FFFFFF"/>
                  </a:solidFill>
                </a:uFill>
              </a:rPr>
              <a:t>A</a:t>
            </a:r>
            <a:endParaRPr lang="pt-BR" sz="3200" spc="-1" dirty="0">
              <a:solidFill>
                <a:srgbClr val="FFFFFF"/>
              </a:solidFill>
              <a:uFill>
                <a:solidFill>
                  <a:srgbClr val="FFFFFF"/>
                </a:solidFill>
              </a:uFill>
              <a:latin typeface="Arial"/>
            </a:endParaRPr>
          </a:p>
          <a:p>
            <a:pPr>
              <a:lnSpc>
                <a:spcPct val="100000"/>
              </a:lnSpc>
            </a:pPr>
            <a:r>
              <a:rPr lang="pt-BR" dirty="0" err="1">
                <a:solidFill>
                  <a:srgbClr val="BFBFBF"/>
                </a:solidFill>
                <a:ea typeface="Libre Baskerville"/>
                <a:cs typeface="Libre Baskerville"/>
                <a:sym typeface="Libre Baskerville"/>
              </a:rPr>
              <a:t>Kyara</a:t>
            </a:r>
            <a:r>
              <a:rPr lang="pt-BR" dirty="0">
                <a:solidFill>
                  <a:srgbClr val="BFBFBF"/>
                </a:solidFill>
                <a:ea typeface="Libre Baskerville"/>
                <a:cs typeface="Libre Baskerville"/>
                <a:sym typeface="Libre Baskerville"/>
              </a:rPr>
              <a:t> Madeleine Freitas - Analista</a:t>
            </a:r>
            <a:endParaRPr lang="pt-BR" sz="3200" spc="-1" dirty="0">
              <a:solidFill>
                <a:srgbClr val="FFFFFF"/>
              </a:solidFill>
              <a:uFill>
                <a:solidFill>
                  <a:srgbClr val="FFFFFF"/>
                </a:solidFill>
              </a:uFill>
              <a:latin typeface="Arial"/>
            </a:endParaRPr>
          </a:p>
          <a:p>
            <a:pPr>
              <a:lnSpc>
                <a:spcPct val="100000"/>
              </a:lnSpc>
            </a:pPr>
            <a:r>
              <a:rPr lang="pt-BR" dirty="0">
                <a:solidFill>
                  <a:srgbClr val="BFBFBF"/>
                </a:solidFill>
                <a:ea typeface="Libre Baskerville"/>
                <a:cs typeface="Libre Baskerville"/>
                <a:sym typeface="Libre Baskerville"/>
              </a:rPr>
              <a:t>Mariana da Silva Fernandes -  Desenvolvedo</a:t>
            </a:r>
            <a:r>
              <a:rPr lang="pt-BR" spc="9" dirty="0">
                <a:solidFill>
                  <a:srgbClr val="BFBFBF"/>
                </a:solidFill>
                <a:uFill>
                  <a:solidFill>
                    <a:srgbClr val="FFFFFF"/>
                  </a:solidFill>
                </a:uFill>
              </a:rPr>
              <a:t>r</a:t>
            </a:r>
            <a:endParaRPr lang="pt-BR" sz="3200" spc="-1" dirty="0">
              <a:solidFill>
                <a:srgbClr val="FFFFFF"/>
              </a:solidFill>
              <a:uFill>
                <a:solidFill>
                  <a:srgbClr val="FFFFFF"/>
                </a:solidFill>
              </a:uFill>
              <a:latin typeface="Arial"/>
            </a:endParaRPr>
          </a:p>
          <a:p>
            <a:pPr>
              <a:lnSpc>
                <a:spcPct val="100000"/>
              </a:lnSpc>
            </a:pPr>
            <a:r>
              <a:rPr lang="pt-BR" dirty="0">
                <a:solidFill>
                  <a:srgbClr val="BFBFBF"/>
                </a:solidFill>
                <a:ea typeface="Libre Baskerville"/>
                <a:cs typeface="Libre Baskerville"/>
                <a:sym typeface="Libre Baskerville"/>
              </a:rPr>
              <a:t>Monique Aparecida Muniz da Silva -  DBA</a:t>
            </a:r>
            <a:endParaRPr lang="pt-BR" sz="3200" spc="-1" dirty="0">
              <a:solidFill>
                <a:srgbClr val="FFFFFF"/>
              </a:solidFill>
              <a:uFill>
                <a:solidFill>
                  <a:srgbClr val="FFFFFF"/>
                </a:solidFill>
              </a:uFill>
              <a:latin typeface="Arial"/>
            </a:endParaRPr>
          </a:p>
          <a:p>
            <a:endParaRPr lang="pt-BR" dirty="0"/>
          </a:p>
          <a:p>
            <a:endParaRPr lang="pt-BR" dirty="0">
              <a:latin typeface="Calibri" panose="020F0502020204030204" pitchFamily="34" charset="0"/>
            </a:endParaRPr>
          </a:p>
          <a:p>
            <a:endParaRPr lang="pt-BR" dirty="0">
              <a:latin typeface="Calibri" panose="020F0502020204030204" pitchFamily="34" charset="0"/>
            </a:endParaRPr>
          </a:p>
        </p:txBody>
      </p:sp>
      <p:pic>
        <p:nvPicPr>
          <p:cNvPr id="6" name="Imagem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616440" y="202692"/>
            <a:ext cx="2383141" cy="1445330"/>
          </a:xfrm>
          <a:prstGeom prst="rect">
            <a:avLst/>
          </a:prstGeom>
        </p:spPr>
      </p:pic>
    </p:spTree>
    <p:extLst>
      <p:ext uri="{BB962C8B-B14F-4D97-AF65-F5344CB8AC3E}">
        <p14:creationId xmlns:p14="http://schemas.microsoft.com/office/powerpoint/2010/main" val="39148124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Shape 143"/>
          <p:cNvSpPr txBox="1"/>
          <p:nvPr/>
        </p:nvSpPr>
        <p:spPr>
          <a:xfrm>
            <a:off x="1093679" y="99359"/>
            <a:ext cx="9692280" cy="1325160"/>
          </a:xfrm>
          <a:prstGeom prst="rect">
            <a:avLst/>
          </a:prstGeom>
          <a:noFill/>
          <a:ln>
            <a:noFill/>
          </a:ln>
        </p:spPr>
        <p:txBody>
          <a:bodyPr lIns="91425" tIns="45700" rIns="91425" bIns="45700" anchor="b" anchorCtr="0">
            <a:noAutofit/>
          </a:bodyPr>
          <a:lstStyle/>
          <a:p>
            <a:pPr marL="0" marR="0" lvl="0" indent="0" algn="l" rtl="0">
              <a:lnSpc>
                <a:spcPct val="90000"/>
              </a:lnSpc>
              <a:spcBef>
                <a:spcPts val="0"/>
              </a:spcBef>
              <a:buSzPct val="25000"/>
              <a:buNone/>
            </a:pPr>
            <a:r>
              <a:rPr lang="pt-BR" sz="4400" b="0" i="0" u="none" strike="noStrike" cap="none" dirty="0">
                <a:solidFill>
                  <a:srgbClr val="000000"/>
                </a:solidFill>
                <a:latin typeface="+mj-lt"/>
                <a:ea typeface="Libre Baskerville"/>
                <a:cs typeface="Libre Baskerville"/>
                <a:sym typeface="Libre Baskerville"/>
              </a:rPr>
              <a:t>Planejamento de Atividades</a:t>
            </a:r>
          </a:p>
        </p:txBody>
      </p:sp>
      <p:graphicFrame>
        <p:nvGraphicFramePr>
          <p:cNvPr id="144" name="Shape 144"/>
          <p:cNvGraphicFramePr/>
          <p:nvPr>
            <p:extLst>
              <p:ext uri="{D42A27DB-BD31-4B8C-83A1-F6EECF244321}">
                <p14:modId xmlns:p14="http://schemas.microsoft.com/office/powerpoint/2010/main" val="2385068125"/>
              </p:ext>
            </p:extLst>
          </p:nvPr>
        </p:nvGraphicFramePr>
        <p:xfrm>
          <a:off x="798839" y="1828800"/>
          <a:ext cx="9080625" cy="4267250"/>
        </p:xfrm>
        <a:graphic>
          <a:graphicData uri="http://schemas.openxmlformats.org/drawingml/2006/table">
            <a:tbl>
              <a:tblPr>
                <a:noFill/>
              </a:tblPr>
              <a:tblGrid>
                <a:gridCol w="1028875">
                  <a:extLst>
                    <a:ext uri="{9D8B030D-6E8A-4147-A177-3AD203B41FA5}">
                      <a16:colId xmlns:a16="http://schemas.microsoft.com/office/drawing/2014/main" val="20000"/>
                    </a:ext>
                  </a:extLst>
                </a:gridCol>
                <a:gridCol w="1503725">
                  <a:extLst>
                    <a:ext uri="{9D8B030D-6E8A-4147-A177-3AD203B41FA5}">
                      <a16:colId xmlns:a16="http://schemas.microsoft.com/office/drawing/2014/main" val="20001"/>
                    </a:ext>
                  </a:extLst>
                </a:gridCol>
                <a:gridCol w="2196350">
                  <a:extLst>
                    <a:ext uri="{9D8B030D-6E8A-4147-A177-3AD203B41FA5}">
                      <a16:colId xmlns:a16="http://schemas.microsoft.com/office/drawing/2014/main" val="20002"/>
                    </a:ext>
                  </a:extLst>
                </a:gridCol>
                <a:gridCol w="2638075">
                  <a:extLst>
                    <a:ext uri="{9D8B030D-6E8A-4147-A177-3AD203B41FA5}">
                      <a16:colId xmlns:a16="http://schemas.microsoft.com/office/drawing/2014/main" val="20003"/>
                    </a:ext>
                  </a:extLst>
                </a:gridCol>
                <a:gridCol w="1713600">
                  <a:extLst>
                    <a:ext uri="{9D8B030D-6E8A-4147-A177-3AD203B41FA5}">
                      <a16:colId xmlns:a16="http://schemas.microsoft.com/office/drawing/2014/main" val="20004"/>
                    </a:ext>
                  </a:extLst>
                </a:gridCol>
              </a:tblGrid>
              <a:tr h="610200">
                <a:tc gridSpan="5">
                  <a:txBody>
                    <a:bodyPr/>
                    <a:lstStyle/>
                    <a:p>
                      <a:pPr marL="0" marR="0" lvl="0" indent="0" algn="ctr" rtl="0">
                        <a:lnSpc>
                          <a:spcPct val="100000"/>
                        </a:lnSpc>
                        <a:spcBef>
                          <a:spcPts val="0"/>
                        </a:spcBef>
                        <a:buSzPct val="25000"/>
                        <a:buNone/>
                      </a:pPr>
                      <a:r>
                        <a:rPr lang="pt-BR" sz="1800" b="1" u="none" strike="noStrike" cap="none" dirty="0">
                          <a:solidFill>
                            <a:srgbClr val="FFFFFF"/>
                          </a:solidFill>
                          <a:latin typeface="+mn-lt"/>
                          <a:ea typeface="Libre Baskerville"/>
                          <a:cs typeface="Libre Baskerville"/>
                          <a:sym typeface="Libre Baskerville"/>
                        </a:rPr>
                        <a:t>Planejamento das Iterações para o Desenvolvimento dos Casos de Uso</a:t>
                      </a:r>
                    </a:p>
                    <a:p>
                      <a:pPr marL="0" marR="0" lvl="0" indent="0" algn="ctr" rtl="0">
                        <a:lnSpc>
                          <a:spcPct val="100000"/>
                        </a:lnSpc>
                        <a:spcBef>
                          <a:spcPts val="0"/>
                        </a:spcBef>
                        <a:buSzPct val="25000"/>
                        <a:buNone/>
                      </a:pPr>
                      <a:r>
                        <a:rPr lang="pt-BR" sz="1800" b="1" u="none" strike="noStrike" cap="none" dirty="0">
                          <a:solidFill>
                            <a:srgbClr val="FFFFFF"/>
                          </a:solidFill>
                          <a:latin typeface="+mn-lt"/>
                          <a:ea typeface="Libre Baskerville"/>
                          <a:cs typeface="Libre Baskerville"/>
                          <a:sym typeface="Libre Baskerville"/>
                        </a:rPr>
                        <a:t>Módulo de Relatórios</a:t>
                      </a:r>
                    </a:p>
                  </a:txBody>
                  <a:tcPr marL="91450" marR="91450"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1B1E3D"/>
                    </a:solidFill>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10000"/>
                  </a:ext>
                </a:extLst>
              </a:tr>
              <a:tr h="551875">
                <a:tc>
                  <a:txBody>
                    <a:bodyPr/>
                    <a:lstStyle/>
                    <a:p>
                      <a:pPr marL="0" marR="0" lvl="0" indent="0" algn="ctr" rtl="0">
                        <a:lnSpc>
                          <a:spcPct val="100000"/>
                        </a:lnSpc>
                        <a:spcBef>
                          <a:spcPts val="0"/>
                        </a:spcBef>
                        <a:buSzPct val="25000"/>
                        <a:buNone/>
                      </a:pPr>
                      <a:r>
                        <a:rPr lang="pt-BR" sz="1600" b="0" u="none" strike="noStrike" cap="none" dirty="0">
                          <a:solidFill>
                            <a:srgbClr val="000000"/>
                          </a:solidFill>
                          <a:latin typeface="+mn-lt"/>
                          <a:ea typeface="Libre Baskerville"/>
                          <a:cs typeface="Libre Baskerville"/>
                          <a:sym typeface="Libre Baskerville"/>
                        </a:rPr>
                        <a:t>Iteração</a:t>
                      </a:r>
                    </a:p>
                  </a:txBody>
                  <a:tcPr marL="91450" marR="91450"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B1BEDD"/>
                    </a:solidFill>
                  </a:tcPr>
                </a:tc>
                <a:tc>
                  <a:txBody>
                    <a:bodyPr/>
                    <a:lstStyle/>
                    <a:p>
                      <a:pPr marL="0" marR="0" lvl="0" indent="0" algn="ctr" rtl="0">
                        <a:lnSpc>
                          <a:spcPct val="100000"/>
                        </a:lnSpc>
                        <a:spcBef>
                          <a:spcPts val="0"/>
                        </a:spcBef>
                        <a:buSzPct val="25000"/>
                        <a:buNone/>
                      </a:pPr>
                      <a:r>
                        <a:rPr lang="pt-BR" sz="1600" b="0" u="none" strike="noStrike" cap="none">
                          <a:solidFill>
                            <a:srgbClr val="000000"/>
                          </a:solidFill>
                          <a:latin typeface="+mn-lt"/>
                          <a:ea typeface="Libre Baskerville"/>
                          <a:cs typeface="Libre Baskerville"/>
                          <a:sym typeface="Libre Baskerville"/>
                        </a:rPr>
                        <a:t>Data Prevista</a:t>
                      </a:r>
                    </a:p>
                  </a:txBody>
                  <a:tcPr marL="91450" marR="91450"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B1BEDD"/>
                    </a:solidFill>
                  </a:tcPr>
                </a:tc>
                <a:tc>
                  <a:txBody>
                    <a:bodyPr/>
                    <a:lstStyle/>
                    <a:p>
                      <a:pPr marL="0" marR="0" lvl="0" indent="0" algn="ctr" rtl="0">
                        <a:lnSpc>
                          <a:spcPct val="100000"/>
                        </a:lnSpc>
                        <a:spcBef>
                          <a:spcPts val="0"/>
                        </a:spcBef>
                        <a:buSzPct val="25000"/>
                        <a:buNone/>
                      </a:pPr>
                      <a:r>
                        <a:rPr lang="pt-BR" sz="1600" b="0" u="none" strike="noStrike" cap="none">
                          <a:solidFill>
                            <a:srgbClr val="000000"/>
                          </a:solidFill>
                          <a:latin typeface="+mn-lt"/>
                          <a:ea typeface="Libre Baskerville"/>
                          <a:cs typeface="Libre Baskerville"/>
                          <a:sym typeface="Libre Baskerville"/>
                        </a:rPr>
                        <a:t>Casos de Uso</a:t>
                      </a:r>
                    </a:p>
                  </a:txBody>
                  <a:tcPr marL="91450" marR="91450"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B1BEDD"/>
                    </a:solidFill>
                  </a:tcPr>
                </a:tc>
                <a:tc>
                  <a:txBody>
                    <a:bodyPr/>
                    <a:lstStyle/>
                    <a:p>
                      <a:pPr marL="0" marR="0" lvl="0" indent="0" algn="ctr" rtl="0">
                        <a:lnSpc>
                          <a:spcPct val="100000"/>
                        </a:lnSpc>
                        <a:spcBef>
                          <a:spcPts val="0"/>
                        </a:spcBef>
                        <a:buSzPct val="25000"/>
                        <a:buNone/>
                      </a:pPr>
                      <a:r>
                        <a:rPr lang="pt-BR" sz="1600" b="0" u="none" strike="noStrike" cap="none">
                          <a:solidFill>
                            <a:srgbClr val="000000"/>
                          </a:solidFill>
                          <a:latin typeface="+mn-lt"/>
                          <a:ea typeface="Libre Baskerville"/>
                          <a:cs typeface="Libre Baskerville"/>
                          <a:sym typeface="Libre Baskerville"/>
                        </a:rPr>
                        <a:t>Equipe Responsável </a:t>
                      </a:r>
                    </a:p>
                    <a:p>
                      <a:pPr marL="0" marR="0" lvl="0" indent="0" algn="ctr" rtl="0">
                        <a:lnSpc>
                          <a:spcPct val="100000"/>
                        </a:lnSpc>
                        <a:spcBef>
                          <a:spcPts val="0"/>
                        </a:spcBef>
                        <a:buSzPct val="25000"/>
                        <a:buNone/>
                      </a:pPr>
                      <a:endParaRPr sz="1800" b="0" u="none" strike="noStrike" cap="none">
                        <a:solidFill>
                          <a:srgbClr val="000000"/>
                        </a:solidFill>
                        <a:latin typeface="+mn-lt"/>
                        <a:ea typeface="Arial"/>
                        <a:cs typeface="Arial"/>
                        <a:sym typeface="Arial"/>
                      </a:endParaRPr>
                    </a:p>
                  </a:txBody>
                  <a:tcPr marL="91450" marR="91450"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B1BEDD"/>
                    </a:solidFill>
                  </a:tcPr>
                </a:tc>
                <a:tc>
                  <a:txBody>
                    <a:bodyPr/>
                    <a:lstStyle/>
                    <a:p>
                      <a:pPr marL="0" marR="0" lvl="0" indent="0" algn="ctr" rtl="0">
                        <a:lnSpc>
                          <a:spcPct val="100000"/>
                        </a:lnSpc>
                        <a:spcBef>
                          <a:spcPts val="0"/>
                        </a:spcBef>
                        <a:buSzPct val="25000"/>
                        <a:buNone/>
                      </a:pPr>
                      <a:r>
                        <a:rPr lang="pt-BR" sz="1600" b="0" u="none" strike="noStrike" cap="none" dirty="0">
                          <a:solidFill>
                            <a:srgbClr val="000000"/>
                          </a:solidFill>
                          <a:latin typeface="+mn-lt"/>
                          <a:ea typeface="Libre Baskerville"/>
                          <a:cs typeface="Libre Baskerville"/>
                          <a:sym typeface="Libre Baskerville"/>
                        </a:rPr>
                        <a:t>Situação</a:t>
                      </a:r>
                    </a:p>
                  </a:txBody>
                  <a:tcPr marL="91450" marR="91450"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B1BEDD"/>
                    </a:solidFill>
                  </a:tcPr>
                </a:tc>
                <a:extLst>
                  <a:ext uri="{0D108BD9-81ED-4DB2-BD59-A6C34878D82A}">
                    <a16:rowId xmlns:a16="http://schemas.microsoft.com/office/drawing/2014/main" val="10001"/>
                  </a:ext>
                </a:extLst>
              </a:tr>
              <a:tr h="610200">
                <a:tc>
                  <a:txBody>
                    <a:bodyPr/>
                    <a:lstStyle/>
                    <a:p>
                      <a:pPr marL="0" marR="0" lvl="0" indent="0" algn="l" rtl="0">
                        <a:lnSpc>
                          <a:spcPct val="100000"/>
                        </a:lnSpc>
                        <a:spcBef>
                          <a:spcPts val="0"/>
                        </a:spcBef>
                        <a:buSzPct val="25000"/>
                        <a:buNone/>
                      </a:pPr>
                      <a:r>
                        <a:rPr lang="pt-BR" sz="1800" b="0" u="none" strike="noStrike" cap="none" dirty="0">
                          <a:solidFill>
                            <a:srgbClr val="000000"/>
                          </a:solidFill>
                          <a:latin typeface="+mn-lt"/>
                          <a:ea typeface="Libre Baskerville"/>
                          <a:cs typeface="Libre Baskerville"/>
                          <a:sym typeface="Libre Baskerville"/>
                        </a:rPr>
                        <a:t>#01</a:t>
                      </a:r>
                    </a:p>
                  </a:txBody>
                  <a:tcPr marL="91450" marR="91450"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FFFFFF"/>
                    </a:solidFill>
                  </a:tcPr>
                </a:tc>
                <a:tc>
                  <a:txBody>
                    <a:bodyPr/>
                    <a:lstStyle/>
                    <a:p>
                      <a:pPr marL="0" marR="0" lvl="0" indent="0" algn="l" rtl="0">
                        <a:lnSpc>
                          <a:spcPct val="100000"/>
                        </a:lnSpc>
                        <a:spcBef>
                          <a:spcPts val="0"/>
                        </a:spcBef>
                        <a:buSzPct val="25000"/>
                        <a:buNone/>
                      </a:pPr>
                      <a:r>
                        <a:rPr lang="pt-BR" sz="1800" b="0" u="none" strike="noStrike" cap="none" dirty="0">
                          <a:solidFill>
                            <a:srgbClr val="000000"/>
                          </a:solidFill>
                          <a:latin typeface="+mn-lt"/>
                          <a:ea typeface="Libre Baskerville"/>
                          <a:cs typeface="Libre Baskerville"/>
                          <a:sym typeface="Libre Baskerville"/>
                        </a:rPr>
                        <a:t>12/08/2016</a:t>
                      </a:r>
                    </a:p>
                  </a:txBody>
                  <a:tcPr marL="91450" marR="91450"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FFFFFF"/>
                    </a:solidFill>
                  </a:tcPr>
                </a:tc>
                <a:tc>
                  <a:txBody>
                    <a:bodyPr/>
                    <a:lstStyle/>
                    <a:p>
                      <a:pPr marL="0" marR="0" lvl="0" indent="0" algn="l" rtl="0">
                        <a:lnSpc>
                          <a:spcPct val="100000"/>
                        </a:lnSpc>
                        <a:spcBef>
                          <a:spcPts val="0"/>
                        </a:spcBef>
                        <a:buSzPct val="25000"/>
                        <a:buNone/>
                      </a:pPr>
                      <a:r>
                        <a:rPr lang="pt-BR" sz="1800" b="0" u="none" strike="noStrike" cap="none">
                          <a:solidFill>
                            <a:srgbClr val="000000"/>
                          </a:solidFill>
                          <a:latin typeface="+mn-lt"/>
                          <a:ea typeface="Libre Baskerville"/>
                          <a:cs typeface="Libre Baskerville"/>
                          <a:sym typeface="Libre Baskerville"/>
                        </a:rPr>
                        <a:t>Visualizar PCDs </a:t>
                      </a:r>
                    </a:p>
                  </a:txBody>
                  <a:tcPr marL="9350" marR="9350"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FFFFFF"/>
                    </a:solidFill>
                  </a:tcPr>
                </a:tc>
                <a:tc>
                  <a:txBody>
                    <a:bodyPr/>
                    <a:lstStyle/>
                    <a:p>
                      <a:pPr marL="0" marR="0" lvl="0" indent="0" algn="l" rtl="0">
                        <a:lnSpc>
                          <a:spcPct val="100000"/>
                        </a:lnSpc>
                        <a:spcBef>
                          <a:spcPts val="0"/>
                        </a:spcBef>
                        <a:buSzPct val="25000"/>
                        <a:buNone/>
                      </a:pPr>
                      <a:r>
                        <a:rPr lang="pt-BR" sz="1800" b="0" u="none" strike="noStrike" cap="none" dirty="0" err="1">
                          <a:solidFill>
                            <a:srgbClr val="000000"/>
                          </a:solidFill>
                          <a:latin typeface="+mn-lt"/>
                          <a:ea typeface="Libre Baskerville"/>
                          <a:cs typeface="Libre Baskerville"/>
                          <a:sym typeface="Libre Baskerville"/>
                        </a:rPr>
                        <a:t>Kyara</a:t>
                      </a:r>
                      <a:r>
                        <a:rPr lang="pt-BR" sz="1800" b="0" u="none" strike="noStrike" cap="none" dirty="0">
                          <a:solidFill>
                            <a:srgbClr val="000000"/>
                          </a:solidFill>
                          <a:latin typeface="+mn-lt"/>
                          <a:ea typeface="Libre Baskerville"/>
                          <a:cs typeface="Libre Baskerville"/>
                          <a:sym typeface="Libre Baskerville"/>
                        </a:rPr>
                        <a:t>,  Mariana e Monique </a:t>
                      </a:r>
                    </a:p>
                  </a:txBody>
                  <a:tcPr marL="9350" marR="9350"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FFFFFF"/>
                    </a:solidFill>
                  </a:tcPr>
                </a:tc>
                <a:tc>
                  <a:txBody>
                    <a:bodyPr/>
                    <a:lstStyle/>
                    <a:p>
                      <a:pPr marL="0" marR="0" lvl="0" indent="0" algn="l" rtl="0">
                        <a:lnSpc>
                          <a:spcPct val="100000"/>
                        </a:lnSpc>
                        <a:spcBef>
                          <a:spcPts val="0"/>
                        </a:spcBef>
                        <a:buSzPct val="25000"/>
                        <a:buNone/>
                      </a:pPr>
                      <a:r>
                        <a:rPr lang="pt-BR" sz="1800" b="0" u="none" strike="noStrike" cap="none">
                          <a:solidFill>
                            <a:srgbClr val="000000"/>
                          </a:solidFill>
                          <a:latin typeface="+mn-lt"/>
                          <a:ea typeface="Libre Baskerville"/>
                          <a:cs typeface="Libre Baskerville"/>
                          <a:sym typeface="Libre Baskerville"/>
                        </a:rPr>
                        <a:t>Finalizado</a:t>
                      </a:r>
                    </a:p>
                    <a:p>
                      <a:pPr marL="0" marR="0" lvl="0" indent="0" algn="l" rtl="0">
                        <a:lnSpc>
                          <a:spcPct val="100000"/>
                        </a:lnSpc>
                        <a:spcBef>
                          <a:spcPts val="0"/>
                        </a:spcBef>
                        <a:buSzPct val="25000"/>
                        <a:buNone/>
                      </a:pPr>
                      <a:endParaRPr sz="1800" b="0" u="none" strike="noStrike" cap="none">
                        <a:solidFill>
                          <a:srgbClr val="000000"/>
                        </a:solidFill>
                        <a:latin typeface="+mn-lt"/>
                        <a:ea typeface="Arial"/>
                        <a:cs typeface="Arial"/>
                        <a:sym typeface="Arial"/>
                      </a:endParaRPr>
                    </a:p>
                  </a:txBody>
                  <a:tcPr marL="91450" marR="91450"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610200">
                <a:tc>
                  <a:txBody>
                    <a:bodyPr/>
                    <a:lstStyle/>
                    <a:p>
                      <a:pPr marL="0" marR="0" lvl="0" indent="0" algn="l" rtl="0">
                        <a:lnSpc>
                          <a:spcPct val="100000"/>
                        </a:lnSpc>
                        <a:spcBef>
                          <a:spcPts val="0"/>
                        </a:spcBef>
                        <a:buSzPct val="25000"/>
                        <a:buNone/>
                      </a:pPr>
                      <a:r>
                        <a:rPr lang="pt-BR" sz="1800" b="0" u="none" strike="noStrike" cap="none">
                          <a:solidFill>
                            <a:srgbClr val="000000"/>
                          </a:solidFill>
                          <a:latin typeface="+mn-lt"/>
                          <a:ea typeface="Libre Baskerville"/>
                          <a:cs typeface="Libre Baskerville"/>
                          <a:sym typeface="Libre Baskerville"/>
                        </a:rPr>
                        <a:t>#01</a:t>
                      </a:r>
                    </a:p>
                  </a:txBody>
                  <a:tcPr marL="91450" marR="91450"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FFFFFF"/>
                    </a:solidFill>
                  </a:tcPr>
                </a:tc>
                <a:tc>
                  <a:txBody>
                    <a:bodyPr/>
                    <a:lstStyle/>
                    <a:p>
                      <a:pPr marL="0" marR="0" lvl="0" indent="0" algn="l" rtl="0">
                        <a:lnSpc>
                          <a:spcPct val="100000"/>
                        </a:lnSpc>
                        <a:spcBef>
                          <a:spcPts val="0"/>
                        </a:spcBef>
                        <a:buSzPct val="25000"/>
                        <a:buNone/>
                      </a:pPr>
                      <a:r>
                        <a:rPr lang="pt-BR" sz="1800" b="0" u="none" strike="noStrike" cap="none" dirty="0">
                          <a:solidFill>
                            <a:srgbClr val="000000"/>
                          </a:solidFill>
                          <a:latin typeface="+mn-lt"/>
                          <a:ea typeface="Libre Baskerville"/>
                          <a:cs typeface="Libre Baskerville"/>
                          <a:sym typeface="Libre Baskerville"/>
                        </a:rPr>
                        <a:t>12/08/2016</a:t>
                      </a:r>
                    </a:p>
                  </a:txBody>
                  <a:tcPr marL="91450" marR="91450"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FFFFFF"/>
                    </a:solidFill>
                  </a:tcPr>
                </a:tc>
                <a:tc>
                  <a:txBody>
                    <a:bodyPr/>
                    <a:lstStyle/>
                    <a:p>
                      <a:pPr marL="0" marR="0" lvl="0" indent="0" algn="l" rtl="0">
                        <a:lnSpc>
                          <a:spcPct val="100000"/>
                        </a:lnSpc>
                        <a:spcBef>
                          <a:spcPts val="0"/>
                        </a:spcBef>
                        <a:buSzPct val="25000"/>
                        <a:buNone/>
                      </a:pPr>
                      <a:r>
                        <a:rPr lang="pt-BR" sz="1800" b="0" u="none" strike="noStrike" cap="none" dirty="0">
                          <a:solidFill>
                            <a:srgbClr val="000000"/>
                          </a:solidFill>
                          <a:latin typeface="+mn-lt"/>
                          <a:ea typeface="Libre Baskerville"/>
                          <a:cs typeface="Libre Baskerville"/>
                          <a:sym typeface="Libre Baskerville"/>
                        </a:rPr>
                        <a:t>Visualizar dados históricos de uma PCD</a:t>
                      </a:r>
                    </a:p>
                  </a:txBody>
                  <a:tcPr marL="9350" marR="9350"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FFFFFF"/>
                    </a:solidFill>
                  </a:tcPr>
                </a:tc>
                <a:tc>
                  <a:txBody>
                    <a:bodyPr/>
                    <a:lstStyle/>
                    <a:p>
                      <a:pPr marL="0" marR="0" lvl="0" indent="0" algn="l" rtl="0">
                        <a:lnSpc>
                          <a:spcPct val="100000"/>
                        </a:lnSpc>
                        <a:spcBef>
                          <a:spcPts val="0"/>
                        </a:spcBef>
                        <a:buSzPct val="25000"/>
                        <a:buNone/>
                      </a:pPr>
                      <a:r>
                        <a:rPr lang="pt-BR" sz="1800" b="0" u="none" strike="noStrike" cap="none">
                          <a:solidFill>
                            <a:srgbClr val="000000"/>
                          </a:solidFill>
                          <a:latin typeface="+mn-lt"/>
                          <a:ea typeface="Libre Baskerville"/>
                          <a:cs typeface="Libre Baskerville"/>
                          <a:sym typeface="Libre Baskerville"/>
                        </a:rPr>
                        <a:t>Gustavo, João Pedro, Guilherme e Karolayne</a:t>
                      </a:r>
                    </a:p>
                  </a:txBody>
                  <a:tcPr marL="91450" marR="91450"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FFFFFF"/>
                    </a:solidFill>
                  </a:tcPr>
                </a:tc>
                <a:tc>
                  <a:txBody>
                    <a:bodyPr/>
                    <a:lstStyle/>
                    <a:p>
                      <a:pPr marL="0" marR="0" lvl="0" indent="0" algn="l" rtl="0">
                        <a:lnSpc>
                          <a:spcPct val="100000"/>
                        </a:lnSpc>
                        <a:spcBef>
                          <a:spcPts val="0"/>
                        </a:spcBef>
                        <a:buSzPct val="25000"/>
                        <a:buNone/>
                      </a:pPr>
                      <a:r>
                        <a:rPr lang="pt-BR" sz="1800" b="0" u="none" strike="noStrike" cap="none">
                          <a:solidFill>
                            <a:srgbClr val="000000"/>
                          </a:solidFill>
                          <a:latin typeface="+mn-lt"/>
                          <a:ea typeface="Libre Baskerville"/>
                          <a:cs typeface="Libre Baskerville"/>
                          <a:sym typeface="Libre Baskerville"/>
                        </a:rPr>
                        <a:t>Finalizado</a:t>
                      </a:r>
                    </a:p>
                  </a:txBody>
                  <a:tcPr marL="91450" marR="91450"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1128600">
                <a:tc>
                  <a:txBody>
                    <a:bodyPr/>
                    <a:lstStyle/>
                    <a:p>
                      <a:pPr marL="0" marR="0" lvl="0" indent="0" algn="l" rtl="0">
                        <a:lnSpc>
                          <a:spcPct val="100000"/>
                        </a:lnSpc>
                        <a:spcBef>
                          <a:spcPts val="0"/>
                        </a:spcBef>
                        <a:buSzPct val="25000"/>
                        <a:buNone/>
                      </a:pPr>
                      <a:r>
                        <a:rPr lang="pt-BR" sz="1800" b="0" u="none" strike="noStrike" cap="none">
                          <a:solidFill>
                            <a:srgbClr val="000000"/>
                          </a:solidFill>
                          <a:latin typeface="+mn-lt"/>
                          <a:ea typeface="Libre Baskerville"/>
                          <a:cs typeface="Libre Baskerville"/>
                          <a:sym typeface="Libre Baskerville"/>
                        </a:rPr>
                        <a:t>#02</a:t>
                      </a:r>
                    </a:p>
                  </a:txBody>
                  <a:tcPr marL="91450" marR="91450"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FFFFFF"/>
                    </a:solidFill>
                  </a:tcPr>
                </a:tc>
                <a:tc>
                  <a:txBody>
                    <a:bodyPr/>
                    <a:lstStyle/>
                    <a:p>
                      <a:pPr marL="0" marR="0" lvl="0" indent="0" algn="l" rtl="0">
                        <a:lnSpc>
                          <a:spcPct val="100000"/>
                        </a:lnSpc>
                        <a:spcBef>
                          <a:spcPts val="0"/>
                        </a:spcBef>
                        <a:buSzPct val="25000"/>
                        <a:buNone/>
                      </a:pPr>
                      <a:r>
                        <a:rPr lang="pt-BR" sz="1800" b="0" u="none" strike="noStrike" cap="none">
                          <a:solidFill>
                            <a:srgbClr val="000000"/>
                          </a:solidFill>
                          <a:latin typeface="+mn-lt"/>
                          <a:ea typeface="Libre Baskerville"/>
                          <a:cs typeface="Libre Baskerville"/>
                          <a:sym typeface="Libre Baskerville"/>
                        </a:rPr>
                        <a:t>26/08/2016</a:t>
                      </a:r>
                    </a:p>
                  </a:txBody>
                  <a:tcPr marL="91450" marR="91450"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FFFFFF"/>
                    </a:solidFill>
                  </a:tcPr>
                </a:tc>
                <a:tc>
                  <a:txBody>
                    <a:bodyPr/>
                    <a:lstStyle/>
                    <a:p>
                      <a:pPr marL="0" marR="0" lvl="0" indent="0" algn="l" rtl="0">
                        <a:lnSpc>
                          <a:spcPct val="100000"/>
                        </a:lnSpc>
                        <a:spcBef>
                          <a:spcPts val="0"/>
                        </a:spcBef>
                        <a:buSzPct val="25000"/>
                        <a:buNone/>
                      </a:pPr>
                      <a:r>
                        <a:rPr lang="pt-BR" sz="1800" b="0" u="none" strike="noStrike" cap="none" dirty="0">
                          <a:solidFill>
                            <a:srgbClr val="000000"/>
                          </a:solidFill>
                          <a:latin typeface="+mn-lt"/>
                          <a:ea typeface="Libre Baskerville"/>
                          <a:cs typeface="Libre Baskerville"/>
                          <a:sym typeface="Libre Baskerville"/>
                        </a:rPr>
                        <a:t>Gerar tabela de comparação entre as medições de duas ou mais </a:t>
                      </a:r>
                      <a:r>
                        <a:rPr lang="pt-BR" sz="1800" b="0" u="none" strike="noStrike" cap="none" dirty="0" err="1">
                          <a:solidFill>
                            <a:srgbClr val="000000"/>
                          </a:solidFill>
                          <a:latin typeface="+mn-lt"/>
                          <a:ea typeface="Libre Baskerville"/>
                          <a:cs typeface="Libre Baskerville"/>
                          <a:sym typeface="Libre Baskerville"/>
                        </a:rPr>
                        <a:t>PCDs</a:t>
                      </a:r>
                      <a:endParaRPr lang="pt-BR" sz="1800" b="0" u="none" strike="noStrike" cap="none" dirty="0">
                        <a:solidFill>
                          <a:srgbClr val="000000"/>
                        </a:solidFill>
                        <a:latin typeface="+mn-lt"/>
                        <a:ea typeface="Libre Baskerville"/>
                        <a:cs typeface="Libre Baskerville"/>
                        <a:sym typeface="Libre Baskerville"/>
                      </a:endParaRPr>
                    </a:p>
                  </a:txBody>
                  <a:tcPr marL="91450" marR="91450"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FFFFFF"/>
                    </a:solidFill>
                  </a:tcPr>
                </a:tc>
                <a:tc>
                  <a:txBody>
                    <a:bodyPr/>
                    <a:lstStyle/>
                    <a:p>
                      <a:pPr marL="0" marR="0" lvl="0" indent="0" algn="l" rtl="0">
                        <a:lnSpc>
                          <a:spcPct val="100000"/>
                        </a:lnSpc>
                        <a:spcBef>
                          <a:spcPts val="0"/>
                        </a:spcBef>
                        <a:buSzPct val="25000"/>
                        <a:buNone/>
                      </a:pPr>
                      <a:r>
                        <a:rPr lang="pt-BR" sz="1800" b="0" u="none" strike="noStrike" cap="none" dirty="0" err="1">
                          <a:solidFill>
                            <a:srgbClr val="000000"/>
                          </a:solidFill>
                          <a:latin typeface="+mn-lt"/>
                          <a:ea typeface="Libre Baskerville"/>
                          <a:cs typeface="Libre Baskerville"/>
                          <a:sym typeface="Libre Baskerville"/>
                        </a:rPr>
                        <a:t>Kyara</a:t>
                      </a:r>
                      <a:r>
                        <a:rPr lang="pt-BR" sz="1800" b="0" u="none" strike="noStrike" cap="none" dirty="0">
                          <a:solidFill>
                            <a:srgbClr val="000000"/>
                          </a:solidFill>
                          <a:latin typeface="+mn-lt"/>
                          <a:ea typeface="Libre Baskerville"/>
                          <a:cs typeface="Libre Baskerville"/>
                          <a:sym typeface="Libre Baskerville"/>
                        </a:rPr>
                        <a:t>,  Mariana e Monique </a:t>
                      </a:r>
                    </a:p>
                  </a:txBody>
                  <a:tcPr marL="91450" marR="91450"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FFFFFF"/>
                    </a:solidFill>
                  </a:tcPr>
                </a:tc>
                <a:tc>
                  <a:txBody>
                    <a:bodyPr/>
                    <a:lstStyle/>
                    <a:p>
                      <a:pPr marL="0" marR="0" lvl="0" indent="0" algn="l" rtl="0">
                        <a:lnSpc>
                          <a:spcPct val="100000"/>
                        </a:lnSpc>
                        <a:spcBef>
                          <a:spcPts val="0"/>
                        </a:spcBef>
                        <a:buSzPct val="25000"/>
                        <a:buNone/>
                      </a:pPr>
                      <a:r>
                        <a:rPr lang="pt-BR" sz="1800" b="0" u="none" strike="noStrike" cap="none" dirty="0">
                          <a:solidFill>
                            <a:srgbClr val="000000"/>
                          </a:solidFill>
                          <a:latin typeface="+mn-lt"/>
                          <a:ea typeface="Libre Baskerville"/>
                          <a:cs typeface="Libre Baskerville"/>
                          <a:sym typeface="Libre Baskerville"/>
                        </a:rPr>
                        <a:t>Finalizado</a:t>
                      </a:r>
                    </a:p>
                  </a:txBody>
                  <a:tcPr marL="91450" marR="91450"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bl>
          </a:graphicData>
        </a:graphic>
      </p:graphicFrame>
      <p:pic>
        <p:nvPicPr>
          <p:cNvPr id="145" name="Shape 145"/>
          <p:cNvPicPr preferRelativeResize="0"/>
          <p:nvPr/>
        </p:nvPicPr>
        <p:blipFill rotWithShape="1">
          <a:blip r:embed="rId3">
            <a:alphaModFix/>
          </a:blip>
          <a:srcRect/>
          <a:stretch/>
        </p:blipFill>
        <p:spPr>
          <a:xfrm>
            <a:off x="11347200" y="69840"/>
            <a:ext cx="799200" cy="691919"/>
          </a:xfrm>
          <a:prstGeom prst="rect">
            <a:avLst/>
          </a:prstGeom>
          <a:noFill/>
          <a:ln>
            <a:noFill/>
          </a:ln>
        </p:spPr>
      </p:pic>
    </p:spTree>
    <p:extLst>
      <p:ext uri="{BB962C8B-B14F-4D97-AF65-F5344CB8AC3E}">
        <p14:creationId xmlns:p14="http://schemas.microsoft.com/office/powerpoint/2010/main" val="3154479550"/>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Shape 150"/>
          <p:cNvSpPr txBox="1"/>
          <p:nvPr/>
        </p:nvSpPr>
        <p:spPr>
          <a:xfrm>
            <a:off x="1419479" y="99359"/>
            <a:ext cx="9692280" cy="1325160"/>
          </a:xfrm>
          <a:prstGeom prst="rect">
            <a:avLst/>
          </a:prstGeom>
          <a:noFill/>
          <a:ln>
            <a:noFill/>
          </a:ln>
        </p:spPr>
        <p:txBody>
          <a:bodyPr lIns="91425" tIns="45700" rIns="91425" bIns="45700" anchor="b" anchorCtr="0">
            <a:noAutofit/>
          </a:bodyPr>
          <a:lstStyle/>
          <a:p>
            <a:pPr marL="0" marR="0" lvl="0" indent="0" algn="l" rtl="0">
              <a:lnSpc>
                <a:spcPct val="90000"/>
              </a:lnSpc>
              <a:spcBef>
                <a:spcPts val="0"/>
              </a:spcBef>
              <a:buSzPct val="25000"/>
              <a:buNone/>
            </a:pPr>
            <a:r>
              <a:rPr lang="pt-BR" sz="4400" b="0" i="0" u="none" strike="noStrike" cap="none" dirty="0">
                <a:solidFill>
                  <a:srgbClr val="000000"/>
                </a:solidFill>
                <a:latin typeface="+mj-lt"/>
                <a:ea typeface="Libre Baskerville"/>
                <a:cs typeface="Libre Baskerville"/>
                <a:sym typeface="Libre Baskerville"/>
              </a:rPr>
              <a:t>Planejamento de Atividades</a:t>
            </a:r>
          </a:p>
        </p:txBody>
      </p:sp>
      <p:graphicFrame>
        <p:nvGraphicFramePr>
          <p:cNvPr id="151" name="Shape 151"/>
          <p:cNvGraphicFramePr/>
          <p:nvPr>
            <p:extLst>
              <p:ext uri="{D42A27DB-BD31-4B8C-83A1-F6EECF244321}">
                <p14:modId xmlns:p14="http://schemas.microsoft.com/office/powerpoint/2010/main" val="3172650645"/>
              </p:ext>
            </p:extLst>
          </p:nvPr>
        </p:nvGraphicFramePr>
        <p:xfrm>
          <a:off x="1072079" y="1796400"/>
          <a:ext cx="9111975" cy="4815890"/>
        </p:xfrm>
        <a:graphic>
          <a:graphicData uri="http://schemas.openxmlformats.org/drawingml/2006/table">
            <a:tbl>
              <a:tblPr>
                <a:noFill/>
              </a:tblPr>
              <a:tblGrid>
                <a:gridCol w="1035000">
                  <a:extLst>
                    <a:ext uri="{9D8B030D-6E8A-4147-A177-3AD203B41FA5}">
                      <a16:colId xmlns:a16="http://schemas.microsoft.com/office/drawing/2014/main" val="20000"/>
                    </a:ext>
                  </a:extLst>
                </a:gridCol>
                <a:gridCol w="1626125">
                  <a:extLst>
                    <a:ext uri="{9D8B030D-6E8A-4147-A177-3AD203B41FA5}">
                      <a16:colId xmlns:a16="http://schemas.microsoft.com/office/drawing/2014/main" val="20001"/>
                    </a:ext>
                  </a:extLst>
                </a:gridCol>
                <a:gridCol w="2078650">
                  <a:extLst>
                    <a:ext uri="{9D8B030D-6E8A-4147-A177-3AD203B41FA5}">
                      <a16:colId xmlns:a16="http://schemas.microsoft.com/office/drawing/2014/main" val="20002"/>
                    </a:ext>
                  </a:extLst>
                </a:gridCol>
                <a:gridCol w="2490850">
                  <a:extLst>
                    <a:ext uri="{9D8B030D-6E8A-4147-A177-3AD203B41FA5}">
                      <a16:colId xmlns:a16="http://schemas.microsoft.com/office/drawing/2014/main" val="20003"/>
                    </a:ext>
                  </a:extLst>
                </a:gridCol>
                <a:gridCol w="1881350">
                  <a:extLst>
                    <a:ext uri="{9D8B030D-6E8A-4147-A177-3AD203B41FA5}">
                      <a16:colId xmlns:a16="http://schemas.microsoft.com/office/drawing/2014/main" val="20004"/>
                    </a:ext>
                  </a:extLst>
                </a:gridCol>
              </a:tblGrid>
              <a:tr h="610200">
                <a:tc gridSpan="5">
                  <a:txBody>
                    <a:bodyPr/>
                    <a:lstStyle/>
                    <a:p>
                      <a:pPr marL="0" marR="0" lvl="0" indent="0" algn="ctr" rtl="0">
                        <a:lnSpc>
                          <a:spcPct val="100000"/>
                        </a:lnSpc>
                        <a:spcBef>
                          <a:spcPts val="0"/>
                        </a:spcBef>
                        <a:buSzPct val="25000"/>
                        <a:buNone/>
                      </a:pPr>
                      <a:r>
                        <a:rPr lang="pt-BR" sz="1800" b="1" u="none" strike="noStrike" cap="none" dirty="0">
                          <a:solidFill>
                            <a:srgbClr val="FFFFFF"/>
                          </a:solidFill>
                          <a:latin typeface="+mn-lt"/>
                          <a:ea typeface="Libre Baskerville"/>
                          <a:cs typeface="Libre Baskerville"/>
                          <a:sym typeface="Libre Baskerville"/>
                        </a:rPr>
                        <a:t>Planejamento das Iterações para o Desenvolvimento dos Casos de Uso</a:t>
                      </a:r>
                    </a:p>
                    <a:p>
                      <a:pPr marL="0" marR="0" lvl="0" indent="0" algn="ctr" rtl="0">
                        <a:lnSpc>
                          <a:spcPct val="100000"/>
                        </a:lnSpc>
                        <a:spcBef>
                          <a:spcPts val="0"/>
                        </a:spcBef>
                        <a:buSzPct val="25000"/>
                        <a:buNone/>
                      </a:pPr>
                      <a:r>
                        <a:rPr lang="pt-BR" sz="1800" b="1" u="none" strike="noStrike" cap="none" dirty="0">
                          <a:solidFill>
                            <a:srgbClr val="FFFFFF"/>
                          </a:solidFill>
                          <a:latin typeface="+mn-lt"/>
                          <a:ea typeface="Libre Baskerville"/>
                          <a:cs typeface="Libre Baskerville"/>
                          <a:sym typeface="Libre Baskerville"/>
                        </a:rPr>
                        <a:t>Módulo de Relatórios</a:t>
                      </a:r>
                    </a:p>
                  </a:txBody>
                  <a:tcPr marL="91450" marR="91450"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1B1E3D"/>
                    </a:solidFill>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10000"/>
                  </a:ext>
                </a:extLst>
              </a:tr>
              <a:tr h="551875">
                <a:tc>
                  <a:txBody>
                    <a:bodyPr/>
                    <a:lstStyle/>
                    <a:p>
                      <a:pPr marL="0" marR="0" lvl="0" indent="0" algn="ctr" rtl="0">
                        <a:lnSpc>
                          <a:spcPct val="100000"/>
                        </a:lnSpc>
                        <a:spcBef>
                          <a:spcPts val="0"/>
                        </a:spcBef>
                        <a:buSzPct val="25000"/>
                        <a:buNone/>
                      </a:pPr>
                      <a:r>
                        <a:rPr lang="pt-BR" sz="1600" b="0" u="none" strike="noStrike" cap="none" dirty="0">
                          <a:solidFill>
                            <a:srgbClr val="000000"/>
                          </a:solidFill>
                          <a:latin typeface="+mn-lt"/>
                          <a:ea typeface="Libre Baskerville"/>
                          <a:cs typeface="Libre Baskerville"/>
                          <a:sym typeface="Libre Baskerville"/>
                        </a:rPr>
                        <a:t>Iteração</a:t>
                      </a:r>
                    </a:p>
                  </a:txBody>
                  <a:tcPr marL="91450" marR="91450"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B1BEDD"/>
                    </a:solidFill>
                  </a:tcPr>
                </a:tc>
                <a:tc>
                  <a:txBody>
                    <a:bodyPr/>
                    <a:lstStyle/>
                    <a:p>
                      <a:pPr marL="0" marR="0" lvl="0" indent="0" algn="ctr" rtl="0">
                        <a:lnSpc>
                          <a:spcPct val="100000"/>
                        </a:lnSpc>
                        <a:spcBef>
                          <a:spcPts val="0"/>
                        </a:spcBef>
                        <a:buSzPct val="25000"/>
                        <a:buNone/>
                      </a:pPr>
                      <a:r>
                        <a:rPr lang="pt-BR" sz="1600" b="0" u="none" strike="noStrike" cap="none" dirty="0">
                          <a:solidFill>
                            <a:srgbClr val="000000"/>
                          </a:solidFill>
                          <a:latin typeface="+mn-lt"/>
                          <a:ea typeface="Libre Baskerville"/>
                          <a:cs typeface="Libre Baskerville"/>
                          <a:sym typeface="Libre Baskerville"/>
                        </a:rPr>
                        <a:t>Data Prevista</a:t>
                      </a:r>
                    </a:p>
                  </a:txBody>
                  <a:tcPr marL="91450" marR="91450"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B1BEDD"/>
                    </a:solidFill>
                  </a:tcPr>
                </a:tc>
                <a:tc>
                  <a:txBody>
                    <a:bodyPr/>
                    <a:lstStyle/>
                    <a:p>
                      <a:pPr marL="0" marR="0" lvl="0" indent="0" algn="ctr" rtl="0">
                        <a:lnSpc>
                          <a:spcPct val="100000"/>
                        </a:lnSpc>
                        <a:spcBef>
                          <a:spcPts val="0"/>
                        </a:spcBef>
                        <a:buSzPct val="25000"/>
                        <a:buNone/>
                      </a:pPr>
                      <a:r>
                        <a:rPr lang="pt-BR" sz="1600" b="0" u="none" strike="noStrike" cap="none" dirty="0">
                          <a:solidFill>
                            <a:srgbClr val="000000"/>
                          </a:solidFill>
                          <a:latin typeface="+mn-lt"/>
                          <a:ea typeface="Libre Baskerville"/>
                          <a:cs typeface="Libre Baskerville"/>
                          <a:sym typeface="Libre Baskerville"/>
                        </a:rPr>
                        <a:t>Casos de Uso</a:t>
                      </a:r>
                    </a:p>
                  </a:txBody>
                  <a:tcPr marL="91450" marR="91450"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B1BEDD"/>
                    </a:solidFill>
                  </a:tcPr>
                </a:tc>
                <a:tc>
                  <a:txBody>
                    <a:bodyPr/>
                    <a:lstStyle/>
                    <a:p>
                      <a:pPr marL="0" marR="0" lvl="0" indent="0" algn="ctr" rtl="0">
                        <a:lnSpc>
                          <a:spcPct val="100000"/>
                        </a:lnSpc>
                        <a:spcBef>
                          <a:spcPts val="0"/>
                        </a:spcBef>
                        <a:buSzPct val="25000"/>
                        <a:buNone/>
                      </a:pPr>
                      <a:r>
                        <a:rPr lang="pt-BR" sz="1600" b="0" u="none" strike="noStrike" cap="none">
                          <a:solidFill>
                            <a:srgbClr val="000000"/>
                          </a:solidFill>
                          <a:latin typeface="+mn-lt"/>
                          <a:ea typeface="Libre Baskerville"/>
                          <a:cs typeface="Libre Baskerville"/>
                          <a:sym typeface="Libre Baskerville"/>
                        </a:rPr>
                        <a:t>Equipe Responsável </a:t>
                      </a:r>
                    </a:p>
                    <a:p>
                      <a:pPr marL="0" marR="0" lvl="0" indent="0" algn="ctr" rtl="0">
                        <a:lnSpc>
                          <a:spcPct val="100000"/>
                        </a:lnSpc>
                        <a:spcBef>
                          <a:spcPts val="0"/>
                        </a:spcBef>
                        <a:buSzPct val="25000"/>
                        <a:buNone/>
                      </a:pPr>
                      <a:endParaRPr sz="1800" b="0" u="none" strike="noStrike" cap="none">
                        <a:solidFill>
                          <a:srgbClr val="000000"/>
                        </a:solidFill>
                        <a:latin typeface="+mn-lt"/>
                        <a:ea typeface="Arial"/>
                        <a:cs typeface="Arial"/>
                        <a:sym typeface="Arial"/>
                      </a:endParaRPr>
                    </a:p>
                  </a:txBody>
                  <a:tcPr marL="91450" marR="91450"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B1BEDD"/>
                    </a:solidFill>
                  </a:tcPr>
                </a:tc>
                <a:tc>
                  <a:txBody>
                    <a:bodyPr/>
                    <a:lstStyle/>
                    <a:p>
                      <a:pPr marL="0" marR="0" lvl="0" indent="0" algn="ctr" rtl="0">
                        <a:lnSpc>
                          <a:spcPct val="100000"/>
                        </a:lnSpc>
                        <a:spcBef>
                          <a:spcPts val="0"/>
                        </a:spcBef>
                        <a:buSzPct val="25000"/>
                        <a:buNone/>
                      </a:pPr>
                      <a:r>
                        <a:rPr lang="pt-BR" sz="1600" b="0" u="none" strike="noStrike" cap="none">
                          <a:solidFill>
                            <a:srgbClr val="000000"/>
                          </a:solidFill>
                          <a:latin typeface="+mn-lt"/>
                          <a:ea typeface="Libre Baskerville"/>
                          <a:cs typeface="Libre Baskerville"/>
                          <a:sym typeface="Libre Baskerville"/>
                        </a:rPr>
                        <a:t>Situação</a:t>
                      </a:r>
                    </a:p>
                  </a:txBody>
                  <a:tcPr marL="91450" marR="91450"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B1BEDD"/>
                    </a:solidFill>
                  </a:tcPr>
                </a:tc>
                <a:extLst>
                  <a:ext uri="{0D108BD9-81ED-4DB2-BD59-A6C34878D82A}">
                    <a16:rowId xmlns:a16="http://schemas.microsoft.com/office/drawing/2014/main" val="10001"/>
                  </a:ext>
                </a:extLst>
              </a:tr>
              <a:tr h="1128600">
                <a:tc>
                  <a:txBody>
                    <a:bodyPr/>
                    <a:lstStyle/>
                    <a:p>
                      <a:pPr marL="0" marR="0" lvl="0" indent="0" algn="l" rtl="0">
                        <a:lnSpc>
                          <a:spcPct val="100000"/>
                        </a:lnSpc>
                        <a:spcBef>
                          <a:spcPts val="0"/>
                        </a:spcBef>
                        <a:buSzPct val="25000"/>
                        <a:buNone/>
                      </a:pPr>
                      <a:r>
                        <a:rPr lang="pt-BR" sz="1800" b="0" u="none" strike="noStrike" cap="none">
                          <a:solidFill>
                            <a:srgbClr val="000000"/>
                          </a:solidFill>
                          <a:latin typeface="+mn-lt"/>
                          <a:ea typeface="Libre Baskerville"/>
                          <a:cs typeface="Libre Baskerville"/>
                          <a:sym typeface="Libre Baskerville"/>
                        </a:rPr>
                        <a:t>#02</a:t>
                      </a:r>
                    </a:p>
                  </a:txBody>
                  <a:tcPr marL="91450" marR="91450"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FFFFFF"/>
                    </a:solidFill>
                  </a:tcPr>
                </a:tc>
                <a:tc>
                  <a:txBody>
                    <a:bodyPr/>
                    <a:lstStyle/>
                    <a:p>
                      <a:pPr marL="0" marR="0" lvl="0" indent="0" algn="l" rtl="0">
                        <a:lnSpc>
                          <a:spcPct val="100000"/>
                        </a:lnSpc>
                        <a:spcBef>
                          <a:spcPts val="0"/>
                        </a:spcBef>
                        <a:buSzPct val="25000"/>
                        <a:buNone/>
                      </a:pPr>
                      <a:r>
                        <a:rPr lang="pt-BR" sz="1800" b="0" u="none" strike="noStrike" cap="none" dirty="0">
                          <a:solidFill>
                            <a:srgbClr val="000000"/>
                          </a:solidFill>
                          <a:latin typeface="+mn-lt"/>
                          <a:ea typeface="Libre Baskerville"/>
                          <a:cs typeface="Libre Baskerville"/>
                          <a:sym typeface="Libre Baskerville"/>
                        </a:rPr>
                        <a:t>26/08/2016</a:t>
                      </a:r>
                    </a:p>
                  </a:txBody>
                  <a:tcPr marL="91450" marR="91450"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FFFFFF"/>
                    </a:solidFill>
                  </a:tcPr>
                </a:tc>
                <a:tc>
                  <a:txBody>
                    <a:bodyPr/>
                    <a:lstStyle/>
                    <a:p>
                      <a:pPr marL="0" marR="0" lvl="0" indent="0" algn="l" rtl="0">
                        <a:lnSpc>
                          <a:spcPct val="100000"/>
                        </a:lnSpc>
                        <a:spcBef>
                          <a:spcPts val="0"/>
                        </a:spcBef>
                        <a:buSzPct val="25000"/>
                        <a:buNone/>
                      </a:pPr>
                      <a:r>
                        <a:rPr lang="pt-BR" sz="1800" b="0" u="none" strike="noStrike" cap="none" dirty="0">
                          <a:solidFill>
                            <a:srgbClr val="000000"/>
                          </a:solidFill>
                          <a:latin typeface="+mn-lt"/>
                          <a:ea typeface="Libre Baskerville"/>
                          <a:cs typeface="Libre Baskerville"/>
                          <a:sym typeface="Libre Baskerville"/>
                        </a:rPr>
                        <a:t>Visualizar histórico de alertas enviados por parte da população </a:t>
                      </a:r>
                    </a:p>
                  </a:txBody>
                  <a:tcPr marL="91450" marR="91450"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FFFFFF"/>
                    </a:solidFill>
                  </a:tcPr>
                </a:tc>
                <a:tc>
                  <a:txBody>
                    <a:bodyPr/>
                    <a:lstStyle/>
                    <a:p>
                      <a:pPr marL="0" marR="0" lvl="0" indent="0" algn="l" rtl="0">
                        <a:lnSpc>
                          <a:spcPct val="100000"/>
                        </a:lnSpc>
                        <a:spcBef>
                          <a:spcPts val="0"/>
                        </a:spcBef>
                        <a:buSzPct val="25000"/>
                        <a:buNone/>
                      </a:pPr>
                      <a:r>
                        <a:rPr lang="pt-BR" sz="1800" b="0" u="none" strike="noStrike" cap="none">
                          <a:solidFill>
                            <a:srgbClr val="000000"/>
                          </a:solidFill>
                          <a:latin typeface="+mn-lt"/>
                          <a:ea typeface="Libre Baskerville"/>
                          <a:cs typeface="Libre Baskerville"/>
                          <a:sym typeface="Libre Baskerville"/>
                        </a:rPr>
                        <a:t>Gustavo, João Pedro, Guilherme e Karolayne</a:t>
                      </a:r>
                    </a:p>
                  </a:txBody>
                  <a:tcPr marL="91450" marR="91450"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FFFFFF"/>
                    </a:solidFill>
                  </a:tcPr>
                </a:tc>
                <a:tc>
                  <a:txBody>
                    <a:bodyPr/>
                    <a:lstStyle/>
                    <a:p>
                      <a:pPr marL="0" marR="0" lvl="0" indent="0" algn="l" rtl="0">
                        <a:lnSpc>
                          <a:spcPct val="100000"/>
                        </a:lnSpc>
                        <a:spcBef>
                          <a:spcPts val="0"/>
                        </a:spcBef>
                        <a:buSzPct val="25000"/>
                        <a:buNone/>
                      </a:pPr>
                      <a:r>
                        <a:rPr lang="pt-BR" sz="1800" b="0" u="none" strike="noStrike" cap="none">
                          <a:solidFill>
                            <a:srgbClr val="000000"/>
                          </a:solidFill>
                          <a:latin typeface="+mn-lt"/>
                          <a:ea typeface="Libre Baskerville"/>
                          <a:cs typeface="Libre Baskerville"/>
                          <a:sym typeface="Libre Baskerville"/>
                        </a:rPr>
                        <a:t>Finalizado</a:t>
                      </a:r>
                    </a:p>
                  </a:txBody>
                  <a:tcPr marL="91450" marR="91450"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610200">
                <a:tc>
                  <a:txBody>
                    <a:bodyPr/>
                    <a:lstStyle/>
                    <a:p>
                      <a:pPr marL="0" marR="0" lvl="0" indent="0" algn="l" rtl="0">
                        <a:lnSpc>
                          <a:spcPct val="100000"/>
                        </a:lnSpc>
                        <a:spcBef>
                          <a:spcPts val="0"/>
                        </a:spcBef>
                        <a:buSzPct val="25000"/>
                        <a:buNone/>
                      </a:pPr>
                      <a:r>
                        <a:rPr lang="pt-BR" sz="1800" b="0" u="none" strike="noStrike" cap="none">
                          <a:solidFill>
                            <a:srgbClr val="000000"/>
                          </a:solidFill>
                          <a:latin typeface="+mn-lt"/>
                          <a:ea typeface="Libre Baskerville"/>
                          <a:cs typeface="Libre Baskerville"/>
                          <a:sym typeface="Libre Baskerville"/>
                        </a:rPr>
                        <a:t>#02</a:t>
                      </a:r>
                    </a:p>
                  </a:txBody>
                  <a:tcPr marL="91450" marR="91450"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FFFFFF"/>
                    </a:solidFill>
                  </a:tcPr>
                </a:tc>
                <a:tc>
                  <a:txBody>
                    <a:bodyPr/>
                    <a:lstStyle/>
                    <a:p>
                      <a:pPr marL="0" marR="0" lvl="0" indent="0" algn="l" rtl="0">
                        <a:lnSpc>
                          <a:spcPct val="100000"/>
                        </a:lnSpc>
                        <a:spcBef>
                          <a:spcPts val="0"/>
                        </a:spcBef>
                        <a:buSzPct val="25000"/>
                        <a:buNone/>
                      </a:pPr>
                      <a:r>
                        <a:rPr lang="pt-BR" sz="1800" b="0" u="none" strike="noStrike" cap="none">
                          <a:solidFill>
                            <a:srgbClr val="000000"/>
                          </a:solidFill>
                          <a:latin typeface="+mn-lt"/>
                          <a:ea typeface="Libre Baskerville"/>
                          <a:cs typeface="Libre Baskerville"/>
                          <a:sym typeface="Libre Baskerville"/>
                        </a:rPr>
                        <a:t>26/08/2016</a:t>
                      </a:r>
                    </a:p>
                  </a:txBody>
                  <a:tcPr marL="91450" marR="91450"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FFFFFF"/>
                    </a:solidFill>
                  </a:tcPr>
                </a:tc>
                <a:tc>
                  <a:txBody>
                    <a:bodyPr/>
                    <a:lstStyle/>
                    <a:p>
                      <a:pPr marL="0" marR="0" lvl="0" indent="0" algn="l" rtl="0">
                        <a:lnSpc>
                          <a:spcPct val="100000"/>
                        </a:lnSpc>
                        <a:spcBef>
                          <a:spcPts val="0"/>
                        </a:spcBef>
                        <a:buSzPct val="25000"/>
                        <a:buNone/>
                      </a:pPr>
                      <a:r>
                        <a:rPr lang="pt-BR" sz="1800" b="0" u="none" strike="noStrike" cap="none" dirty="0">
                          <a:solidFill>
                            <a:srgbClr val="000000"/>
                          </a:solidFill>
                          <a:latin typeface="+mn-lt"/>
                          <a:ea typeface="Libre Baskerville"/>
                          <a:cs typeface="Libre Baskerville"/>
                          <a:sym typeface="Libre Baskerville"/>
                        </a:rPr>
                        <a:t>Pesquisar histórico de alertas por local</a:t>
                      </a:r>
                    </a:p>
                  </a:txBody>
                  <a:tcPr marL="91450" marR="91450"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FFFFFF"/>
                    </a:solidFill>
                  </a:tcPr>
                </a:tc>
                <a:tc>
                  <a:txBody>
                    <a:bodyPr/>
                    <a:lstStyle/>
                    <a:p>
                      <a:pPr marL="0" marR="0" lvl="0" indent="0" algn="l" rtl="0">
                        <a:lnSpc>
                          <a:spcPct val="100000"/>
                        </a:lnSpc>
                        <a:spcBef>
                          <a:spcPts val="0"/>
                        </a:spcBef>
                        <a:buSzPct val="25000"/>
                        <a:buNone/>
                      </a:pPr>
                      <a:r>
                        <a:rPr lang="pt-BR" sz="1800" b="0" u="none" strike="noStrike" cap="none" dirty="0">
                          <a:solidFill>
                            <a:srgbClr val="000000"/>
                          </a:solidFill>
                          <a:latin typeface="+mn-lt"/>
                          <a:ea typeface="Libre Baskerville"/>
                          <a:cs typeface="Libre Baskerville"/>
                          <a:sym typeface="Libre Baskerville"/>
                        </a:rPr>
                        <a:t>Gustavo, João Pedro, Guilherme e </a:t>
                      </a:r>
                      <a:r>
                        <a:rPr lang="pt-BR" sz="1800" b="0" u="none" strike="noStrike" cap="none" dirty="0" err="1">
                          <a:solidFill>
                            <a:srgbClr val="000000"/>
                          </a:solidFill>
                          <a:latin typeface="+mn-lt"/>
                          <a:ea typeface="Libre Baskerville"/>
                          <a:cs typeface="Libre Baskerville"/>
                          <a:sym typeface="Libre Baskerville"/>
                        </a:rPr>
                        <a:t>Karolayne</a:t>
                      </a:r>
                      <a:endParaRPr lang="pt-BR" sz="1800" b="0" u="none" strike="noStrike" cap="none" dirty="0">
                        <a:solidFill>
                          <a:srgbClr val="000000"/>
                        </a:solidFill>
                        <a:latin typeface="+mn-lt"/>
                        <a:ea typeface="Libre Baskerville"/>
                        <a:cs typeface="Libre Baskerville"/>
                        <a:sym typeface="Libre Baskerville"/>
                      </a:endParaRPr>
                    </a:p>
                  </a:txBody>
                  <a:tcPr marL="91450" marR="91450"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FFFFFF"/>
                    </a:solidFill>
                  </a:tcPr>
                </a:tc>
                <a:tc>
                  <a:txBody>
                    <a:bodyPr/>
                    <a:lstStyle/>
                    <a:p>
                      <a:pPr marL="0" marR="0" lvl="0" indent="0" algn="l" rtl="0">
                        <a:lnSpc>
                          <a:spcPct val="100000"/>
                        </a:lnSpc>
                        <a:spcBef>
                          <a:spcPts val="0"/>
                        </a:spcBef>
                        <a:buSzPct val="25000"/>
                        <a:buNone/>
                      </a:pPr>
                      <a:r>
                        <a:rPr lang="pt-BR" sz="1800" b="0" u="none" strike="noStrike" cap="none">
                          <a:solidFill>
                            <a:srgbClr val="000000"/>
                          </a:solidFill>
                          <a:latin typeface="+mn-lt"/>
                          <a:ea typeface="Libre Baskerville"/>
                          <a:cs typeface="Libre Baskerville"/>
                          <a:sym typeface="Libre Baskerville"/>
                        </a:rPr>
                        <a:t>Finalizado</a:t>
                      </a:r>
                    </a:p>
                  </a:txBody>
                  <a:tcPr marL="91450" marR="91450"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869400">
                <a:tc>
                  <a:txBody>
                    <a:bodyPr/>
                    <a:lstStyle/>
                    <a:p>
                      <a:pPr marL="0" marR="0" lvl="0" indent="0" algn="l" rtl="0">
                        <a:lnSpc>
                          <a:spcPct val="100000"/>
                        </a:lnSpc>
                        <a:spcBef>
                          <a:spcPts val="0"/>
                        </a:spcBef>
                        <a:buSzPct val="25000"/>
                        <a:buNone/>
                      </a:pPr>
                      <a:r>
                        <a:rPr lang="pt-BR" sz="1800" b="0" u="none" strike="noStrike" cap="none">
                          <a:solidFill>
                            <a:srgbClr val="000000"/>
                          </a:solidFill>
                          <a:latin typeface="+mn-lt"/>
                          <a:ea typeface="Libre Baskerville"/>
                          <a:cs typeface="Libre Baskerville"/>
                          <a:sym typeface="Libre Baskerville"/>
                        </a:rPr>
                        <a:t>#02</a:t>
                      </a:r>
                    </a:p>
                  </a:txBody>
                  <a:tcPr marL="91450" marR="91450"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FFFFFF"/>
                    </a:solidFill>
                  </a:tcPr>
                </a:tc>
                <a:tc>
                  <a:txBody>
                    <a:bodyPr/>
                    <a:lstStyle/>
                    <a:p>
                      <a:pPr marL="0" marR="0" lvl="0" indent="0" algn="l" rtl="0">
                        <a:lnSpc>
                          <a:spcPct val="100000"/>
                        </a:lnSpc>
                        <a:spcBef>
                          <a:spcPts val="0"/>
                        </a:spcBef>
                        <a:buSzPct val="25000"/>
                        <a:buNone/>
                      </a:pPr>
                      <a:r>
                        <a:rPr lang="pt-BR" sz="1800" b="0" u="none" strike="noStrike" cap="none">
                          <a:solidFill>
                            <a:srgbClr val="000000"/>
                          </a:solidFill>
                          <a:latin typeface="+mn-lt"/>
                          <a:ea typeface="Libre Baskerville"/>
                          <a:cs typeface="Libre Baskerville"/>
                          <a:sym typeface="Libre Baskerville"/>
                        </a:rPr>
                        <a:t>26/08/2016</a:t>
                      </a:r>
                    </a:p>
                  </a:txBody>
                  <a:tcPr marL="91450" marR="91450"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FFFFFF"/>
                    </a:solidFill>
                  </a:tcPr>
                </a:tc>
                <a:tc>
                  <a:txBody>
                    <a:bodyPr/>
                    <a:lstStyle/>
                    <a:p>
                      <a:pPr marL="0" marR="0" lvl="0" indent="0" algn="l" rtl="0">
                        <a:lnSpc>
                          <a:spcPct val="100000"/>
                        </a:lnSpc>
                        <a:spcBef>
                          <a:spcPts val="0"/>
                        </a:spcBef>
                        <a:buSzPct val="25000"/>
                        <a:buNone/>
                      </a:pPr>
                      <a:r>
                        <a:rPr lang="pt-BR" sz="1800" b="0" u="none" strike="noStrike" cap="none">
                          <a:solidFill>
                            <a:srgbClr val="000000"/>
                          </a:solidFill>
                          <a:latin typeface="+mn-lt"/>
                          <a:ea typeface="Libre Baskerville"/>
                          <a:cs typeface="Libre Baskerville"/>
                          <a:sym typeface="Libre Baskerville"/>
                        </a:rPr>
                        <a:t>Pesquisar histórico de alertas por período</a:t>
                      </a:r>
                    </a:p>
                  </a:txBody>
                  <a:tcPr marL="91450" marR="91450"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FFFFFF"/>
                    </a:solidFill>
                  </a:tcPr>
                </a:tc>
                <a:tc>
                  <a:txBody>
                    <a:bodyPr/>
                    <a:lstStyle/>
                    <a:p>
                      <a:pPr marL="0" marR="0" lvl="0" indent="0" algn="l" rtl="0">
                        <a:lnSpc>
                          <a:spcPct val="100000"/>
                        </a:lnSpc>
                        <a:spcBef>
                          <a:spcPts val="0"/>
                        </a:spcBef>
                        <a:buSzPct val="25000"/>
                        <a:buNone/>
                      </a:pPr>
                      <a:r>
                        <a:rPr lang="pt-BR" sz="1800" b="0" u="none" strike="noStrike" cap="none" dirty="0">
                          <a:solidFill>
                            <a:srgbClr val="000000"/>
                          </a:solidFill>
                          <a:latin typeface="+mn-lt"/>
                          <a:ea typeface="Libre Baskerville"/>
                          <a:cs typeface="Libre Baskerville"/>
                          <a:sym typeface="Libre Baskerville"/>
                        </a:rPr>
                        <a:t>Gustavo, João Pedro, Guilherme e </a:t>
                      </a:r>
                      <a:r>
                        <a:rPr lang="pt-BR" sz="1800" b="0" u="none" strike="noStrike" cap="none" dirty="0" err="1">
                          <a:solidFill>
                            <a:srgbClr val="000000"/>
                          </a:solidFill>
                          <a:latin typeface="+mn-lt"/>
                          <a:ea typeface="Libre Baskerville"/>
                          <a:cs typeface="Libre Baskerville"/>
                          <a:sym typeface="Libre Baskerville"/>
                        </a:rPr>
                        <a:t>Karolayne</a:t>
                      </a:r>
                      <a:endParaRPr lang="pt-BR" sz="1800" b="0" u="none" strike="noStrike" cap="none" dirty="0">
                        <a:solidFill>
                          <a:srgbClr val="000000"/>
                        </a:solidFill>
                        <a:latin typeface="+mn-lt"/>
                        <a:ea typeface="Libre Baskerville"/>
                        <a:cs typeface="Libre Baskerville"/>
                        <a:sym typeface="Libre Baskerville"/>
                      </a:endParaRPr>
                    </a:p>
                  </a:txBody>
                  <a:tcPr marL="91450" marR="91450"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FFFFFF"/>
                    </a:solidFill>
                  </a:tcPr>
                </a:tc>
                <a:tc>
                  <a:txBody>
                    <a:bodyPr/>
                    <a:lstStyle/>
                    <a:p>
                      <a:pPr marL="0" marR="0" lvl="0" indent="0" algn="l" rtl="0">
                        <a:lnSpc>
                          <a:spcPct val="100000"/>
                        </a:lnSpc>
                        <a:spcBef>
                          <a:spcPts val="0"/>
                        </a:spcBef>
                        <a:buSzPct val="25000"/>
                        <a:buNone/>
                      </a:pPr>
                      <a:r>
                        <a:rPr lang="pt-BR" sz="1800" b="0" u="none" strike="noStrike" cap="none" dirty="0">
                          <a:solidFill>
                            <a:srgbClr val="000000"/>
                          </a:solidFill>
                          <a:latin typeface="+mn-lt"/>
                          <a:ea typeface="Libre Baskerville"/>
                          <a:cs typeface="Libre Baskerville"/>
                          <a:sym typeface="Libre Baskerville"/>
                        </a:rPr>
                        <a:t>Finalizado</a:t>
                      </a:r>
                    </a:p>
                  </a:txBody>
                  <a:tcPr marL="91450" marR="91450"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bl>
          </a:graphicData>
        </a:graphic>
      </p:graphicFrame>
      <p:pic>
        <p:nvPicPr>
          <p:cNvPr id="152" name="Shape 152"/>
          <p:cNvPicPr preferRelativeResize="0"/>
          <p:nvPr/>
        </p:nvPicPr>
        <p:blipFill rotWithShape="1">
          <a:blip r:embed="rId3">
            <a:alphaModFix/>
          </a:blip>
          <a:srcRect/>
          <a:stretch/>
        </p:blipFill>
        <p:spPr>
          <a:xfrm>
            <a:off x="11347200" y="69840"/>
            <a:ext cx="799200" cy="691919"/>
          </a:xfrm>
          <a:prstGeom prst="rect">
            <a:avLst/>
          </a:prstGeom>
          <a:noFill/>
          <a:ln>
            <a:noFill/>
          </a:ln>
        </p:spPr>
      </p:pic>
    </p:spTree>
    <p:extLst>
      <p:ext uri="{BB962C8B-B14F-4D97-AF65-F5344CB8AC3E}">
        <p14:creationId xmlns:p14="http://schemas.microsoft.com/office/powerpoint/2010/main" val="2554426191"/>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Shape 157"/>
          <p:cNvSpPr txBox="1"/>
          <p:nvPr/>
        </p:nvSpPr>
        <p:spPr>
          <a:xfrm>
            <a:off x="1261800" y="365760"/>
            <a:ext cx="9692280" cy="1325160"/>
          </a:xfrm>
          <a:prstGeom prst="rect">
            <a:avLst/>
          </a:prstGeom>
          <a:noFill/>
          <a:ln>
            <a:noFill/>
          </a:ln>
        </p:spPr>
        <p:txBody>
          <a:bodyPr lIns="91425" tIns="45700" rIns="91425" bIns="45700" anchor="b" anchorCtr="0">
            <a:noAutofit/>
          </a:bodyPr>
          <a:lstStyle/>
          <a:p>
            <a:pPr marL="0" marR="0" lvl="0" indent="0" algn="l" rtl="0">
              <a:lnSpc>
                <a:spcPct val="90000"/>
              </a:lnSpc>
              <a:spcBef>
                <a:spcPts val="0"/>
              </a:spcBef>
              <a:buSzPct val="25000"/>
              <a:buNone/>
            </a:pPr>
            <a:r>
              <a:rPr lang="pt-BR" sz="4400" b="0" i="0" u="none" strike="noStrike" cap="none" dirty="0">
                <a:solidFill>
                  <a:srgbClr val="000000"/>
                </a:solidFill>
                <a:ea typeface="Libre Baskerville"/>
                <a:cs typeface="Libre Baskerville"/>
                <a:sym typeface="Libre Baskerville"/>
              </a:rPr>
              <a:t>Planejamento de Atividades</a:t>
            </a:r>
          </a:p>
        </p:txBody>
      </p:sp>
      <p:graphicFrame>
        <p:nvGraphicFramePr>
          <p:cNvPr id="158" name="Shape 158"/>
          <p:cNvGraphicFramePr/>
          <p:nvPr>
            <p:extLst>
              <p:ext uri="{D42A27DB-BD31-4B8C-83A1-F6EECF244321}">
                <p14:modId xmlns:p14="http://schemas.microsoft.com/office/powerpoint/2010/main" val="3301297833"/>
              </p:ext>
            </p:extLst>
          </p:nvPr>
        </p:nvGraphicFramePr>
        <p:xfrm>
          <a:off x="1262159" y="1828800"/>
          <a:ext cx="8617325" cy="4175800"/>
        </p:xfrm>
        <a:graphic>
          <a:graphicData uri="http://schemas.openxmlformats.org/drawingml/2006/table">
            <a:tbl>
              <a:tblPr>
                <a:noFill/>
              </a:tblPr>
              <a:tblGrid>
                <a:gridCol w="976325">
                  <a:extLst>
                    <a:ext uri="{9D8B030D-6E8A-4147-A177-3AD203B41FA5}">
                      <a16:colId xmlns:a16="http://schemas.microsoft.com/office/drawing/2014/main" val="20000"/>
                    </a:ext>
                  </a:extLst>
                </a:gridCol>
                <a:gridCol w="1534325">
                  <a:extLst>
                    <a:ext uri="{9D8B030D-6E8A-4147-A177-3AD203B41FA5}">
                      <a16:colId xmlns:a16="http://schemas.microsoft.com/office/drawing/2014/main" val="20001"/>
                    </a:ext>
                  </a:extLst>
                </a:gridCol>
                <a:gridCol w="1723675">
                  <a:extLst>
                    <a:ext uri="{9D8B030D-6E8A-4147-A177-3AD203B41FA5}">
                      <a16:colId xmlns:a16="http://schemas.microsoft.com/office/drawing/2014/main" val="20002"/>
                    </a:ext>
                  </a:extLst>
                </a:gridCol>
                <a:gridCol w="2427850">
                  <a:extLst>
                    <a:ext uri="{9D8B030D-6E8A-4147-A177-3AD203B41FA5}">
                      <a16:colId xmlns:a16="http://schemas.microsoft.com/office/drawing/2014/main" val="20003"/>
                    </a:ext>
                  </a:extLst>
                </a:gridCol>
                <a:gridCol w="1955150">
                  <a:extLst>
                    <a:ext uri="{9D8B030D-6E8A-4147-A177-3AD203B41FA5}">
                      <a16:colId xmlns:a16="http://schemas.microsoft.com/office/drawing/2014/main" val="20004"/>
                    </a:ext>
                  </a:extLst>
                </a:gridCol>
              </a:tblGrid>
              <a:tr h="610200">
                <a:tc gridSpan="5">
                  <a:txBody>
                    <a:bodyPr/>
                    <a:lstStyle/>
                    <a:p>
                      <a:pPr marL="0" marR="0" lvl="0" indent="0" algn="ctr" rtl="0">
                        <a:lnSpc>
                          <a:spcPct val="100000"/>
                        </a:lnSpc>
                        <a:spcBef>
                          <a:spcPts val="0"/>
                        </a:spcBef>
                        <a:buSzPct val="25000"/>
                        <a:buNone/>
                      </a:pPr>
                      <a:r>
                        <a:rPr lang="pt-BR" sz="1800" b="1" u="none" strike="noStrike" cap="none" dirty="0">
                          <a:solidFill>
                            <a:srgbClr val="FFFFFF"/>
                          </a:solidFill>
                          <a:latin typeface="+mn-lt"/>
                          <a:ea typeface="Libre Baskerville"/>
                          <a:cs typeface="Libre Baskerville"/>
                          <a:sym typeface="Libre Baskerville"/>
                        </a:rPr>
                        <a:t>Planejamento das Iterações para o Desenvolvimento dos Casos de Uso</a:t>
                      </a:r>
                    </a:p>
                    <a:p>
                      <a:pPr marL="0" marR="0" lvl="0" indent="0" algn="ctr" rtl="0">
                        <a:lnSpc>
                          <a:spcPct val="100000"/>
                        </a:lnSpc>
                        <a:spcBef>
                          <a:spcPts val="0"/>
                        </a:spcBef>
                        <a:buSzPct val="25000"/>
                        <a:buNone/>
                      </a:pPr>
                      <a:r>
                        <a:rPr lang="pt-BR" sz="1800" b="1" u="none" strike="noStrike" cap="none" dirty="0">
                          <a:solidFill>
                            <a:srgbClr val="FFFFFF"/>
                          </a:solidFill>
                          <a:latin typeface="+mn-lt"/>
                          <a:ea typeface="Libre Baskerville"/>
                          <a:cs typeface="Libre Baskerville"/>
                          <a:sym typeface="Libre Baskerville"/>
                        </a:rPr>
                        <a:t>Módulo de Relatórios</a:t>
                      </a:r>
                    </a:p>
                  </a:txBody>
                  <a:tcPr marL="91450" marR="91450"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1B1E3D"/>
                    </a:solidFill>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10000"/>
                  </a:ext>
                </a:extLst>
              </a:tr>
              <a:tr h="551875">
                <a:tc>
                  <a:txBody>
                    <a:bodyPr/>
                    <a:lstStyle/>
                    <a:p>
                      <a:pPr marL="0" marR="0" lvl="0" indent="0" algn="ctr" rtl="0">
                        <a:lnSpc>
                          <a:spcPct val="100000"/>
                        </a:lnSpc>
                        <a:spcBef>
                          <a:spcPts val="0"/>
                        </a:spcBef>
                        <a:buSzPct val="25000"/>
                        <a:buNone/>
                      </a:pPr>
                      <a:r>
                        <a:rPr lang="pt-BR" sz="1600" b="0" u="none" strike="noStrike" cap="none">
                          <a:solidFill>
                            <a:srgbClr val="000000"/>
                          </a:solidFill>
                          <a:latin typeface="+mn-lt"/>
                          <a:ea typeface="Libre Baskerville"/>
                          <a:cs typeface="Libre Baskerville"/>
                          <a:sym typeface="Libre Baskerville"/>
                        </a:rPr>
                        <a:t>Iteração</a:t>
                      </a:r>
                    </a:p>
                  </a:txBody>
                  <a:tcPr marL="91450" marR="91450"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B1BEDD"/>
                    </a:solidFill>
                  </a:tcPr>
                </a:tc>
                <a:tc>
                  <a:txBody>
                    <a:bodyPr/>
                    <a:lstStyle/>
                    <a:p>
                      <a:pPr marL="0" marR="0" lvl="0" indent="0" algn="ctr" rtl="0">
                        <a:lnSpc>
                          <a:spcPct val="100000"/>
                        </a:lnSpc>
                        <a:spcBef>
                          <a:spcPts val="0"/>
                        </a:spcBef>
                        <a:buSzPct val="25000"/>
                        <a:buNone/>
                      </a:pPr>
                      <a:r>
                        <a:rPr lang="pt-BR" sz="1600" b="0" u="none" strike="noStrike" cap="none" dirty="0">
                          <a:solidFill>
                            <a:srgbClr val="000000"/>
                          </a:solidFill>
                          <a:latin typeface="+mn-lt"/>
                          <a:ea typeface="Libre Baskerville"/>
                          <a:cs typeface="Libre Baskerville"/>
                          <a:sym typeface="Libre Baskerville"/>
                        </a:rPr>
                        <a:t>Data Prevista</a:t>
                      </a:r>
                    </a:p>
                  </a:txBody>
                  <a:tcPr marL="91450" marR="91450"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B1BEDD"/>
                    </a:solidFill>
                  </a:tcPr>
                </a:tc>
                <a:tc>
                  <a:txBody>
                    <a:bodyPr/>
                    <a:lstStyle/>
                    <a:p>
                      <a:pPr marL="0" marR="0" lvl="0" indent="0" algn="ctr" rtl="0">
                        <a:lnSpc>
                          <a:spcPct val="100000"/>
                        </a:lnSpc>
                        <a:spcBef>
                          <a:spcPts val="0"/>
                        </a:spcBef>
                        <a:buSzPct val="25000"/>
                        <a:buNone/>
                      </a:pPr>
                      <a:r>
                        <a:rPr lang="pt-BR" sz="1600" b="0" u="none" strike="noStrike" cap="none" dirty="0">
                          <a:solidFill>
                            <a:srgbClr val="000000"/>
                          </a:solidFill>
                          <a:latin typeface="+mn-lt"/>
                          <a:ea typeface="Libre Baskerville"/>
                          <a:cs typeface="Libre Baskerville"/>
                          <a:sym typeface="Libre Baskerville"/>
                        </a:rPr>
                        <a:t>Casos de Uso</a:t>
                      </a:r>
                    </a:p>
                  </a:txBody>
                  <a:tcPr marL="91450" marR="91450"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B1BEDD"/>
                    </a:solidFill>
                  </a:tcPr>
                </a:tc>
                <a:tc>
                  <a:txBody>
                    <a:bodyPr/>
                    <a:lstStyle/>
                    <a:p>
                      <a:pPr marL="0" marR="0" lvl="0" indent="0" algn="ctr" rtl="0">
                        <a:lnSpc>
                          <a:spcPct val="100000"/>
                        </a:lnSpc>
                        <a:spcBef>
                          <a:spcPts val="0"/>
                        </a:spcBef>
                        <a:buSzPct val="25000"/>
                        <a:buNone/>
                      </a:pPr>
                      <a:r>
                        <a:rPr lang="pt-BR" sz="1600" b="0" u="none" strike="noStrike" cap="none">
                          <a:solidFill>
                            <a:srgbClr val="000000"/>
                          </a:solidFill>
                          <a:latin typeface="+mn-lt"/>
                          <a:ea typeface="Libre Baskerville"/>
                          <a:cs typeface="Libre Baskerville"/>
                          <a:sym typeface="Libre Baskerville"/>
                        </a:rPr>
                        <a:t>Equipe Responsável </a:t>
                      </a:r>
                    </a:p>
                    <a:p>
                      <a:pPr marL="0" marR="0" lvl="0" indent="0" algn="ctr" rtl="0">
                        <a:lnSpc>
                          <a:spcPct val="100000"/>
                        </a:lnSpc>
                        <a:spcBef>
                          <a:spcPts val="0"/>
                        </a:spcBef>
                        <a:buSzPct val="25000"/>
                        <a:buNone/>
                      </a:pPr>
                      <a:endParaRPr sz="1800" b="0" u="none" strike="noStrike" cap="none">
                        <a:solidFill>
                          <a:srgbClr val="000000"/>
                        </a:solidFill>
                        <a:latin typeface="+mn-lt"/>
                        <a:ea typeface="Arial"/>
                        <a:cs typeface="Arial"/>
                        <a:sym typeface="Arial"/>
                      </a:endParaRPr>
                    </a:p>
                  </a:txBody>
                  <a:tcPr marL="91450" marR="91450"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B1BEDD"/>
                    </a:solidFill>
                  </a:tcPr>
                </a:tc>
                <a:tc>
                  <a:txBody>
                    <a:bodyPr/>
                    <a:lstStyle/>
                    <a:p>
                      <a:pPr marL="0" marR="0" lvl="0" indent="0" algn="ctr" rtl="0">
                        <a:lnSpc>
                          <a:spcPct val="100000"/>
                        </a:lnSpc>
                        <a:spcBef>
                          <a:spcPts val="0"/>
                        </a:spcBef>
                        <a:buSzPct val="25000"/>
                        <a:buNone/>
                      </a:pPr>
                      <a:r>
                        <a:rPr lang="pt-BR" sz="1600" b="0" u="none" strike="noStrike" cap="none">
                          <a:solidFill>
                            <a:srgbClr val="000000"/>
                          </a:solidFill>
                          <a:latin typeface="+mn-lt"/>
                          <a:ea typeface="Libre Baskerville"/>
                          <a:cs typeface="Libre Baskerville"/>
                          <a:sym typeface="Libre Baskerville"/>
                        </a:rPr>
                        <a:t>Situação</a:t>
                      </a:r>
                    </a:p>
                  </a:txBody>
                  <a:tcPr marL="91450" marR="91450"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B1BEDD"/>
                    </a:solidFill>
                  </a:tcPr>
                </a:tc>
                <a:extLst>
                  <a:ext uri="{0D108BD9-81ED-4DB2-BD59-A6C34878D82A}">
                    <a16:rowId xmlns:a16="http://schemas.microsoft.com/office/drawing/2014/main" val="10001"/>
                  </a:ext>
                </a:extLst>
              </a:tr>
              <a:tr h="1387800">
                <a:tc>
                  <a:txBody>
                    <a:bodyPr/>
                    <a:lstStyle/>
                    <a:p>
                      <a:pPr marL="0" marR="0" lvl="0" indent="0" algn="l" rtl="0">
                        <a:lnSpc>
                          <a:spcPct val="100000"/>
                        </a:lnSpc>
                        <a:spcBef>
                          <a:spcPts val="0"/>
                        </a:spcBef>
                        <a:buSzPct val="25000"/>
                        <a:buNone/>
                      </a:pPr>
                      <a:r>
                        <a:rPr lang="pt-BR" sz="1800" b="0" u="none" strike="noStrike" cap="none">
                          <a:solidFill>
                            <a:srgbClr val="000000"/>
                          </a:solidFill>
                          <a:latin typeface="+mn-lt"/>
                          <a:ea typeface="Libre Baskerville"/>
                          <a:cs typeface="Libre Baskerville"/>
                          <a:sym typeface="Libre Baskerville"/>
                        </a:rPr>
                        <a:t>#03</a:t>
                      </a:r>
                    </a:p>
                  </a:txBody>
                  <a:tcPr marL="91450" marR="91450"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FFFFFF"/>
                    </a:solidFill>
                  </a:tcPr>
                </a:tc>
                <a:tc>
                  <a:txBody>
                    <a:bodyPr/>
                    <a:lstStyle/>
                    <a:p>
                      <a:pPr marL="0" marR="0" lvl="0" indent="0" algn="l" rtl="0">
                        <a:lnSpc>
                          <a:spcPct val="100000"/>
                        </a:lnSpc>
                        <a:spcBef>
                          <a:spcPts val="0"/>
                        </a:spcBef>
                        <a:buSzPct val="25000"/>
                        <a:buNone/>
                      </a:pPr>
                      <a:r>
                        <a:rPr lang="pt-BR" sz="1800" b="0" u="none" strike="noStrike" cap="none">
                          <a:solidFill>
                            <a:srgbClr val="000000"/>
                          </a:solidFill>
                          <a:latin typeface="+mn-lt"/>
                          <a:ea typeface="Libre Baskerville"/>
                          <a:cs typeface="Libre Baskerville"/>
                          <a:sym typeface="Libre Baskerville"/>
                        </a:rPr>
                        <a:t>29/09/2016</a:t>
                      </a:r>
                    </a:p>
                  </a:txBody>
                  <a:tcPr marL="91450" marR="91450"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FFFFFF"/>
                    </a:solidFill>
                  </a:tcPr>
                </a:tc>
                <a:tc>
                  <a:txBody>
                    <a:bodyPr/>
                    <a:lstStyle/>
                    <a:p>
                      <a:pPr marL="0" marR="0" lvl="0" indent="0" algn="l" rtl="0">
                        <a:lnSpc>
                          <a:spcPct val="100000"/>
                        </a:lnSpc>
                        <a:spcBef>
                          <a:spcPts val="0"/>
                        </a:spcBef>
                        <a:buSzPct val="25000"/>
                        <a:buNone/>
                      </a:pPr>
                      <a:r>
                        <a:rPr lang="pt-BR" sz="1800" b="0" u="none" strike="noStrike" cap="none" dirty="0">
                          <a:solidFill>
                            <a:srgbClr val="000000"/>
                          </a:solidFill>
                          <a:latin typeface="+mn-lt"/>
                          <a:ea typeface="Libre Baskerville"/>
                          <a:cs typeface="Libre Baskerville"/>
                          <a:sym typeface="Libre Baskerville"/>
                        </a:rPr>
                        <a:t>Gerar gráfico linear das medições de um sensor de uma  PCD</a:t>
                      </a:r>
                    </a:p>
                  </a:txBody>
                  <a:tcPr marL="91450" marR="91450"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FFFFFF"/>
                    </a:solidFill>
                  </a:tcPr>
                </a:tc>
                <a:tc>
                  <a:txBody>
                    <a:bodyPr/>
                    <a:lstStyle/>
                    <a:p>
                      <a:pPr marL="0" marR="0" lvl="0" indent="0" algn="l" rtl="0">
                        <a:lnSpc>
                          <a:spcPct val="100000"/>
                        </a:lnSpc>
                        <a:spcBef>
                          <a:spcPts val="0"/>
                        </a:spcBef>
                        <a:buSzPct val="25000"/>
                        <a:buNone/>
                      </a:pPr>
                      <a:r>
                        <a:rPr lang="pt-BR" sz="1800" b="0" u="none" strike="noStrike" cap="none" dirty="0">
                          <a:solidFill>
                            <a:srgbClr val="000000"/>
                          </a:solidFill>
                          <a:latin typeface="+mn-lt"/>
                          <a:ea typeface="Libre Baskerville"/>
                          <a:cs typeface="Libre Baskerville"/>
                          <a:sym typeface="Libre Baskerville"/>
                        </a:rPr>
                        <a:t>Gustavo, João Pedro, Guilherme e </a:t>
                      </a:r>
                      <a:r>
                        <a:rPr lang="pt-BR" sz="1800" b="0" u="none" strike="noStrike" cap="none" dirty="0" err="1">
                          <a:solidFill>
                            <a:srgbClr val="000000"/>
                          </a:solidFill>
                          <a:latin typeface="+mn-lt"/>
                          <a:ea typeface="Libre Baskerville"/>
                          <a:cs typeface="Libre Baskerville"/>
                          <a:sym typeface="Libre Baskerville"/>
                        </a:rPr>
                        <a:t>Karolayne</a:t>
                      </a:r>
                      <a:endParaRPr lang="pt-BR" sz="1800" b="0" u="none" strike="noStrike" cap="none" dirty="0">
                        <a:solidFill>
                          <a:srgbClr val="000000"/>
                        </a:solidFill>
                        <a:latin typeface="+mn-lt"/>
                        <a:ea typeface="Libre Baskerville"/>
                        <a:cs typeface="Libre Baskerville"/>
                        <a:sym typeface="Libre Baskerville"/>
                      </a:endParaRPr>
                    </a:p>
                  </a:txBody>
                  <a:tcPr marL="91450" marR="91450"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FFFFFF"/>
                    </a:solidFill>
                  </a:tcPr>
                </a:tc>
                <a:tc>
                  <a:txBody>
                    <a:bodyPr/>
                    <a:lstStyle/>
                    <a:p>
                      <a:pPr marL="0" marR="0" lvl="0" indent="0" algn="l" rtl="0">
                        <a:lnSpc>
                          <a:spcPct val="100000"/>
                        </a:lnSpc>
                        <a:spcBef>
                          <a:spcPts val="0"/>
                        </a:spcBef>
                        <a:buSzPct val="25000"/>
                        <a:buNone/>
                      </a:pPr>
                      <a:r>
                        <a:rPr lang="pt-BR" sz="1800" b="0" u="none" strike="noStrike" cap="none">
                          <a:solidFill>
                            <a:srgbClr val="000000"/>
                          </a:solidFill>
                          <a:latin typeface="+mn-lt"/>
                          <a:ea typeface="Libre Baskerville"/>
                          <a:cs typeface="Libre Baskerville"/>
                          <a:sym typeface="Libre Baskerville"/>
                        </a:rPr>
                        <a:t>Finalizado</a:t>
                      </a:r>
                    </a:p>
                    <a:p>
                      <a:pPr marL="0" marR="0" lvl="0" indent="0" algn="l" rtl="0">
                        <a:lnSpc>
                          <a:spcPct val="100000"/>
                        </a:lnSpc>
                        <a:spcBef>
                          <a:spcPts val="0"/>
                        </a:spcBef>
                        <a:buSzPct val="25000"/>
                        <a:buNone/>
                      </a:pPr>
                      <a:endParaRPr sz="1800" b="0" u="none" strike="noStrike" cap="none">
                        <a:solidFill>
                          <a:srgbClr val="000000"/>
                        </a:solidFill>
                        <a:latin typeface="+mn-lt"/>
                        <a:ea typeface="Arial"/>
                        <a:cs typeface="Arial"/>
                        <a:sym typeface="Arial"/>
                      </a:endParaRPr>
                    </a:p>
                  </a:txBody>
                  <a:tcPr marL="91450" marR="91450"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1387800">
                <a:tc>
                  <a:txBody>
                    <a:bodyPr/>
                    <a:lstStyle/>
                    <a:p>
                      <a:pPr marL="0" marR="0" lvl="0" indent="0" algn="l" rtl="0">
                        <a:lnSpc>
                          <a:spcPct val="100000"/>
                        </a:lnSpc>
                        <a:spcBef>
                          <a:spcPts val="0"/>
                        </a:spcBef>
                        <a:buSzPct val="25000"/>
                        <a:buNone/>
                      </a:pPr>
                      <a:r>
                        <a:rPr lang="pt-BR" sz="1800" b="0" u="none" strike="noStrike" cap="none">
                          <a:solidFill>
                            <a:srgbClr val="000000"/>
                          </a:solidFill>
                          <a:latin typeface="+mn-lt"/>
                          <a:ea typeface="Libre Baskerville"/>
                          <a:cs typeface="Libre Baskerville"/>
                          <a:sym typeface="Libre Baskerville"/>
                        </a:rPr>
                        <a:t>#03</a:t>
                      </a:r>
                    </a:p>
                  </a:txBody>
                  <a:tcPr marL="91450" marR="91450"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FFFFFF"/>
                    </a:solidFill>
                  </a:tcPr>
                </a:tc>
                <a:tc>
                  <a:txBody>
                    <a:bodyPr/>
                    <a:lstStyle/>
                    <a:p>
                      <a:pPr marL="0" marR="0" lvl="0" indent="0" algn="l" rtl="0">
                        <a:lnSpc>
                          <a:spcPct val="100000"/>
                        </a:lnSpc>
                        <a:spcBef>
                          <a:spcPts val="0"/>
                        </a:spcBef>
                        <a:buSzPct val="25000"/>
                        <a:buNone/>
                      </a:pPr>
                      <a:r>
                        <a:rPr lang="pt-BR" sz="1800" b="0" u="none" strike="noStrike" cap="none">
                          <a:solidFill>
                            <a:srgbClr val="000000"/>
                          </a:solidFill>
                          <a:latin typeface="+mn-lt"/>
                          <a:ea typeface="Libre Baskerville"/>
                          <a:cs typeface="Libre Baskerville"/>
                          <a:sym typeface="Libre Baskerville"/>
                        </a:rPr>
                        <a:t>29/09/2016</a:t>
                      </a:r>
                    </a:p>
                  </a:txBody>
                  <a:tcPr marL="91450" marR="91450"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FFFFFF"/>
                    </a:solidFill>
                  </a:tcPr>
                </a:tc>
                <a:tc>
                  <a:txBody>
                    <a:bodyPr/>
                    <a:lstStyle/>
                    <a:p>
                      <a:pPr marL="0" marR="0" lvl="0" indent="0" algn="l" rtl="0">
                        <a:lnSpc>
                          <a:spcPct val="100000"/>
                        </a:lnSpc>
                        <a:spcBef>
                          <a:spcPts val="0"/>
                        </a:spcBef>
                        <a:buSzPct val="25000"/>
                        <a:buNone/>
                      </a:pPr>
                      <a:r>
                        <a:rPr lang="pt-BR" sz="1800" b="0" u="none" strike="noStrike" cap="none">
                          <a:solidFill>
                            <a:srgbClr val="000000"/>
                          </a:solidFill>
                          <a:latin typeface="+mn-lt"/>
                          <a:ea typeface="Libre Baskerville"/>
                          <a:cs typeface="Libre Baskerville"/>
                          <a:sym typeface="Libre Baskerville"/>
                        </a:rPr>
                        <a:t>Gerar gráfico de barra das medidas de um sensor de uma  PCD </a:t>
                      </a:r>
                    </a:p>
                  </a:txBody>
                  <a:tcPr marL="91450" marR="91450"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FFFFFF"/>
                    </a:solidFill>
                  </a:tcPr>
                </a:tc>
                <a:tc>
                  <a:txBody>
                    <a:bodyPr/>
                    <a:lstStyle/>
                    <a:p>
                      <a:pPr marL="0" marR="0" lvl="0" indent="0" algn="l" rtl="0">
                        <a:lnSpc>
                          <a:spcPct val="100000"/>
                        </a:lnSpc>
                        <a:spcBef>
                          <a:spcPts val="0"/>
                        </a:spcBef>
                        <a:buSzPct val="25000"/>
                        <a:buNone/>
                      </a:pPr>
                      <a:r>
                        <a:rPr lang="pt-BR" sz="1800" b="0" u="none" strike="noStrike" cap="none" dirty="0" err="1">
                          <a:solidFill>
                            <a:srgbClr val="000000"/>
                          </a:solidFill>
                          <a:latin typeface="+mn-lt"/>
                          <a:ea typeface="Libre Baskerville"/>
                          <a:cs typeface="Libre Baskerville"/>
                          <a:sym typeface="Libre Baskerville"/>
                        </a:rPr>
                        <a:t>Kyara</a:t>
                      </a:r>
                      <a:r>
                        <a:rPr lang="pt-BR" sz="1800" b="0" u="none" strike="noStrike" cap="none" dirty="0">
                          <a:solidFill>
                            <a:srgbClr val="000000"/>
                          </a:solidFill>
                          <a:latin typeface="+mn-lt"/>
                          <a:ea typeface="Libre Baskerville"/>
                          <a:cs typeface="Libre Baskerville"/>
                          <a:sym typeface="Libre Baskerville"/>
                        </a:rPr>
                        <a:t>,  Mariana e Monique </a:t>
                      </a:r>
                    </a:p>
                  </a:txBody>
                  <a:tcPr marL="91450" marR="91450"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FFFFFF"/>
                    </a:solidFill>
                  </a:tcPr>
                </a:tc>
                <a:tc>
                  <a:txBody>
                    <a:bodyPr/>
                    <a:lstStyle/>
                    <a:p>
                      <a:pPr marL="0" marR="0" lvl="0" indent="0" algn="l" rtl="0">
                        <a:lnSpc>
                          <a:spcPct val="100000"/>
                        </a:lnSpc>
                        <a:spcBef>
                          <a:spcPts val="0"/>
                        </a:spcBef>
                        <a:buSzPct val="25000"/>
                        <a:buNone/>
                      </a:pPr>
                      <a:r>
                        <a:rPr lang="pt-BR" sz="1800" b="0" u="none" strike="noStrike" cap="none" dirty="0">
                          <a:solidFill>
                            <a:srgbClr val="000000"/>
                          </a:solidFill>
                          <a:latin typeface="+mn-lt"/>
                          <a:ea typeface="Libre Baskerville"/>
                          <a:cs typeface="Libre Baskerville"/>
                          <a:sym typeface="Libre Baskerville"/>
                        </a:rPr>
                        <a:t>Finalizado</a:t>
                      </a:r>
                    </a:p>
                    <a:p>
                      <a:pPr marL="0" marR="0" lvl="0" indent="0" algn="l" rtl="0">
                        <a:lnSpc>
                          <a:spcPct val="100000"/>
                        </a:lnSpc>
                        <a:spcBef>
                          <a:spcPts val="0"/>
                        </a:spcBef>
                        <a:buSzPct val="25000"/>
                        <a:buNone/>
                      </a:pPr>
                      <a:endParaRPr sz="1800" b="0" u="none" strike="noStrike" cap="none" dirty="0">
                        <a:solidFill>
                          <a:srgbClr val="000000"/>
                        </a:solidFill>
                        <a:latin typeface="+mn-lt"/>
                        <a:ea typeface="Arial"/>
                        <a:cs typeface="Arial"/>
                        <a:sym typeface="Arial"/>
                      </a:endParaRPr>
                    </a:p>
                  </a:txBody>
                  <a:tcPr marL="91450" marR="91450"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bl>
          </a:graphicData>
        </a:graphic>
      </p:graphicFrame>
      <p:pic>
        <p:nvPicPr>
          <p:cNvPr id="159" name="Shape 159"/>
          <p:cNvPicPr preferRelativeResize="0"/>
          <p:nvPr/>
        </p:nvPicPr>
        <p:blipFill rotWithShape="1">
          <a:blip r:embed="rId3">
            <a:alphaModFix/>
          </a:blip>
          <a:srcRect/>
          <a:stretch/>
        </p:blipFill>
        <p:spPr>
          <a:xfrm>
            <a:off x="11347200" y="69840"/>
            <a:ext cx="799200" cy="691919"/>
          </a:xfrm>
          <a:prstGeom prst="rect">
            <a:avLst/>
          </a:prstGeom>
          <a:noFill/>
          <a:ln>
            <a:noFill/>
          </a:ln>
        </p:spPr>
      </p:pic>
    </p:spTree>
    <p:extLst>
      <p:ext uri="{BB962C8B-B14F-4D97-AF65-F5344CB8AC3E}">
        <p14:creationId xmlns:p14="http://schemas.microsoft.com/office/powerpoint/2010/main" val="1927191321"/>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Shape 164"/>
          <p:cNvSpPr txBox="1"/>
          <p:nvPr/>
        </p:nvSpPr>
        <p:spPr>
          <a:xfrm>
            <a:off x="1198800" y="69840"/>
            <a:ext cx="9692280" cy="1325160"/>
          </a:xfrm>
          <a:prstGeom prst="rect">
            <a:avLst/>
          </a:prstGeom>
          <a:noFill/>
          <a:ln>
            <a:noFill/>
          </a:ln>
        </p:spPr>
        <p:txBody>
          <a:bodyPr lIns="91425" tIns="45700" rIns="91425" bIns="45700" anchor="b" anchorCtr="0">
            <a:noAutofit/>
          </a:bodyPr>
          <a:lstStyle/>
          <a:p>
            <a:pPr marL="0" marR="0" lvl="0" indent="0" algn="l" rtl="0">
              <a:lnSpc>
                <a:spcPct val="90000"/>
              </a:lnSpc>
              <a:spcBef>
                <a:spcPts val="0"/>
              </a:spcBef>
              <a:buSzPct val="25000"/>
              <a:buNone/>
            </a:pPr>
            <a:r>
              <a:rPr lang="pt-BR" sz="4400" b="0" i="0" u="none" strike="noStrike" cap="none" dirty="0">
                <a:solidFill>
                  <a:srgbClr val="000000"/>
                </a:solidFill>
                <a:latin typeface="+mj-lt"/>
                <a:ea typeface="Libre Baskerville"/>
                <a:cs typeface="Libre Baskerville"/>
                <a:sym typeface="Libre Baskerville"/>
              </a:rPr>
              <a:t>Planejamento de Atividades</a:t>
            </a:r>
          </a:p>
        </p:txBody>
      </p:sp>
      <p:graphicFrame>
        <p:nvGraphicFramePr>
          <p:cNvPr id="165" name="Shape 165"/>
          <p:cNvGraphicFramePr/>
          <p:nvPr>
            <p:extLst>
              <p:ext uri="{D42A27DB-BD31-4B8C-83A1-F6EECF244321}">
                <p14:modId xmlns:p14="http://schemas.microsoft.com/office/powerpoint/2010/main" val="1727367546"/>
              </p:ext>
            </p:extLst>
          </p:nvPr>
        </p:nvGraphicFramePr>
        <p:xfrm>
          <a:off x="693720" y="1786680"/>
          <a:ext cx="9721800" cy="4724440"/>
        </p:xfrm>
        <a:graphic>
          <a:graphicData uri="http://schemas.openxmlformats.org/drawingml/2006/table">
            <a:tbl>
              <a:tblPr>
                <a:noFill/>
              </a:tblPr>
              <a:tblGrid>
                <a:gridCol w="1101600">
                  <a:extLst>
                    <a:ext uri="{9D8B030D-6E8A-4147-A177-3AD203B41FA5}">
                      <a16:colId xmlns:a16="http://schemas.microsoft.com/office/drawing/2014/main" val="20000"/>
                    </a:ext>
                  </a:extLst>
                </a:gridCol>
                <a:gridCol w="1730875">
                  <a:extLst>
                    <a:ext uri="{9D8B030D-6E8A-4147-A177-3AD203B41FA5}">
                      <a16:colId xmlns:a16="http://schemas.microsoft.com/office/drawing/2014/main" val="20001"/>
                    </a:ext>
                  </a:extLst>
                </a:gridCol>
                <a:gridCol w="2211850">
                  <a:extLst>
                    <a:ext uri="{9D8B030D-6E8A-4147-A177-3AD203B41FA5}">
                      <a16:colId xmlns:a16="http://schemas.microsoft.com/office/drawing/2014/main" val="20002"/>
                    </a:ext>
                  </a:extLst>
                </a:gridCol>
                <a:gridCol w="2471400">
                  <a:extLst>
                    <a:ext uri="{9D8B030D-6E8A-4147-A177-3AD203B41FA5}">
                      <a16:colId xmlns:a16="http://schemas.microsoft.com/office/drawing/2014/main" val="20003"/>
                    </a:ext>
                  </a:extLst>
                </a:gridCol>
                <a:gridCol w="2206075">
                  <a:extLst>
                    <a:ext uri="{9D8B030D-6E8A-4147-A177-3AD203B41FA5}">
                      <a16:colId xmlns:a16="http://schemas.microsoft.com/office/drawing/2014/main" val="20004"/>
                    </a:ext>
                  </a:extLst>
                </a:gridCol>
              </a:tblGrid>
              <a:tr h="610200">
                <a:tc gridSpan="5">
                  <a:txBody>
                    <a:bodyPr/>
                    <a:lstStyle/>
                    <a:p>
                      <a:pPr marL="0" marR="0" lvl="0" indent="0" algn="ctr" rtl="0">
                        <a:lnSpc>
                          <a:spcPct val="100000"/>
                        </a:lnSpc>
                        <a:spcBef>
                          <a:spcPts val="0"/>
                        </a:spcBef>
                        <a:buSzPct val="25000"/>
                        <a:buNone/>
                      </a:pPr>
                      <a:r>
                        <a:rPr lang="pt-BR" sz="1800" b="1" u="none" strike="noStrike" cap="none" dirty="0">
                          <a:solidFill>
                            <a:srgbClr val="FFFFFF"/>
                          </a:solidFill>
                          <a:latin typeface="+mn-lt"/>
                          <a:ea typeface="Libre Baskerville"/>
                          <a:cs typeface="Libre Baskerville"/>
                          <a:sym typeface="Libre Baskerville"/>
                        </a:rPr>
                        <a:t>Planejamento das Iterações para o Desenvolvimento dos Casos de Uso</a:t>
                      </a:r>
                    </a:p>
                    <a:p>
                      <a:pPr marL="0" marR="0" lvl="0" indent="0" algn="ctr" rtl="0">
                        <a:lnSpc>
                          <a:spcPct val="100000"/>
                        </a:lnSpc>
                        <a:spcBef>
                          <a:spcPts val="0"/>
                        </a:spcBef>
                        <a:buSzPct val="25000"/>
                        <a:buNone/>
                      </a:pPr>
                      <a:r>
                        <a:rPr lang="pt-BR" sz="1800" b="1" u="none" strike="noStrike" cap="none" dirty="0">
                          <a:solidFill>
                            <a:srgbClr val="FFFFFF"/>
                          </a:solidFill>
                          <a:latin typeface="+mn-lt"/>
                          <a:ea typeface="Libre Baskerville"/>
                          <a:cs typeface="Libre Baskerville"/>
                          <a:sym typeface="Libre Baskerville"/>
                        </a:rPr>
                        <a:t>Módulo de Relatórios</a:t>
                      </a:r>
                    </a:p>
                  </a:txBody>
                  <a:tcPr marL="91450" marR="91450"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1B1E3D"/>
                    </a:solidFill>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10000"/>
                  </a:ext>
                </a:extLst>
              </a:tr>
              <a:tr h="551875">
                <a:tc>
                  <a:txBody>
                    <a:bodyPr/>
                    <a:lstStyle/>
                    <a:p>
                      <a:pPr marL="0" marR="0" lvl="0" indent="0" algn="ctr" rtl="0">
                        <a:lnSpc>
                          <a:spcPct val="100000"/>
                        </a:lnSpc>
                        <a:spcBef>
                          <a:spcPts val="0"/>
                        </a:spcBef>
                        <a:buSzPct val="25000"/>
                        <a:buNone/>
                      </a:pPr>
                      <a:r>
                        <a:rPr lang="pt-BR" sz="1600" b="0" u="none" strike="noStrike" cap="none">
                          <a:solidFill>
                            <a:srgbClr val="000000"/>
                          </a:solidFill>
                          <a:latin typeface="+mn-lt"/>
                          <a:ea typeface="Libre Baskerville"/>
                          <a:cs typeface="Libre Baskerville"/>
                          <a:sym typeface="Libre Baskerville"/>
                        </a:rPr>
                        <a:t>Iteração</a:t>
                      </a:r>
                    </a:p>
                  </a:txBody>
                  <a:tcPr marL="91450" marR="91450"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B1BEDD"/>
                    </a:solidFill>
                  </a:tcPr>
                </a:tc>
                <a:tc>
                  <a:txBody>
                    <a:bodyPr/>
                    <a:lstStyle/>
                    <a:p>
                      <a:pPr marL="0" marR="0" lvl="0" indent="0" algn="ctr" rtl="0">
                        <a:lnSpc>
                          <a:spcPct val="100000"/>
                        </a:lnSpc>
                        <a:spcBef>
                          <a:spcPts val="0"/>
                        </a:spcBef>
                        <a:buSzPct val="25000"/>
                        <a:buNone/>
                      </a:pPr>
                      <a:r>
                        <a:rPr lang="pt-BR" sz="1600" b="0" u="none" strike="noStrike" cap="none" dirty="0">
                          <a:solidFill>
                            <a:srgbClr val="000000"/>
                          </a:solidFill>
                          <a:latin typeface="+mn-lt"/>
                          <a:ea typeface="Libre Baskerville"/>
                          <a:cs typeface="Libre Baskerville"/>
                          <a:sym typeface="Libre Baskerville"/>
                        </a:rPr>
                        <a:t>Data Prevista</a:t>
                      </a:r>
                    </a:p>
                  </a:txBody>
                  <a:tcPr marL="91450" marR="91450"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B1BEDD"/>
                    </a:solidFill>
                  </a:tcPr>
                </a:tc>
                <a:tc>
                  <a:txBody>
                    <a:bodyPr/>
                    <a:lstStyle/>
                    <a:p>
                      <a:pPr marL="0" marR="0" lvl="0" indent="0" algn="ctr" rtl="0">
                        <a:lnSpc>
                          <a:spcPct val="100000"/>
                        </a:lnSpc>
                        <a:spcBef>
                          <a:spcPts val="0"/>
                        </a:spcBef>
                        <a:buSzPct val="25000"/>
                        <a:buNone/>
                      </a:pPr>
                      <a:r>
                        <a:rPr lang="pt-BR" sz="1600" b="0" u="none" strike="noStrike" cap="none" dirty="0">
                          <a:solidFill>
                            <a:srgbClr val="000000"/>
                          </a:solidFill>
                          <a:latin typeface="+mn-lt"/>
                          <a:ea typeface="Libre Baskerville"/>
                          <a:cs typeface="Libre Baskerville"/>
                          <a:sym typeface="Libre Baskerville"/>
                        </a:rPr>
                        <a:t>Casos de Uso</a:t>
                      </a:r>
                    </a:p>
                  </a:txBody>
                  <a:tcPr marL="91450" marR="91450"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B1BEDD"/>
                    </a:solidFill>
                  </a:tcPr>
                </a:tc>
                <a:tc>
                  <a:txBody>
                    <a:bodyPr/>
                    <a:lstStyle/>
                    <a:p>
                      <a:pPr marL="0" marR="0" lvl="0" indent="0" algn="ctr" rtl="0">
                        <a:lnSpc>
                          <a:spcPct val="100000"/>
                        </a:lnSpc>
                        <a:spcBef>
                          <a:spcPts val="0"/>
                        </a:spcBef>
                        <a:buSzPct val="25000"/>
                        <a:buNone/>
                      </a:pPr>
                      <a:r>
                        <a:rPr lang="pt-BR" sz="1600" b="0" u="none" strike="noStrike" cap="none">
                          <a:solidFill>
                            <a:srgbClr val="000000"/>
                          </a:solidFill>
                          <a:latin typeface="+mn-lt"/>
                          <a:ea typeface="Libre Baskerville"/>
                          <a:cs typeface="Libre Baskerville"/>
                          <a:sym typeface="Libre Baskerville"/>
                        </a:rPr>
                        <a:t>Equipe Responsável </a:t>
                      </a:r>
                    </a:p>
                    <a:p>
                      <a:pPr marL="0" marR="0" lvl="0" indent="0" algn="ctr" rtl="0">
                        <a:lnSpc>
                          <a:spcPct val="100000"/>
                        </a:lnSpc>
                        <a:spcBef>
                          <a:spcPts val="0"/>
                        </a:spcBef>
                        <a:buSzPct val="25000"/>
                        <a:buNone/>
                      </a:pPr>
                      <a:endParaRPr sz="1800" b="0" u="none" strike="noStrike" cap="none">
                        <a:solidFill>
                          <a:srgbClr val="000000"/>
                        </a:solidFill>
                        <a:latin typeface="+mn-lt"/>
                        <a:ea typeface="Arial"/>
                        <a:cs typeface="Arial"/>
                        <a:sym typeface="Arial"/>
                      </a:endParaRPr>
                    </a:p>
                  </a:txBody>
                  <a:tcPr marL="91450" marR="91450"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B1BEDD"/>
                    </a:solidFill>
                  </a:tcPr>
                </a:tc>
                <a:tc>
                  <a:txBody>
                    <a:bodyPr/>
                    <a:lstStyle/>
                    <a:p>
                      <a:pPr marL="0" marR="0" lvl="0" indent="0" algn="ctr" rtl="0">
                        <a:lnSpc>
                          <a:spcPct val="100000"/>
                        </a:lnSpc>
                        <a:spcBef>
                          <a:spcPts val="0"/>
                        </a:spcBef>
                        <a:buSzPct val="25000"/>
                        <a:buNone/>
                      </a:pPr>
                      <a:r>
                        <a:rPr lang="pt-BR" sz="1600" b="0" u="none" strike="noStrike" cap="none">
                          <a:solidFill>
                            <a:srgbClr val="000000"/>
                          </a:solidFill>
                          <a:latin typeface="+mn-lt"/>
                          <a:ea typeface="Libre Baskerville"/>
                          <a:cs typeface="Libre Baskerville"/>
                          <a:sym typeface="Libre Baskerville"/>
                        </a:rPr>
                        <a:t>Situação</a:t>
                      </a:r>
                    </a:p>
                  </a:txBody>
                  <a:tcPr marL="91450" marR="91450"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B1BEDD"/>
                    </a:solidFill>
                  </a:tcPr>
                </a:tc>
                <a:extLst>
                  <a:ext uri="{0D108BD9-81ED-4DB2-BD59-A6C34878D82A}">
                    <a16:rowId xmlns:a16="http://schemas.microsoft.com/office/drawing/2014/main" val="10001"/>
                  </a:ext>
                </a:extLst>
              </a:tr>
              <a:tr h="1387800">
                <a:tc>
                  <a:txBody>
                    <a:bodyPr/>
                    <a:lstStyle/>
                    <a:p>
                      <a:pPr marL="0" marR="0" lvl="0" indent="0" algn="l" rtl="0">
                        <a:lnSpc>
                          <a:spcPct val="100000"/>
                        </a:lnSpc>
                        <a:spcBef>
                          <a:spcPts val="0"/>
                        </a:spcBef>
                        <a:buSzPct val="25000"/>
                        <a:buNone/>
                      </a:pPr>
                      <a:r>
                        <a:rPr lang="pt-BR" sz="1800" b="0" u="none" strike="noStrike" cap="none">
                          <a:solidFill>
                            <a:srgbClr val="000000"/>
                          </a:solidFill>
                          <a:latin typeface="+mn-lt"/>
                          <a:ea typeface="Libre Baskerville"/>
                          <a:cs typeface="Libre Baskerville"/>
                          <a:sym typeface="Libre Baskerville"/>
                        </a:rPr>
                        <a:t>#04</a:t>
                      </a:r>
                    </a:p>
                  </a:txBody>
                  <a:tcPr marL="91450" marR="91450"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FFFFFF"/>
                    </a:solidFill>
                  </a:tcPr>
                </a:tc>
                <a:tc>
                  <a:txBody>
                    <a:bodyPr/>
                    <a:lstStyle/>
                    <a:p>
                      <a:pPr marL="0" marR="0" lvl="0" indent="0" algn="l" rtl="0">
                        <a:lnSpc>
                          <a:spcPct val="100000"/>
                        </a:lnSpc>
                        <a:spcBef>
                          <a:spcPts val="0"/>
                        </a:spcBef>
                        <a:buSzPct val="25000"/>
                        <a:buNone/>
                      </a:pPr>
                      <a:r>
                        <a:rPr lang="pt-BR" sz="1800" b="0" u="none" strike="noStrike" cap="none">
                          <a:solidFill>
                            <a:srgbClr val="000000"/>
                          </a:solidFill>
                          <a:latin typeface="+mn-lt"/>
                          <a:ea typeface="Libre Baskerville"/>
                          <a:cs typeface="Libre Baskerville"/>
                          <a:sym typeface="Libre Baskerville"/>
                        </a:rPr>
                        <a:t>28/10/2016</a:t>
                      </a:r>
                    </a:p>
                  </a:txBody>
                  <a:tcPr marL="91450" marR="91450"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FFFFFF"/>
                    </a:solidFill>
                  </a:tcPr>
                </a:tc>
                <a:tc>
                  <a:txBody>
                    <a:bodyPr/>
                    <a:lstStyle/>
                    <a:p>
                      <a:pPr marL="0" marR="0" lvl="0" indent="0" algn="l" rtl="0">
                        <a:lnSpc>
                          <a:spcPct val="100000"/>
                        </a:lnSpc>
                        <a:spcBef>
                          <a:spcPts val="0"/>
                        </a:spcBef>
                        <a:buSzPct val="25000"/>
                        <a:buNone/>
                      </a:pPr>
                      <a:r>
                        <a:rPr lang="pt-BR" sz="1800" b="0" u="none" strike="noStrike" cap="none" dirty="0">
                          <a:solidFill>
                            <a:srgbClr val="000000"/>
                          </a:solidFill>
                          <a:latin typeface="+mn-lt"/>
                          <a:ea typeface="Libre Baskerville"/>
                          <a:cs typeface="Libre Baskerville"/>
                          <a:sym typeface="Libre Baskerville"/>
                        </a:rPr>
                        <a:t>Gerar gráfico linear de comparação entre as medidas de um sensor de duas ou mais  </a:t>
                      </a:r>
                      <a:r>
                        <a:rPr lang="pt-BR" sz="1800" b="0" u="none" strike="noStrike" cap="none" dirty="0" err="1">
                          <a:solidFill>
                            <a:srgbClr val="000000"/>
                          </a:solidFill>
                          <a:latin typeface="+mn-lt"/>
                          <a:ea typeface="Libre Baskerville"/>
                          <a:cs typeface="Libre Baskerville"/>
                          <a:sym typeface="Libre Baskerville"/>
                        </a:rPr>
                        <a:t>PCDs</a:t>
                      </a:r>
                      <a:endParaRPr lang="pt-BR" sz="1800" b="0" u="none" strike="noStrike" cap="none" dirty="0">
                        <a:solidFill>
                          <a:srgbClr val="000000"/>
                        </a:solidFill>
                        <a:latin typeface="+mn-lt"/>
                        <a:ea typeface="Libre Baskerville"/>
                        <a:cs typeface="Libre Baskerville"/>
                        <a:sym typeface="Libre Baskerville"/>
                      </a:endParaRPr>
                    </a:p>
                  </a:txBody>
                  <a:tcPr marL="91450" marR="91450"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FFFFFF"/>
                    </a:solidFill>
                  </a:tcPr>
                </a:tc>
                <a:tc>
                  <a:txBody>
                    <a:bodyPr/>
                    <a:lstStyle/>
                    <a:p>
                      <a:pPr marL="0" marR="0" lvl="0" indent="0" algn="l" rtl="0">
                        <a:lnSpc>
                          <a:spcPct val="100000"/>
                        </a:lnSpc>
                        <a:spcBef>
                          <a:spcPts val="0"/>
                        </a:spcBef>
                        <a:buSzPct val="25000"/>
                        <a:buNone/>
                      </a:pPr>
                      <a:r>
                        <a:rPr lang="pt-BR" sz="1800" b="0" u="none" strike="noStrike" cap="none" dirty="0">
                          <a:solidFill>
                            <a:srgbClr val="000000"/>
                          </a:solidFill>
                          <a:latin typeface="+mn-lt"/>
                          <a:ea typeface="Libre Baskerville"/>
                          <a:cs typeface="Libre Baskerville"/>
                          <a:sym typeface="Libre Baskerville"/>
                        </a:rPr>
                        <a:t>Gustavo, João Pedro, Guilherme e </a:t>
                      </a:r>
                      <a:r>
                        <a:rPr lang="pt-BR" sz="1800" b="0" u="none" strike="noStrike" cap="none" dirty="0" err="1">
                          <a:solidFill>
                            <a:srgbClr val="000000"/>
                          </a:solidFill>
                          <a:latin typeface="+mn-lt"/>
                          <a:ea typeface="Libre Baskerville"/>
                          <a:cs typeface="Libre Baskerville"/>
                          <a:sym typeface="Libre Baskerville"/>
                        </a:rPr>
                        <a:t>Karolayne</a:t>
                      </a:r>
                      <a:endParaRPr lang="pt-BR" sz="1800" b="0" u="none" strike="noStrike" cap="none" dirty="0">
                        <a:solidFill>
                          <a:srgbClr val="000000"/>
                        </a:solidFill>
                        <a:latin typeface="+mn-lt"/>
                        <a:ea typeface="Libre Baskerville"/>
                        <a:cs typeface="Libre Baskerville"/>
                        <a:sym typeface="Libre Baskerville"/>
                      </a:endParaRPr>
                    </a:p>
                  </a:txBody>
                  <a:tcPr marL="91450" marR="91450"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FFFFFF"/>
                    </a:solidFill>
                  </a:tcPr>
                </a:tc>
                <a:tc>
                  <a:txBody>
                    <a:bodyPr/>
                    <a:lstStyle/>
                    <a:p>
                      <a:pPr marL="0" marR="0" lvl="0" indent="0" algn="l" rtl="0">
                        <a:lnSpc>
                          <a:spcPct val="100000"/>
                        </a:lnSpc>
                        <a:spcBef>
                          <a:spcPts val="0"/>
                        </a:spcBef>
                        <a:buSzPct val="25000"/>
                        <a:buNone/>
                      </a:pPr>
                      <a:r>
                        <a:rPr lang="pt-BR" sz="1800" b="0" u="none" strike="noStrike" cap="none" dirty="0" err="1">
                          <a:solidFill>
                            <a:srgbClr val="000000"/>
                          </a:solidFill>
                          <a:latin typeface="+mn-lt"/>
                          <a:ea typeface="Libre Baskerville"/>
                          <a:cs typeface="Libre Baskerville"/>
                          <a:sym typeface="Libre Baskerville"/>
                        </a:rPr>
                        <a:t>Backlog</a:t>
                      </a:r>
                      <a:endParaRPr lang="pt-BR" sz="1800" b="0" u="none" strike="noStrike" cap="none" dirty="0">
                        <a:solidFill>
                          <a:srgbClr val="000000"/>
                        </a:solidFill>
                        <a:latin typeface="+mn-lt"/>
                        <a:ea typeface="Libre Baskerville"/>
                        <a:cs typeface="Libre Baskerville"/>
                        <a:sym typeface="Libre Baskerville"/>
                      </a:endParaRPr>
                    </a:p>
                    <a:p>
                      <a:pPr marL="0" marR="0" lvl="0" indent="0" algn="l" rtl="0">
                        <a:lnSpc>
                          <a:spcPct val="100000"/>
                        </a:lnSpc>
                        <a:spcBef>
                          <a:spcPts val="0"/>
                        </a:spcBef>
                        <a:buSzPct val="25000"/>
                        <a:buNone/>
                      </a:pPr>
                      <a:endParaRPr sz="1800" b="0" u="none" strike="noStrike" cap="none" dirty="0">
                        <a:solidFill>
                          <a:srgbClr val="000000"/>
                        </a:solidFill>
                        <a:latin typeface="+mn-lt"/>
                        <a:ea typeface="Arial"/>
                        <a:cs typeface="Arial"/>
                        <a:sym typeface="Arial"/>
                      </a:endParaRPr>
                    </a:p>
                  </a:txBody>
                  <a:tcPr marL="91450" marR="91450"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1387800">
                <a:tc>
                  <a:txBody>
                    <a:bodyPr/>
                    <a:lstStyle/>
                    <a:p>
                      <a:pPr marL="0" marR="0" lvl="0" indent="0" algn="l" rtl="0">
                        <a:lnSpc>
                          <a:spcPct val="100000"/>
                        </a:lnSpc>
                        <a:spcBef>
                          <a:spcPts val="0"/>
                        </a:spcBef>
                        <a:buSzPct val="25000"/>
                        <a:buNone/>
                      </a:pPr>
                      <a:r>
                        <a:rPr lang="pt-BR" sz="1800" b="0" u="none" strike="noStrike" cap="none">
                          <a:solidFill>
                            <a:srgbClr val="000000"/>
                          </a:solidFill>
                          <a:latin typeface="+mn-lt"/>
                          <a:ea typeface="Libre Baskerville"/>
                          <a:cs typeface="Libre Baskerville"/>
                          <a:sym typeface="Libre Baskerville"/>
                        </a:rPr>
                        <a:t>#04</a:t>
                      </a:r>
                    </a:p>
                  </a:txBody>
                  <a:tcPr marL="91450" marR="91450"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FFFFFF"/>
                    </a:solidFill>
                  </a:tcPr>
                </a:tc>
                <a:tc>
                  <a:txBody>
                    <a:bodyPr/>
                    <a:lstStyle/>
                    <a:p>
                      <a:pPr marL="0" marR="0" lvl="0" indent="0" algn="l" rtl="0">
                        <a:lnSpc>
                          <a:spcPct val="100000"/>
                        </a:lnSpc>
                        <a:spcBef>
                          <a:spcPts val="0"/>
                        </a:spcBef>
                        <a:buSzPct val="25000"/>
                        <a:buNone/>
                      </a:pPr>
                      <a:r>
                        <a:rPr lang="pt-BR" sz="1800" b="0" u="none" strike="noStrike" cap="none">
                          <a:solidFill>
                            <a:srgbClr val="000000"/>
                          </a:solidFill>
                          <a:latin typeface="+mn-lt"/>
                          <a:ea typeface="Libre Baskerville"/>
                          <a:cs typeface="Libre Baskerville"/>
                          <a:sym typeface="Libre Baskerville"/>
                        </a:rPr>
                        <a:t>28/10/2016</a:t>
                      </a:r>
                    </a:p>
                  </a:txBody>
                  <a:tcPr marL="91450" marR="91450"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FFFFFF"/>
                    </a:solidFill>
                  </a:tcPr>
                </a:tc>
                <a:tc>
                  <a:txBody>
                    <a:bodyPr/>
                    <a:lstStyle/>
                    <a:p>
                      <a:pPr marL="0" marR="0" lvl="0" indent="0" algn="l" rtl="0">
                        <a:lnSpc>
                          <a:spcPct val="100000"/>
                        </a:lnSpc>
                        <a:spcBef>
                          <a:spcPts val="0"/>
                        </a:spcBef>
                        <a:buSzPct val="25000"/>
                        <a:buNone/>
                      </a:pPr>
                      <a:r>
                        <a:rPr lang="pt-BR" sz="1800" b="0" u="none" strike="noStrike" cap="none">
                          <a:solidFill>
                            <a:srgbClr val="000000"/>
                          </a:solidFill>
                          <a:latin typeface="+mn-lt"/>
                          <a:ea typeface="Libre Baskerville"/>
                          <a:cs typeface="Libre Baskerville"/>
                          <a:sym typeface="Libre Baskerville"/>
                        </a:rPr>
                        <a:t>Gerar gráfico de barras de comparação entre as medidas de um sensor de duas ou mais  PCDs</a:t>
                      </a:r>
                    </a:p>
                  </a:txBody>
                  <a:tcPr marL="91450" marR="91450"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FFFFFF"/>
                    </a:solidFill>
                  </a:tcPr>
                </a:tc>
                <a:tc>
                  <a:txBody>
                    <a:bodyPr/>
                    <a:lstStyle/>
                    <a:p>
                      <a:pPr marL="0" marR="0" lvl="0" indent="0" algn="l" rtl="0">
                        <a:lnSpc>
                          <a:spcPct val="100000"/>
                        </a:lnSpc>
                        <a:spcBef>
                          <a:spcPts val="0"/>
                        </a:spcBef>
                        <a:buSzPct val="25000"/>
                        <a:buNone/>
                      </a:pPr>
                      <a:r>
                        <a:rPr lang="pt-BR" sz="1800" b="0" u="none" strike="noStrike" cap="none">
                          <a:solidFill>
                            <a:srgbClr val="000000"/>
                          </a:solidFill>
                          <a:latin typeface="+mn-lt"/>
                          <a:ea typeface="Libre Baskerville"/>
                          <a:cs typeface="Libre Baskerville"/>
                          <a:sym typeface="Libre Baskerville"/>
                        </a:rPr>
                        <a:t>Kyara,  Mariana e Monique </a:t>
                      </a:r>
                    </a:p>
                  </a:txBody>
                  <a:tcPr marL="91450" marR="91450"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FFFFFF"/>
                    </a:solidFill>
                  </a:tcPr>
                </a:tc>
                <a:tc>
                  <a:txBody>
                    <a:bodyPr/>
                    <a:lstStyle/>
                    <a:p>
                      <a:pPr marL="0" marR="0" lvl="0" indent="0" algn="l" rtl="0">
                        <a:lnSpc>
                          <a:spcPct val="100000"/>
                        </a:lnSpc>
                        <a:spcBef>
                          <a:spcPts val="0"/>
                        </a:spcBef>
                        <a:buSzPct val="25000"/>
                        <a:buNone/>
                      </a:pPr>
                      <a:r>
                        <a:rPr lang="pt-BR" sz="1800" b="0" u="none" strike="noStrike" cap="none" dirty="0" err="1">
                          <a:solidFill>
                            <a:srgbClr val="000000"/>
                          </a:solidFill>
                          <a:latin typeface="+mn-lt"/>
                          <a:ea typeface="Libre Baskerville"/>
                          <a:cs typeface="Libre Baskerville"/>
                          <a:sym typeface="Libre Baskerville"/>
                        </a:rPr>
                        <a:t>Backlog</a:t>
                      </a:r>
                      <a:endParaRPr lang="pt-BR" sz="1800" b="0" u="none" strike="noStrike" cap="none" dirty="0">
                        <a:solidFill>
                          <a:srgbClr val="000000"/>
                        </a:solidFill>
                        <a:latin typeface="+mn-lt"/>
                        <a:ea typeface="Libre Baskerville"/>
                        <a:cs typeface="Libre Baskerville"/>
                        <a:sym typeface="Libre Baskerville"/>
                      </a:endParaRPr>
                    </a:p>
                    <a:p>
                      <a:pPr marL="0" marR="0" lvl="0" indent="0" algn="l" rtl="0">
                        <a:lnSpc>
                          <a:spcPct val="100000"/>
                        </a:lnSpc>
                        <a:spcBef>
                          <a:spcPts val="0"/>
                        </a:spcBef>
                        <a:buSzPct val="25000"/>
                        <a:buNone/>
                      </a:pPr>
                      <a:endParaRPr sz="1800" b="0" u="none" strike="noStrike" cap="none" dirty="0">
                        <a:solidFill>
                          <a:srgbClr val="000000"/>
                        </a:solidFill>
                        <a:latin typeface="+mn-lt"/>
                        <a:ea typeface="Arial"/>
                        <a:cs typeface="Arial"/>
                        <a:sym typeface="Arial"/>
                      </a:endParaRPr>
                    </a:p>
                  </a:txBody>
                  <a:tcPr marL="91450" marR="91450"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bl>
          </a:graphicData>
        </a:graphic>
      </p:graphicFrame>
      <p:pic>
        <p:nvPicPr>
          <p:cNvPr id="166" name="Shape 166"/>
          <p:cNvPicPr preferRelativeResize="0"/>
          <p:nvPr/>
        </p:nvPicPr>
        <p:blipFill rotWithShape="1">
          <a:blip r:embed="rId3">
            <a:alphaModFix/>
          </a:blip>
          <a:srcRect/>
          <a:stretch/>
        </p:blipFill>
        <p:spPr>
          <a:xfrm>
            <a:off x="11347200" y="69840"/>
            <a:ext cx="799200" cy="691919"/>
          </a:xfrm>
          <a:prstGeom prst="rect">
            <a:avLst/>
          </a:prstGeom>
          <a:noFill/>
          <a:ln>
            <a:noFill/>
          </a:ln>
        </p:spPr>
      </p:pic>
    </p:spTree>
    <p:extLst>
      <p:ext uri="{BB962C8B-B14F-4D97-AF65-F5344CB8AC3E}">
        <p14:creationId xmlns:p14="http://schemas.microsoft.com/office/powerpoint/2010/main" val="5541144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Caso de Uso 4.8 – Iteração #02</a:t>
            </a:r>
          </a:p>
        </p:txBody>
      </p:sp>
      <p:pic>
        <p:nvPicPr>
          <p:cNvPr id="6" name="Imagem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graphicFrame>
        <p:nvGraphicFramePr>
          <p:cNvPr id="9" name="Tabela 8"/>
          <p:cNvGraphicFramePr>
            <a:graphicFrameLocks noGrp="1"/>
          </p:cNvGraphicFramePr>
          <p:nvPr>
            <p:extLst>
              <p:ext uri="{D42A27DB-BD31-4B8C-83A1-F6EECF244321}">
                <p14:modId xmlns:p14="http://schemas.microsoft.com/office/powerpoint/2010/main" val="2053726777"/>
              </p:ext>
            </p:extLst>
          </p:nvPr>
        </p:nvGraphicFramePr>
        <p:xfrm>
          <a:off x="1261872" y="2312125"/>
          <a:ext cx="8594726" cy="1112520"/>
        </p:xfrm>
        <a:graphic>
          <a:graphicData uri="http://schemas.openxmlformats.org/drawingml/2006/table">
            <a:tbl>
              <a:tblPr firstRow="1" bandRow="1">
                <a:tableStyleId>{5C22544A-7EE6-4342-B048-85BDC9FD1C3A}</a:tableStyleId>
              </a:tblPr>
              <a:tblGrid>
                <a:gridCol w="8594726">
                  <a:extLst>
                    <a:ext uri="{9D8B030D-6E8A-4147-A177-3AD203B41FA5}">
                      <a16:colId xmlns:a16="http://schemas.microsoft.com/office/drawing/2014/main" val="3184453126"/>
                    </a:ext>
                  </a:extLst>
                </a:gridCol>
              </a:tblGrid>
              <a:tr h="370840">
                <a:tc>
                  <a:txBody>
                    <a:bodyPr/>
                    <a:lstStyle/>
                    <a:p>
                      <a:pPr algn="ctr"/>
                      <a:r>
                        <a:rPr lang="pt-BR" sz="1800" b="1" kern="1200" dirty="0">
                          <a:solidFill>
                            <a:schemeClr val="lt1"/>
                          </a:solidFill>
                          <a:effectLst/>
                          <a:latin typeface="+mn-lt"/>
                          <a:ea typeface="+mn-ea"/>
                          <a:cs typeface="+mn-cs"/>
                        </a:rPr>
                        <a:t>Verificar acessos necessários de usuários - </a:t>
                      </a:r>
                      <a:r>
                        <a:rPr lang="pt-BR" b="1" dirty="0">
                          <a:solidFill>
                            <a:schemeClr val="bg1"/>
                          </a:solidFill>
                        </a:rPr>
                        <a:t>Iteração 02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extLst>
                  <a:ext uri="{0D108BD9-81ED-4DB2-BD59-A6C34878D82A}">
                    <a16:rowId xmlns:a16="http://schemas.microsoft.com/office/drawing/2014/main" val="1091544215"/>
                  </a:ext>
                </a:extLst>
              </a:tr>
              <a:tr h="370840">
                <a:tc>
                  <a:txBody>
                    <a:bodyPr/>
                    <a:lstStyle/>
                    <a:p>
                      <a:r>
                        <a:rPr lang="pt-BR" dirty="0">
                          <a:solidFill>
                            <a:schemeClr val="tx1"/>
                          </a:solidFill>
                        </a:rPr>
                        <a:t>Cenário de Sucesso – </a:t>
                      </a:r>
                      <a:r>
                        <a:rPr lang="pt-BR" sz="1800" b="0" kern="1200" dirty="0">
                          <a:solidFill>
                            <a:schemeClr val="tx1"/>
                          </a:solidFill>
                          <a:effectLst/>
                          <a:latin typeface="+mn-lt"/>
                          <a:ea typeface="+mn-ea"/>
                          <a:cs typeface="+mn-cs"/>
                        </a:rPr>
                        <a:t>Verificar acessos necessários de usuários </a:t>
                      </a:r>
                      <a:endParaRPr lang="pt-BR"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24283349"/>
                  </a:ext>
                </a:extLst>
              </a:tr>
              <a:tr h="370840">
                <a:tc>
                  <a:txBody>
                    <a:bodyPr/>
                    <a:lstStyle/>
                    <a:p>
                      <a:pPr algn="ctr"/>
                      <a:r>
                        <a:rPr lang="pt-BR" b="1" dirty="0">
                          <a:solidFill>
                            <a:schemeClr val="bg1"/>
                          </a:solidFill>
                        </a:rPr>
                        <a:t>Cenários Alternativos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B1E3E"/>
                    </a:solidFill>
                  </a:tcPr>
                </a:tc>
                <a:extLst>
                  <a:ext uri="{0D108BD9-81ED-4DB2-BD59-A6C34878D82A}">
                    <a16:rowId xmlns:a16="http://schemas.microsoft.com/office/drawing/2014/main" val="1460635157"/>
                  </a:ext>
                </a:extLst>
              </a:tr>
            </a:tbl>
          </a:graphicData>
        </a:graphic>
      </p:graphicFrame>
    </p:spTree>
    <p:extLst>
      <p:ext uri="{BB962C8B-B14F-4D97-AF65-F5344CB8AC3E}">
        <p14:creationId xmlns:p14="http://schemas.microsoft.com/office/powerpoint/2010/main" val="2169541416"/>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Shape 171"/>
          <p:cNvSpPr txBox="1"/>
          <p:nvPr/>
        </p:nvSpPr>
        <p:spPr>
          <a:xfrm>
            <a:off x="1198800" y="69840"/>
            <a:ext cx="9692280" cy="1325160"/>
          </a:xfrm>
          <a:prstGeom prst="rect">
            <a:avLst/>
          </a:prstGeom>
          <a:noFill/>
          <a:ln>
            <a:noFill/>
          </a:ln>
        </p:spPr>
        <p:txBody>
          <a:bodyPr lIns="91425" tIns="45700" rIns="91425" bIns="45700" anchor="b" anchorCtr="0">
            <a:noAutofit/>
          </a:bodyPr>
          <a:lstStyle/>
          <a:p>
            <a:pPr marL="0" marR="0" lvl="0" indent="0" algn="l" rtl="0">
              <a:lnSpc>
                <a:spcPct val="90000"/>
              </a:lnSpc>
              <a:spcBef>
                <a:spcPts val="0"/>
              </a:spcBef>
              <a:buSzPct val="25000"/>
              <a:buNone/>
            </a:pPr>
            <a:r>
              <a:rPr lang="pt-BR" sz="4400" b="0" i="0" u="none" strike="noStrike" cap="none" dirty="0">
                <a:solidFill>
                  <a:srgbClr val="000000"/>
                </a:solidFill>
                <a:latin typeface="+mj-lt"/>
                <a:ea typeface="Libre Baskerville"/>
                <a:cs typeface="Libre Baskerville"/>
                <a:sym typeface="Libre Baskerville"/>
              </a:rPr>
              <a:t>Planejamento de Atividades</a:t>
            </a:r>
          </a:p>
        </p:txBody>
      </p:sp>
      <p:graphicFrame>
        <p:nvGraphicFramePr>
          <p:cNvPr id="172" name="Shape 172"/>
          <p:cNvGraphicFramePr/>
          <p:nvPr>
            <p:extLst>
              <p:ext uri="{D42A27DB-BD31-4B8C-83A1-F6EECF244321}">
                <p14:modId xmlns:p14="http://schemas.microsoft.com/office/powerpoint/2010/main" val="2426579336"/>
              </p:ext>
            </p:extLst>
          </p:nvPr>
        </p:nvGraphicFramePr>
        <p:xfrm>
          <a:off x="693720" y="1786680"/>
          <a:ext cx="9721800" cy="4267250"/>
        </p:xfrm>
        <a:graphic>
          <a:graphicData uri="http://schemas.openxmlformats.org/drawingml/2006/table">
            <a:tbl>
              <a:tblPr>
                <a:noFill/>
              </a:tblPr>
              <a:tblGrid>
                <a:gridCol w="1101600">
                  <a:extLst>
                    <a:ext uri="{9D8B030D-6E8A-4147-A177-3AD203B41FA5}">
                      <a16:colId xmlns:a16="http://schemas.microsoft.com/office/drawing/2014/main" val="20000"/>
                    </a:ext>
                  </a:extLst>
                </a:gridCol>
                <a:gridCol w="1730875">
                  <a:extLst>
                    <a:ext uri="{9D8B030D-6E8A-4147-A177-3AD203B41FA5}">
                      <a16:colId xmlns:a16="http://schemas.microsoft.com/office/drawing/2014/main" val="20001"/>
                    </a:ext>
                  </a:extLst>
                </a:gridCol>
                <a:gridCol w="2211850">
                  <a:extLst>
                    <a:ext uri="{9D8B030D-6E8A-4147-A177-3AD203B41FA5}">
                      <a16:colId xmlns:a16="http://schemas.microsoft.com/office/drawing/2014/main" val="20002"/>
                    </a:ext>
                  </a:extLst>
                </a:gridCol>
                <a:gridCol w="2471400">
                  <a:extLst>
                    <a:ext uri="{9D8B030D-6E8A-4147-A177-3AD203B41FA5}">
                      <a16:colId xmlns:a16="http://schemas.microsoft.com/office/drawing/2014/main" val="20003"/>
                    </a:ext>
                  </a:extLst>
                </a:gridCol>
                <a:gridCol w="2206075">
                  <a:extLst>
                    <a:ext uri="{9D8B030D-6E8A-4147-A177-3AD203B41FA5}">
                      <a16:colId xmlns:a16="http://schemas.microsoft.com/office/drawing/2014/main" val="20004"/>
                    </a:ext>
                  </a:extLst>
                </a:gridCol>
              </a:tblGrid>
              <a:tr h="610200">
                <a:tc gridSpan="5">
                  <a:txBody>
                    <a:bodyPr/>
                    <a:lstStyle/>
                    <a:p>
                      <a:pPr marL="0" marR="0" lvl="0" indent="0" algn="ctr" rtl="0">
                        <a:lnSpc>
                          <a:spcPct val="100000"/>
                        </a:lnSpc>
                        <a:spcBef>
                          <a:spcPts val="0"/>
                        </a:spcBef>
                        <a:buSzPct val="25000"/>
                        <a:buNone/>
                      </a:pPr>
                      <a:r>
                        <a:rPr lang="pt-BR" sz="1800" b="1" u="none" strike="noStrike" cap="none" dirty="0">
                          <a:solidFill>
                            <a:srgbClr val="FFFFFF"/>
                          </a:solidFill>
                          <a:latin typeface="+mn-lt"/>
                          <a:ea typeface="Libre Baskerville"/>
                          <a:cs typeface="Libre Baskerville"/>
                          <a:sym typeface="Libre Baskerville"/>
                        </a:rPr>
                        <a:t>Planejamento das Iterações para o Desenvolvimento dos Casos de Uso</a:t>
                      </a:r>
                    </a:p>
                    <a:p>
                      <a:pPr marL="0" marR="0" lvl="0" indent="0" algn="ctr" rtl="0">
                        <a:lnSpc>
                          <a:spcPct val="100000"/>
                        </a:lnSpc>
                        <a:spcBef>
                          <a:spcPts val="0"/>
                        </a:spcBef>
                        <a:buSzPct val="25000"/>
                        <a:buNone/>
                      </a:pPr>
                      <a:r>
                        <a:rPr lang="pt-BR" sz="1800" b="1" u="none" strike="noStrike" cap="none" dirty="0">
                          <a:solidFill>
                            <a:srgbClr val="FFFFFF"/>
                          </a:solidFill>
                          <a:latin typeface="+mn-lt"/>
                          <a:ea typeface="Libre Baskerville"/>
                          <a:cs typeface="Libre Baskerville"/>
                          <a:sym typeface="Libre Baskerville"/>
                        </a:rPr>
                        <a:t>Módulo de Relatórios</a:t>
                      </a:r>
                    </a:p>
                  </a:txBody>
                  <a:tcPr marL="91450" marR="91450"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1B1E3D"/>
                    </a:solidFill>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10000"/>
                  </a:ext>
                </a:extLst>
              </a:tr>
              <a:tr h="551875">
                <a:tc>
                  <a:txBody>
                    <a:bodyPr/>
                    <a:lstStyle/>
                    <a:p>
                      <a:pPr marL="0" marR="0" lvl="0" indent="0" algn="ctr" rtl="0">
                        <a:lnSpc>
                          <a:spcPct val="100000"/>
                        </a:lnSpc>
                        <a:spcBef>
                          <a:spcPts val="0"/>
                        </a:spcBef>
                        <a:buSzPct val="25000"/>
                        <a:buNone/>
                      </a:pPr>
                      <a:r>
                        <a:rPr lang="pt-BR" sz="1600" b="0" u="none" strike="noStrike" cap="none">
                          <a:solidFill>
                            <a:srgbClr val="000000"/>
                          </a:solidFill>
                          <a:latin typeface="+mn-lt"/>
                          <a:ea typeface="Libre Baskerville"/>
                          <a:cs typeface="Libre Baskerville"/>
                          <a:sym typeface="Libre Baskerville"/>
                        </a:rPr>
                        <a:t>Iteração</a:t>
                      </a:r>
                    </a:p>
                  </a:txBody>
                  <a:tcPr marL="91450" marR="91450"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B1BEDD"/>
                    </a:solidFill>
                  </a:tcPr>
                </a:tc>
                <a:tc>
                  <a:txBody>
                    <a:bodyPr/>
                    <a:lstStyle/>
                    <a:p>
                      <a:pPr marL="0" marR="0" lvl="0" indent="0" algn="ctr" rtl="0">
                        <a:lnSpc>
                          <a:spcPct val="100000"/>
                        </a:lnSpc>
                        <a:spcBef>
                          <a:spcPts val="0"/>
                        </a:spcBef>
                        <a:buSzPct val="25000"/>
                        <a:buNone/>
                      </a:pPr>
                      <a:r>
                        <a:rPr lang="pt-BR" sz="1600" b="0" u="none" strike="noStrike" cap="none" dirty="0">
                          <a:solidFill>
                            <a:srgbClr val="000000"/>
                          </a:solidFill>
                          <a:latin typeface="+mn-lt"/>
                          <a:ea typeface="Libre Baskerville"/>
                          <a:cs typeface="Libre Baskerville"/>
                          <a:sym typeface="Libre Baskerville"/>
                        </a:rPr>
                        <a:t>Data Prevista</a:t>
                      </a:r>
                    </a:p>
                  </a:txBody>
                  <a:tcPr marL="91450" marR="91450"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B1BEDD"/>
                    </a:solidFill>
                  </a:tcPr>
                </a:tc>
                <a:tc>
                  <a:txBody>
                    <a:bodyPr/>
                    <a:lstStyle/>
                    <a:p>
                      <a:pPr marL="0" marR="0" lvl="0" indent="0" algn="ctr" rtl="0">
                        <a:lnSpc>
                          <a:spcPct val="100000"/>
                        </a:lnSpc>
                        <a:spcBef>
                          <a:spcPts val="0"/>
                        </a:spcBef>
                        <a:buSzPct val="25000"/>
                        <a:buNone/>
                      </a:pPr>
                      <a:r>
                        <a:rPr lang="pt-BR" sz="1600" b="0" u="none" strike="noStrike" cap="none" dirty="0">
                          <a:solidFill>
                            <a:srgbClr val="000000"/>
                          </a:solidFill>
                          <a:latin typeface="+mn-lt"/>
                          <a:ea typeface="Libre Baskerville"/>
                          <a:cs typeface="Libre Baskerville"/>
                          <a:sym typeface="Libre Baskerville"/>
                        </a:rPr>
                        <a:t>Casos de Uso</a:t>
                      </a:r>
                    </a:p>
                  </a:txBody>
                  <a:tcPr marL="91450" marR="91450"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B1BEDD"/>
                    </a:solidFill>
                  </a:tcPr>
                </a:tc>
                <a:tc>
                  <a:txBody>
                    <a:bodyPr/>
                    <a:lstStyle/>
                    <a:p>
                      <a:pPr marL="0" marR="0" lvl="0" indent="0" algn="ctr" rtl="0">
                        <a:lnSpc>
                          <a:spcPct val="100000"/>
                        </a:lnSpc>
                        <a:spcBef>
                          <a:spcPts val="0"/>
                        </a:spcBef>
                        <a:buSzPct val="25000"/>
                        <a:buNone/>
                      </a:pPr>
                      <a:r>
                        <a:rPr lang="pt-BR" sz="1600" b="0" u="none" strike="noStrike" cap="none">
                          <a:solidFill>
                            <a:srgbClr val="000000"/>
                          </a:solidFill>
                          <a:latin typeface="+mn-lt"/>
                          <a:ea typeface="Libre Baskerville"/>
                          <a:cs typeface="Libre Baskerville"/>
                          <a:sym typeface="Libre Baskerville"/>
                        </a:rPr>
                        <a:t>Equipe Responsável </a:t>
                      </a:r>
                    </a:p>
                    <a:p>
                      <a:pPr marL="0" marR="0" lvl="0" indent="0" algn="ctr" rtl="0">
                        <a:lnSpc>
                          <a:spcPct val="100000"/>
                        </a:lnSpc>
                        <a:spcBef>
                          <a:spcPts val="0"/>
                        </a:spcBef>
                        <a:buSzPct val="25000"/>
                        <a:buNone/>
                      </a:pPr>
                      <a:endParaRPr sz="1800" b="0" u="none" strike="noStrike" cap="none">
                        <a:solidFill>
                          <a:srgbClr val="000000"/>
                        </a:solidFill>
                        <a:latin typeface="+mn-lt"/>
                        <a:ea typeface="Arial"/>
                        <a:cs typeface="Arial"/>
                        <a:sym typeface="Arial"/>
                      </a:endParaRPr>
                    </a:p>
                  </a:txBody>
                  <a:tcPr marL="91450" marR="91450"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B1BEDD"/>
                    </a:solidFill>
                  </a:tcPr>
                </a:tc>
                <a:tc>
                  <a:txBody>
                    <a:bodyPr/>
                    <a:lstStyle/>
                    <a:p>
                      <a:pPr marL="0" marR="0" lvl="0" indent="0" algn="ctr" rtl="0">
                        <a:lnSpc>
                          <a:spcPct val="100000"/>
                        </a:lnSpc>
                        <a:spcBef>
                          <a:spcPts val="0"/>
                        </a:spcBef>
                        <a:buSzPct val="25000"/>
                        <a:buNone/>
                      </a:pPr>
                      <a:r>
                        <a:rPr lang="pt-BR" sz="1600" b="0" u="none" strike="noStrike" cap="none">
                          <a:solidFill>
                            <a:srgbClr val="000000"/>
                          </a:solidFill>
                          <a:latin typeface="+mn-lt"/>
                          <a:ea typeface="Libre Baskerville"/>
                          <a:cs typeface="Libre Baskerville"/>
                          <a:sym typeface="Libre Baskerville"/>
                        </a:rPr>
                        <a:t>Situação</a:t>
                      </a:r>
                    </a:p>
                  </a:txBody>
                  <a:tcPr marL="91450" marR="91450"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B1BEDD"/>
                    </a:solidFill>
                  </a:tcPr>
                </a:tc>
                <a:extLst>
                  <a:ext uri="{0D108BD9-81ED-4DB2-BD59-A6C34878D82A}">
                    <a16:rowId xmlns:a16="http://schemas.microsoft.com/office/drawing/2014/main" val="10001"/>
                  </a:ext>
                </a:extLst>
              </a:tr>
              <a:tr h="610200">
                <a:tc>
                  <a:txBody>
                    <a:bodyPr/>
                    <a:lstStyle/>
                    <a:p>
                      <a:pPr marL="0" marR="0" lvl="0" indent="0" algn="l" rtl="0">
                        <a:lnSpc>
                          <a:spcPct val="100000"/>
                        </a:lnSpc>
                        <a:spcBef>
                          <a:spcPts val="0"/>
                        </a:spcBef>
                        <a:buSzPct val="25000"/>
                        <a:buNone/>
                      </a:pPr>
                      <a:r>
                        <a:rPr lang="pt-BR" sz="1800" b="0" u="none" strike="noStrike" cap="none">
                          <a:solidFill>
                            <a:srgbClr val="000000"/>
                          </a:solidFill>
                          <a:latin typeface="+mn-lt"/>
                          <a:ea typeface="Libre Baskerville"/>
                          <a:cs typeface="Libre Baskerville"/>
                          <a:sym typeface="Libre Baskerville"/>
                        </a:rPr>
                        <a:t>#05</a:t>
                      </a:r>
                    </a:p>
                  </a:txBody>
                  <a:tcPr marL="91450" marR="91450"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FFFFFF"/>
                    </a:solidFill>
                  </a:tcPr>
                </a:tc>
                <a:tc>
                  <a:txBody>
                    <a:bodyPr/>
                    <a:lstStyle/>
                    <a:p>
                      <a:pPr marL="0" marR="0" lvl="0" indent="0" algn="l" rtl="0">
                        <a:lnSpc>
                          <a:spcPct val="100000"/>
                        </a:lnSpc>
                        <a:spcBef>
                          <a:spcPts val="0"/>
                        </a:spcBef>
                        <a:buSzPct val="25000"/>
                        <a:buNone/>
                      </a:pPr>
                      <a:r>
                        <a:rPr lang="pt-BR" sz="1800" b="0" u="none" strike="noStrike" cap="none">
                          <a:solidFill>
                            <a:srgbClr val="000000"/>
                          </a:solidFill>
                          <a:latin typeface="+mn-lt"/>
                          <a:ea typeface="Libre Baskerville"/>
                          <a:cs typeface="Libre Baskerville"/>
                          <a:sym typeface="Libre Baskerville"/>
                        </a:rPr>
                        <a:t>11/11/2016</a:t>
                      </a:r>
                    </a:p>
                  </a:txBody>
                  <a:tcPr marL="91450" marR="91450"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FFFFFF"/>
                    </a:solidFill>
                  </a:tcPr>
                </a:tc>
                <a:tc>
                  <a:txBody>
                    <a:bodyPr/>
                    <a:lstStyle/>
                    <a:p>
                      <a:pPr marL="0" marR="0" lvl="0" indent="0" algn="l" rtl="0">
                        <a:lnSpc>
                          <a:spcPct val="100000"/>
                        </a:lnSpc>
                        <a:spcBef>
                          <a:spcPts val="0"/>
                        </a:spcBef>
                        <a:buSzPct val="25000"/>
                        <a:buNone/>
                      </a:pPr>
                      <a:r>
                        <a:rPr lang="pt-BR" sz="1800" b="0" u="none" strike="noStrike" cap="none" dirty="0">
                          <a:solidFill>
                            <a:srgbClr val="000000"/>
                          </a:solidFill>
                          <a:latin typeface="+mn-lt"/>
                          <a:ea typeface="Libre Baskerville"/>
                          <a:cs typeface="Libre Baskerville"/>
                          <a:sym typeface="Libre Baskerville"/>
                        </a:rPr>
                        <a:t>Pesquisar </a:t>
                      </a:r>
                      <a:r>
                        <a:rPr lang="pt-BR" sz="1800" b="0" u="none" strike="noStrike" cap="none" dirty="0" err="1">
                          <a:solidFill>
                            <a:srgbClr val="000000"/>
                          </a:solidFill>
                          <a:latin typeface="+mn-lt"/>
                          <a:ea typeface="Libre Baskerville"/>
                          <a:cs typeface="Libre Baskerville"/>
                          <a:sym typeface="Libre Baskerville"/>
                        </a:rPr>
                        <a:t>PCDs</a:t>
                      </a:r>
                      <a:r>
                        <a:rPr lang="pt-BR" sz="1800" b="0" u="none" strike="noStrike" cap="none" dirty="0">
                          <a:solidFill>
                            <a:srgbClr val="000000"/>
                          </a:solidFill>
                          <a:latin typeface="+mn-lt"/>
                          <a:ea typeface="Libre Baskerville"/>
                          <a:cs typeface="Libre Baskerville"/>
                          <a:sym typeface="Libre Baskerville"/>
                        </a:rPr>
                        <a:t> no mapa</a:t>
                      </a:r>
                    </a:p>
                  </a:txBody>
                  <a:tcPr marL="91450" marR="91450"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FFFFFF"/>
                    </a:solidFill>
                  </a:tcPr>
                </a:tc>
                <a:tc>
                  <a:txBody>
                    <a:bodyPr/>
                    <a:lstStyle/>
                    <a:p>
                      <a:pPr marL="0" marR="0" lvl="0" indent="0" algn="l" rtl="0">
                        <a:lnSpc>
                          <a:spcPct val="100000"/>
                        </a:lnSpc>
                        <a:spcBef>
                          <a:spcPts val="0"/>
                        </a:spcBef>
                        <a:buSzPct val="25000"/>
                        <a:buNone/>
                      </a:pPr>
                      <a:r>
                        <a:rPr lang="pt-BR" sz="1800" b="0" u="none" strike="noStrike" cap="none" dirty="0">
                          <a:solidFill>
                            <a:srgbClr val="000000"/>
                          </a:solidFill>
                          <a:latin typeface="+mn-lt"/>
                          <a:ea typeface="Libre Baskerville"/>
                          <a:cs typeface="Libre Baskerville"/>
                          <a:sym typeface="Libre Baskerville"/>
                        </a:rPr>
                        <a:t>Gustavo, João Pedro, Guilherme e </a:t>
                      </a:r>
                      <a:r>
                        <a:rPr lang="pt-BR" sz="1800" b="0" u="none" strike="noStrike" cap="none" dirty="0" err="1">
                          <a:solidFill>
                            <a:srgbClr val="000000"/>
                          </a:solidFill>
                          <a:latin typeface="+mn-lt"/>
                          <a:ea typeface="Libre Baskerville"/>
                          <a:cs typeface="Libre Baskerville"/>
                          <a:sym typeface="Libre Baskerville"/>
                        </a:rPr>
                        <a:t>Karolayne</a:t>
                      </a:r>
                      <a:endParaRPr lang="pt-BR" sz="1800" b="0" u="none" strike="noStrike" cap="none" dirty="0">
                        <a:solidFill>
                          <a:srgbClr val="000000"/>
                        </a:solidFill>
                        <a:latin typeface="+mn-lt"/>
                        <a:ea typeface="Libre Baskerville"/>
                        <a:cs typeface="Libre Baskerville"/>
                        <a:sym typeface="Libre Baskerville"/>
                      </a:endParaRPr>
                    </a:p>
                  </a:txBody>
                  <a:tcPr marL="91450" marR="91450"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FFFFFF"/>
                    </a:solidFill>
                  </a:tcPr>
                </a:tc>
                <a:tc>
                  <a:txBody>
                    <a:bodyPr/>
                    <a:lstStyle/>
                    <a:p>
                      <a:pPr marL="0" marR="0" lvl="0" indent="0" algn="l" rtl="0">
                        <a:lnSpc>
                          <a:spcPct val="100000"/>
                        </a:lnSpc>
                        <a:spcBef>
                          <a:spcPts val="0"/>
                        </a:spcBef>
                        <a:buSzPct val="25000"/>
                        <a:buNone/>
                      </a:pPr>
                      <a:r>
                        <a:rPr lang="pt-BR" sz="1800" b="0" u="none" strike="noStrike" cap="none">
                          <a:solidFill>
                            <a:srgbClr val="000000"/>
                          </a:solidFill>
                          <a:latin typeface="+mn-lt"/>
                          <a:ea typeface="Libre Baskerville"/>
                          <a:cs typeface="Libre Baskerville"/>
                          <a:sym typeface="Libre Baskerville"/>
                        </a:rPr>
                        <a:t>Backlog</a:t>
                      </a:r>
                    </a:p>
                  </a:txBody>
                  <a:tcPr marL="91450" marR="91450"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610200">
                <a:tc>
                  <a:txBody>
                    <a:bodyPr/>
                    <a:lstStyle/>
                    <a:p>
                      <a:pPr marL="0" marR="0" lvl="0" indent="0" algn="l" rtl="0">
                        <a:lnSpc>
                          <a:spcPct val="100000"/>
                        </a:lnSpc>
                        <a:spcBef>
                          <a:spcPts val="0"/>
                        </a:spcBef>
                        <a:buSzPct val="25000"/>
                        <a:buNone/>
                      </a:pPr>
                      <a:r>
                        <a:rPr lang="pt-BR" sz="1800" b="0" u="none" strike="noStrike" cap="none">
                          <a:solidFill>
                            <a:srgbClr val="000000"/>
                          </a:solidFill>
                          <a:latin typeface="+mn-lt"/>
                          <a:ea typeface="Libre Baskerville"/>
                          <a:cs typeface="Libre Baskerville"/>
                          <a:sym typeface="Libre Baskerville"/>
                        </a:rPr>
                        <a:t>#05</a:t>
                      </a:r>
                    </a:p>
                  </a:txBody>
                  <a:tcPr marL="91450" marR="91450"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FFFFFF"/>
                    </a:solidFill>
                  </a:tcPr>
                </a:tc>
                <a:tc>
                  <a:txBody>
                    <a:bodyPr/>
                    <a:lstStyle/>
                    <a:p>
                      <a:pPr marL="0" marR="0" lvl="0" indent="0" algn="l" rtl="0">
                        <a:lnSpc>
                          <a:spcPct val="100000"/>
                        </a:lnSpc>
                        <a:spcBef>
                          <a:spcPts val="0"/>
                        </a:spcBef>
                        <a:buSzPct val="25000"/>
                        <a:buNone/>
                      </a:pPr>
                      <a:r>
                        <a:rPr lang="pt-BR" sz="1800" b="0" u="none" strike="noStrike" cap="none">
                          <a:solidFill>
                            <a:srgbClr val="000000"/>
                          </a:solidFill>
                          <a:latin typeface="+mn-lt"/>
                          <a:ea typeface="Libre Baskerville"/>
                          <a:cs typeface="Libre Baskerville"/>
                          <a:sym typeface="Libre Baskerville"/>
                        </a:rPr>
                        <a:t>11/11/2016</a:t>
                      </a:r>
                    </a:p>
                  </a:txBody>
                  <a:tcPr marL="91450" marR="91450"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FFFFFF"/>
                    </a:solidFill>
                  </a:tcPr>
                </a:tc>
                <a:tc>
                  <a:txBody>
                    <a:bodyPr/>
                    <a:lstStyle/>
                    <a:p>
                      <a:pPr marL="0" marR="0" lvl="0" indent="0" algn="l" rtl="0">
                        <a:lnSpc>
                          <a:spcPct val="100000"/>
                        </a:lnSpc>
                        <a:spcBef>
                          <a:spcPts val="0"/>
                        </a:spcBef>
                        <a:buSzPct val="25000"/>
                        <a:buNone/>
                      </a:pPr>
                      <a:r>
                        <a:rPr lang="pt-BR" sz="1800" b="0" u="none" strike="noStrike" cap="none">
                          <a:solidFill>
                            <a:srgbClr val="000000"/>
                          </a:solidFill>
                          <a:latin typeface="+mn-lt"/>
                          <a:ea typeface="Libre Baskerville"/>
                          <a:cs typeface="Libre Baskerville"/>
                          <a:sym typeface="Libre Baskerville"/>
                        </a:rPr>
                        <a:t>Visualizar detalhes de uma PCD</a:t>
                      </a:r>
                    </a:p>
                  </a:txBody>
                  <a:tcPr marL="91450" marR="91450"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FFFFFF"/>
                    </a:solidFill>
                  </a:tcPr>
                </a:tc>
                <a:tc>
                  <a:txBody>
                    <a:bodyPr/>
                    <a:lstStyle/>
                    <a:p>
                      <a:pPr marL="0" marR="0" lvl="0" indent="0" algn="l" rtl="0">
                        <a:lnSpc>
                          <a:spcPct val="100000"/>
                        </a:lnSpc>
                        <a:spcBef>
                          <a:spcPts val="0"/>
                        </a:spcBef>
                        <a:buSzPct val="25000"/>
                        <a:buNone/>
                      </a:pPr>
                      <a:r>
                        <a:rPr lang="pt-BR" sz="1800" b="0" u="none" strike="noStrike" cap="none" dirty="0" err="1">
                          <a:solidFill>
                            <a:srgbClr val="000000"/>
                          </a:solidFill>
                          <a:latin typeface="+mn-lt"/>
                          <a:ea typeface="Libre Baskerville"/>
                          <a:cs typeface="Libre Baskerville"/>
                          <a:sym typeface="Libre Baskerville"/>
                        </a:rPr>
                        <a:t>Kyara</a:t>
                      </a:r>
                      <a:r>
                        <a:rPr lang="pt-BR" sz="1800" b="0" u="none" strike="noStrike" cap="none" dirty="0">
                          <a:solidFill>
                            <a:srgbClr val="000000"/>
                          </a:solidFill>
                          <a:latin typeface="+mn-lt"/>
                          <a:ea typeface="Libre Baskerville"/>
                          <a:cs typeface="Libre Baskerville"/>
                          <a:sym typeface="Libre Baskerville"/>
                        </a:rPr>
                        <a:t>,  Mariana e Monique </a:t>
                      </a:r>
                    </a:p>
                  </a:txBody>
                  <a:tcPr marL="91450" marR="91450"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FFFFFF"/>
                    </a:solidFill>
                  </a:tcPr>
                </a:tc>
                <a:tc>
                  <a:txBody>
                    <a:bodyPr/>
                    <a:lstStyle/>
                    <a:p>
                      <a:pPr marL="0" marR="0" lvl="0" indent="0" algn="l" rtl="0">
                        <a:lnSpc>
                          <a:spcPct val="100000"/>
                        </a:lnSpc>
                        <a:spcBef>
                          <a:spcPts val="0"/>
                        </a:spcBef>
                        <a:buSzPct val="25000"/>
                        <a:buNone/>
                      </a:pPr>
                      <a:r>
                        <a:rPr lang="pt-BR" sz="1800" b="0" u="none" strike="noStrike" cap="none">
                          <a:solidFill>
                            <a:srgbClr val="000000"/>
                          </a:solidFill>
                          <a:latin typeface="+mn-lt"/>
                          <a:ea typeface="Libre Baskerville"/>
                          <a:cs typeface="Libre Baskerville"/>
                          <a:sym typeface="Libre Baskerville"/>
                        </a:rPr>
                        <a:t>Backlog</a:t>
                      </a:r>
                    </a:p>
                  </a:txBody>
                  <a:tcPr marL="91450" marR="91450"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869400">
                <a:tc>
                  <a:txBody>
                    <a:bodyPr/>
                    <a:lstStyle/>
                    <a:p>
                      <a:pPr marL="0" marR="0" lvl="0" indent="0" algn="l" rtl="0">
                        <a:lnSpc>
                          <a:spcPct val="100000"/>
                        </a:lnSpc>
                        <a:spcBef>
                          <a:spcPts val="0"/>
                        </a:spcBef>
                        <a:buSzPct val="25000"/>
                        <a:buNone/>
                      </a:pPr>
                      <a:r>
                        <a:rPr lang="pt-BR" sz="1800" b="0" u="none" strike="noStrike" cap="none">
                          <a:solidFill>
                            <a:srgbClr val="000000"/>
                          </a:solidFill>
                          <a:latin typeface="+mn-lt"/>
                          <a:ea typeface="Libre Baskerville"/>
                          <a:cs typeface="Libre Baskerville"/>
                          <a:sym typeface="Libre Baskerville"/>
                        </a:rPr>
                        <a:t>#05</a:t>
                      </a:r>
                    </a:p>
                  </a:txBody>
                  <a:tcPr marL="91450" marR="91450"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FFFFFF"/>
                    </a:solidFill>
                  </a:tcPr>
                </a:tc>
                <a:tc>
                  <a:txBody>
                    <a:bodyPr/>
                    <a:lstStyle/>
                    <a:p>
                      <a:pPr marL="0" marR="0" lvl="0" indent="0" algn="l" rtl="0">
                        <a:lnSpc>
                          <a:spcPct val="100000"/>
                        </a:lnSpc>
                        <a:spcBef>
                          <a:spcPts val="0"/>
                        </a:spcBef>
                        <a:buSzPct val="25000"/>
                        <a:buNone/>
                      </a:pPr>
                      <a:r>
                        <a:rPr lang="pt-BR" sz="1800" b="0" u="none" strike="noStrike" cap="none">
                          <a:solidFill>
                            <a:srgbClr val="000000"/>
                          </a:solidFill>
                          <a:latin typeface="+mn-lt"/>
                          <a:ea typeface="Libre Baskerville"/>
                          <a:cs typeface="Libre Baskerville"/>
                          <a:sym typeface="Libre Baskerville"/>
                        </a:rPr>
                        <a:t>11/11/2016</a:t>
                      </a:r>
                    </a:p>
                  </a:txBody>
                  <a:tcPr marL="91450" marR="91450"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FFFFFF"/>
                    </a:solidFill>
                  </a:tcPr>
                </a:tc>
                <a:tc>
                  <a:txBody>
                    <a:bodyPr/>
                    <a:lstStyle/>
                    <a:p>
                      <a:pPr marL="0" marR="0" lvl="0" indent="0" algn="l" rtl="0">
                        <a:lnSpc>
                          <a:spcPct val="100000"/>
                        </a:lnSpc>
                        <a:spcBef>
                          <a:spcPts val="0"/>
                        </a:spcBef>
                        <a:buSzPct val="25000"/>
                        <a:buNone/>
                      </a:pPr>
                      <a:r>
                        <a:rPr lang="pt-BR" sz="1800" b="0" u="none" strike="noStrike" cap="none">
                          <a:solidFill>
                            <a:srgbClr val="000000"/>
                          </a:solidFill>
                          <a:latin typeface="+mn-lt"/>
                          <a:ea typeface="Libre Baskerville"/>
                          <a:cs typeface="Libre Baskerville"/>
                          <a:sym typeface="Libre Baskerville"/>
                        </a:rPr>
                        <a:t>Visualizar PCDs dispostas no mapa</a:t>
                      </a:r>
                    </a:p>
                  </a:txBody>
                  <a:tcPr marL="91450" marR="91450"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FFFFFF"/>
                    </a:solidFill>
                  </a:tcPr>
                </a:tc>
                <a:tc>
                  <a:txBody>
                    <a:bodyPr/>
                    <a:lstStyle/>
                    <a:p>
                      <a:pPr marL="0" marR="0" lvl="0" indent="0" algn="l" rtl="0">
                        <a:lnSpc>
                          <a:spcPct val="100000"/>
                        </a:lnSpc>
                        <a:spcBef>
                          <a:spcPts val="0"/>
                        </a:spcBef>
                        <a:buSzPct val="25000"/>
                        <a:buNone/>
                      </a:pPr>
                      <a:r>
                        <a:rPr lang="pt-BR" sz="1800" b="0" u="none" strike="noStrike" cap="none" dirty="0">
                          <a:solidFill>
                            <a:srgbClr val="000000"/>
                          </a:solidFill>
                          <a:latin typeface="+mn-lt"/>
                          <a:ea typeface="Libre Baskerville"/>
                          <a:cs typeface="Libre Baskerville"/>
                          <a:sym typeface="Libre Baskerville"/>
                        </a:rPr>
                        <a:t>Gustavo, João Pedro, Guilherme e </a:t>
                      </a:r>
                      <a:r>
                        <a:rPr lang="pt-BR" sz="1800" b="0" u="none" strike="noStrike" cap="none" dirty="0" err="1">
                          <a:solidFill>
                            <a:srgbClr val="000000"/>
                          </a:solidFill>
                          <a:latin typeface="+mn-lt"/>
                          <a:ea typeface="Libre Baskerville"/>
                          <a:cs typeface="Libre Baskerville"/>
                          <a:sym typeface="Libre Baskerville"/>
                        </a:rPr>
                        <a:t>Karolayne</a:t>
                      </a:r>
                      <a:endParaRPr lang="pt-BR" sz="1800" b="0" u="none" strike="noStrike" cap="none" dirty="0">
                        <a:solidFill>
                          <a:srgbClr val="000000"/>
                        </a:solidFill>
                        <a:latin typeface="+mn-lt"/>
                        <a:ea typeface="Libre Baskerville"/>
                        <a:cs typeface="Libre Baskerville"/>
                        <a:sym typeface="Libre Baskerville"/>
                      </a:endParaRPr>
                    </a:p>
                    <a:p>
                      <a:pPr marL="0" marR="0" lvl="0" indent="0" algn="l" rtl="0">
                        <a:lnSpc>
                          <a:spcPct val="100000"/>
                        </a:lnSpc>
                        <a:spcBef>
                          <a:spcPts val="0"/>
                        </a:spcBef>
                        <a:buSzPct val="25000"/>
                        <a:buNone/>
                      </a:pPr>
                      <a:endParaRPr sz="1800" b="0" u="none" strike="noStrike" cap="none" dirty="0">
                        <a:solidFill>
                          <a:srgbClr val="000000"/>
                        </a:solidFill>
                        <a:latin typeface="+mn-lt"/>
                        <a:ea typeface="Arial"/>
                        <a:cs typeface="Arial"/>
                        <a:sym typeface="Arial"/>
                      </a:endParaRPr>
                    </a:p>
                  </a:txBody>
                  <a:tcPr marL="91450" marR="91450"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FFFFFF"/>
                    </a:solidFill>
                  </a:tcPr>
                </a:tc>
                <a:tc>
                  <a:txBody>
                    <a:bodyPr/>
                    <a:lstStyle/>
                    <a:p>
                      <a:pPr marL="0" marR="0" lvl="0" indent="0" algn="l" rtl="0">
                        <a:lnSpc>
                          <a:spcPct val="100000"/>
                        </a:lnSpc>
                        <a:spcBef>
                          <a:spcPts val="0"/>
                        </a:spcBef>
                        <a:buSzPct val="25000"/>
                        <a:buNone/>
                      </a:pPr>
                      <a:r>
                        <a:rPr lang="pt-BR" sz="1800" b="0" u="none" strike="noStrike" cap="none" dirty="0" err="1">
                          <a:solidFill>
                            <a:srgbClr val="000000"/>
                          </a:solidFill>
                          <a:latin typeface="+mn-lt"/>
                          <a:ea typeface="Libre Baskerville"/>
                          <a:cs typeface="Libre Baskerville"/>
                          <a:sym typeface="Libre Baskerville"/>
                        </a:rPr>
                        <a:t>Backlog</a:t>
                      </a:r>
                      <a:endParaRPr lang="pt-BR" sz="1800" b="0" u="none" strike="noStrike" cap="none" dirty="0">
                        <a:solidFill>
                          <a:srgbClr val="000000"/>
                        </a:solidFill>
                        <a:latin typeface="+mn-lt"/>
                        <a:ea typeface="Libre Baskerville"/>
                        <a:cs typeface="Libre Baskerville"/>
                        <a:sym typeface="Libre Baskerville"/>
                      </a:endParaRPr>
                    </a:p>
                  </a:txBody>
                  <a:tcPr marL="91450" marR="91450"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bl>
          </a:graphicData>
        </a:graphic>
      </p:graphicFrame>
      <p:pic>
        <p:nvPicPr>
          <p:cNvPr id="173" name="Shape 173"/>
          <p:cNvPicPr preferRelativeResize="0"/>
          <p:nvPr/>
        </p:nvPicPr>
        <p:blipFill rotWithShape="1">
          <a:blip r:embed="rId3">
            <a:alphaModFix/>
          </a:blip>
          <a:srcRect/>
          <a:stretch/>
        </p:blipFill>
        <p:spPr>
          <a:xfrm>
            <a:off x="11347200" y="69840"/>
            <a:ext cx="799200" cy="691919"/>
          </a:xfrm>
          <a:prstGeom prst="rect">
            <a:avLst/>
          </a:prstGeom>
          <a:noFill/>
          <a:ln>
            <a:noFill/>
          </a:ln>
        </p:spPr>
      </p:pic>
    </p:spTree>
    <p:extLst>
      <p:ext uri="{BB962C8B-B14F-4D97-AF65-F5344CB8AC3E}">
        <p14:creationId xmlns:p14="http://schemas.microsoft.com/office/powerpoint/2010/main" val="2419915813"/>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Shape 178"/>
          <p:cNvSpPr txBox="1"/>
          <p:nvPr/>
        </p:nvSpPr>
        <p:spPr>
          <a:xfrm>
            <a:off x="1261800" y="365760"/>
            <a:ext cx="9692280" cy="1325160"/>
          </a:xfrm>
          <a:prstGeom prst="rect">
            <a:avLst/>
          </a:prstGeom>
          <a:noFill/>
          <a:ln>
            <a:noFill/>
          </a:ln>
        </p:spPr>
        <p:txBody>
          <a:bodyPr lIns="91425" tIns="45700" rIns="91425" bIns="45700" anchor="b" anchorCtr="0">
            <a:noAutofit/>
          </a:bodyPr>
          <a:lstStyle/>
          <a:p>
            <a:pPr marL="0" marR="0" lvl="0" indent="0" algn="l" rtl="0">
              <a:lnSpc>
                <a:spcPct val="90000"/>
              </a:lnSpc>
              <a:spcBef>
                <a:spcPts val="0"/>
              </a:spcBef>
              <a:buSzPct val="25000"/>
              <a:buNone/>
            </a:pPr>
            <a:r>
              <a:rPr lang="pt-BR" sz="4400" b="0" i="0" u="none" strike="noStrike" cap="none">
                <a:solidFill>
                  <a:srgbClr val="000000"/>
                </a:solidFill>
                <a:latin typeface="Libre Baskerville"/>
                <a:ea typeface="Libre Baskerville"/>
                <a:cs typeface="Libre Baskerville"/>
                <a:sym typeface="Libre Baskerville"/>
              </a:rPr>
              <a:t>Caso de Uso #3.2 – Iteração #01</a:t>
            </a:r>
          </a:p>
        </p:txBody>
      </p:sp>
      <p:pic>
        <p:nvPicPr>
          <p:cNvPr id="179" name="Shape 179"/>
          <p:cNvPicPr preferRelativeResize="0"/>
          <p:nvPr/>
        </p:nvPicPr>
        <p:blipFill rotWithShape="1">
          <a:blip r:embed="rId3">
            <a:alphaModFix/>
          </a:blip>
          <a:srcRect/>
          <a:stretch/>
        </p:blipFill>
        <p:spPr>
          <a:xfrm>
            <a:off x="11347200" y="69840"/>
            <a:ext cx="799200" cy="691919"/>
          </a:xfrm>
          <a:prstGeom prst="rect">
            <a:avLst/>
          </a:prstGeom>
          <a:noFill/>
          <a:ln>
            <a:noFill/>
          </a:ln>
        </p:spPr>
      </p:pic>
      <p:graphicFrame>
        <p:nvGraphicFramePr>
          <p:cNvPr id="180" name="Shape 180"/>
          <p:cNvGraphicFramePr/>
          <p:nvPr/>
        </p:nvGraphicFramePr>
        <p:xfrm>
          <a:off x="1261800" y="2312280"/>
          <a:ext cx="8594650" cy="1854000"/>
        </p:xfrm>
        <a:graphic>
          <a:graphicData uri="http://schemas.openxmlformats.org/drawingml/2006/table">
            <a:tbl>
              <a:tblPr>
                <a:noFill/>
              </a:tblPr>
              <a:tblGrid>
                <a:gridCol w="8594650">
                  <a:extLst>
                    <a:ext uri="{9D8B030D-6E8A-4147-A177-3AD203B41FA5}">
                      <a16:colId xmlns:a16="http://schemas.microsoft.com/office/drawing/2014/main" val="20000"/>
                    </a:ext>
                  </a:extLst>
                </a:gridCol>
              </a:tblGrid>
              <a:tr h="370800">
                <a:tc>
                  <a:txBody>
                    <a:bodyPr/>
                    <a:lstStyle/>
                    <a:p>
                      <a:pPr marL="0" marR="0" lvl="0" indent="0" algn="ctr" rtl="0">
                        <a:lnSpc>
                          <a:spcPct val="100000"/>
                        </a:lnSpc>
                        <a:spcBef>
                          <a:spcPts val="0"/>
                        </a:spcBef>
                        <a:buSzPct val="25000"/>
                        <a:buNone/>
                      </a:pPr>
                      <a:r>
                        <a:rPr lang="pt-BR" sz="1800" b="1" u="none" strike="noStrike" cap="none">
                          <a:solidFill>
                            <a:srgbClr val="FFFFFF"/>
                          </a:solidFill>
                          <a:latin typeface="Libre Baskerville"/>
                          <a:ea typeface="Libre Baskerville"/>
                          <a:cs typeface="Libre Baskerville"/>
                          <a:sym typeface="Libre Baskerville"/>
                        </a:rPr>
                        <a:t>Visualizar PCDs - Iteração 01</a:t>
                      </a:r>
                    </a:p>
                  </a:txBody>
                  <a:tcPr marL="91450" marR="91450"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1B1E3D"/>
                    </a:solidFill>
                  </a:tcPr>
                </a:tc>
                <a:extLst>
                  <a:ext uri="{0D108BD9-81ED-4DB2-BD59-A6C34878D82A}">
                    <a16:rowId xmlns:a16="http://schemas.microsoft.com/office/drawing/2014/main" val="10000"/>
                  </a:ext>
                </a:extLst>
              </a:tr>
              <a:tr h="370800">
                <a:tc>
                  <a:txBody>
                    <a:bodyPr/>
                    <a:lstStyle/>
                    <a:p>
                      <a:pPr marL="0" marR="0" lvl="0" indent="0" algn="l" rtl="0">
                        <a:lnSpc>
                          <a:spcPct val="100000"/>
                        </a:lnSpc>
                        <a:spcBef>
                          <a:spcPts val="0"/>
                        </a:spcBef>
                        <a:buSzPct val="25000"/>
                        <a:buNone/>
                      </a:pPr>
                      <a:r>
                        <a:rPr lang="pt-BR" sz="1800" b="0" u="none" strike="noStrike" cap="none">
                          <a:solidFill>
                            <a:srgbClr val="000000"/>
                          </a:solidFill>
                          <a:latin typeface="Libre Baskerville"/>
                          <a:ea typeface="Libre Baskerville"/>
                          <a:cs typeface="Libre Baskerville"/>
                          <a:sym typeface="Libre Baskerville"/>
                        </a:rPr>
                        <a:t>Cenário de Sucesso – Listagem de todas as PCDs dispostas numa tabela </a:t>
                      </a:r>
                    </a:p>
                  </a:txBody>
                  <a:tcPr marL="91450" marR="91450"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370800">
                <a:tc>
                  <a:txBody>
                    <a:bodyPr/>
                    <a:lstStyle/>
                    <a:p>
                      <a:pPr marL="0" marR="0" lvl="0" indent="0" algn="ctr" rtl="0">
                        <a:lnSpc>
                          <a:spcPct val="100000"/>
                        </a:lnSpc>
                        <a:spcBef>
                          <a:spcPts val="0"/>
                        </a:spcBef>
                        <a:buSzPct val="25000"/>
                        <a:buNone/>
                      </a:pPr>
                      <a:r>
                        <a:rPr lang="pt-BR" sz="1800" b="1" u="none" strike="noStrike" cap="none">
                          <a:solidFill>
                            <a:srgbClr val="FFFFFF"/>
                          </a:solidFill>
                          <a:latin typeface="Libre Baskerville"/>
                          <a:ea typeface="Libre Baskerville"/>
                          <a:cs typeface="Libre Baskerville"/>
                          <a:sym typeface="Libre Baskerville"/>
                        </a:rPr>
                        <a:t>Cenários Alternativos</a:t>
                      </a:r>
                    </a:p>
                  </a:txBody>
                  <a:tcPr marL="91450" marR="91450"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1B1E3E"/>
                    </a:solidFill>
                  </a:tcPr>
                </a:tc>
                <a:extLst>
                  <a:ext uri="{0D108BD9-81ED-4DB2-BD59-A6C34878D82A}">
                    <a16:rowId xmlns:a16="http://schemas.microsoft.com/office/drawing/2014/main" val="10002"/>
                  </a:ext>
                </a:extLst>
              </a:tr>
              <a:tr h="370800">
                <a:tc>
                  <a:txBody>
                    <a:bodyPr/>
                    <a:lstStyle/>
                    <a:p>
                      <a:pPr marL="0" marR="0" lvl="0" indent="0" algn="l" rtl="0">
                        <a:lnSpc>
                          <a:spcPct val="100000"/>
                        </a:lnSpc>
                        <a:spcBef>
                          <a:spcPts val="0"/>
                        </a:spcBef>
                        <a:buSzPct val="25000"/>
                        <a:buNone/>
                      </a:pPr>
                      <a:r>
                        <a:rPr lang="pt-BR" sz="1800" b="0" u="none" strike="noStrike" cap="none">
                          <a:solidFill>
                            <a:srgbClr val="000000"/>
                          </a:solidFill>
                          <a:latin typeface="Libre Baskerville"/>
                          <a:ea typeface="Libre Baskerville"/>
                          <a:cs typeface="Libre Baskerville"/>
                          <a:sym typeface="Libre Baskerville"/>
                        </a:rPr>
                        <a:t>Visualizar dados históricos de uma PCD</a:t>
                      </a:r>
                    </a:p>
                  </a:txBody>
                  <a:tcPr marL="68400" marR="68400"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370800">
                <a:tc>
                  <a:txBody>
                    <a:bodyPr/>
                    <a:lstStyle/>
                    <a:p>
                      <a:pPr marL="0" marR="0" lvl="0" indent="0" algn="l" rtl="0">
                        <a:lnSpc>
                          <a:spcPct val="100000"/>
                        </a:lnSpc>
                        <a:spcBef>
                          <a:spcPts val="0"/>
                        </a:spcBef>
                        <a:buSzPct val="25000"/>
                        <a:buNone/>
                      </a:pPr>
                      <a:r>
                        <a:rPr lang="pt-BR" sz="1800" b="0" u="none" strike="noStrike" cap="none">
                          <a:solidFill>
                            <a:srgbClr val="000000"/>
                          </a:solidFill>
                          <a:latin typeface="Libre Baskerville"/>
                          <a:ea typeface="Libre Baskerville"/>
                          <a:cs typeface="Libre Baskerville"/>
                          <a:sym typeface="Libre Baskerville"/>
                        </a:rPr>
                        <a:t>Comparar PCDs</a:t>
                      </a:r>
                    </a:p>
                  </a:txBody>
                  <a:tcPr marL="91450" marR="91450"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810935264"/>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Shape 185"/>
          <p:cNvSpPr txBox="1"/>
          <p:nvPr/>
        </p:nvSpPr>
        <p:spPr>
          <a:xfrm>
            <a:off x="1249862" y="69860"/>
            <a:ext cx="9692400" cy="1325100"/>
          </a:xfrm>
          <a:prstGeom prst="rect">
            <a:avLst/>
          </a:prstGeom>
          <a:noFill/>
          <a:ln>
            <a:noFill/>
          </a:ln>
        </p:spPr>
        <p:txBody>
          <a:bodyPr lIns="91425" tIns="45700" rIns="91425" bIns="45700" anchor="b" anchorCtr="0">
            <a:noAutofit/>
          </a:bodyPr>
          <a:lstStyle/>
          <a:p>
            <a:pPr marL="0" marR="0" lvl="0" indent="0" algn="l" rtl="0">
              <a:lnSpc>
                <a:spcPct val="90000"/>
              </a:lnSpc>
              <a:spcBef>
                <a:spcPts val="0"/>
              </a:spcBef>
              <a:buSzPct val="25000"/>
              <a:buNone/>
            </a:pPr>
            <a:r>
              <a:rPr lang="pt-BR" sz="4400" b="0" i="0" u="none" strike="noStrike" cap="none">
                <a:solidFill>
                  <a:srgbClr val="000000"/>
                </a:solidFill>
                <a:latin typeface="Libre Baskerville"/>
                <a:ea typeface="Libre Baskerville"/>
                <a:cs typeface="Libre Baskerville"/>
                <a:sym typeface="Libre Baskerville"/>
              </a:rPr>
              <a:t>Iteração 01 -Caso de Uso 3.2</a:t>
            </a:r>
          </a:p>
        </p:txBody>
      </p:sp>
      <p:pic>
        <p:nvPicPr>
          <p:cNvPr id="186" name="Shape 186"/>
          <p:cNvPicPr preferRelativeResize="0"/>
          <p:nvPr/>
        </p:nvPicPr>
        <p:blipFill rotWithShape="1">
          <a:blip r:embed="rId3">
            <a:alphaModFix/>
          </a:blip>
          <a:srcRect/>
          <a:stretch/>
        </p:blipFill>
        <p:spPr>
          <a:xfrm>
            <a:off x="11347200" y="69840"/>
            <a:ext cx="799200" cy="691919"/>
          </a:xfrm>
          <a:prstGeom prst="rect">
            <a:avLst/>
          </a:prstGeom>
          <a:noFill/>
          <a:ln>
            <a:noFill/>
          </a:ln>
        </p:spPr>
      </p:pic>
      <p:pic>
        <p:nvPicPr>
          <p:cNvPr id="187" name="Shape 187"/>
          <p:cNvPicPr preferRelativeResize="0"/>
          <p:nvPr/>
        </p:nvPicPr>
        <p:blipFill rotWithShape="1">
          <a:blip r:embed="rId4">
            <a:alphaModFix/>
          </a:blip>
          <a:srcRect l="5984" r="4151" b="8054"/>
          <a:stretch/>
        </p:blipFill>
        <p:spPr>
          <a:xfrm>
            <a:off x="486524" y="1394955"/>
            <a:ext cx="10385248" cy="5329168"/>
          </a:xfrm>
          <a:prstGeom prst="rect">
            <a:avLst/>
          </a:prstGeom>
          <a:noFill/>
          <a:ln>
            <a:noFill/>
          </a:ln>
        </p:spPr>
      </p:pic>
    </p:spTree>
    <p:extLst>
      <p:ext uri="{BB962C8B-B14F-4D97-AF65-F5344CB8AC3E}">
        <p14:creationId xmlns:p14="http://schemas.microsoft.com/office/powerpoint/2010/main" val="3609340035"/>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Shape 192"/>
          <p:cNvSpPr txBox="1"/>
          <p:nvPr/>
        </p:nvSpPr>
        <p:spPr>
          <a:xfrm>
            <a:off x="1261800" y="365760"/>
            <a:ext cx="9692280" cy="1325160"/>
          </a:xfrm>
          <a:prstGeom prst="rect">
            <a:avLst/>
          </a:prstGeom>
          <a:noFill/>
          <a:ln>
            <a:noFill/>
          </a:ln>
        </p:spPr>
        <p:txBody>
          <a:bodyPr lIns="91425" tIns="45700" rIns="91425" bIns="45700" anchor="b" anchorCtr="0">
            <a:noAutofit/>
          </a:bodyPr>
          <a:lstStyle/>
          <a:p>
            <a:pPr marL="0" marR="0" lvl="0" indent="0" algn="l" rtl="0">
              <a:lnSpc>
                <a:spcPct val="90000"/>
              </a:lnSpc>
              <a:spcBef>
                <a:spcPts val="0"/>
              </a:spcBef>
              <a:buSzPct val="25000"/>
              <a:buNone/>
            </a:pPr>
            <a:r>
              <a:rPr lang="pt-BR" sz="4400" b="0" i="0" u="none" strike="noStrike" cap="none">
                <a:solidFill>
                  <a:srgbClr val="000000"/>
                </a:solidFill>
                <a:latin typeface="Libre Baskerville"/>
                <a:ea typeface="Libre Baskerville"/>
                <a:cs typeface="Libre Baskerville"/>
                <a:sym typeface="Libre Baskerville"/>
              </a:rPr>
              <a:t>Caso de Uso #3.3 – Iteração #01</a:t>
            </a:r>
          </a:p>
        </p:txBody>
      </p:sp>
      <p:pic>
        <p:nvPicPr>
          <p:cNvPr id="193" name="Shape 193"/>
          <p:cNvPicPr preferRelativeResize="0"/>
          <p:nvPr/>
        </p:nvPicPr>
        <p:blipFill rotWithShape="1">
          <a:blip r:embed="rId3">
            <a:alphaModFix/>
          </a:blip>
          <a:srcRect/>
          <a:stretch/>
        </p:blipFill>
        <p:spPr>
          <a:xfrm>
            <a:off x="11347200" y="69840"/>
            <a:ext cx="799200" cy="691919"/>
          </a:xfrm>
          <a:prstGeom prst="rect">
            <a:avLst/>
          </a:prstGeom>
          <a:noFill/>
          <a:ln>
            <a:noFill/>
          </a:ln>
        </p:spPr>
      </p:pic>
      <p:graphicFrame>
        <p:nvGraphicFramePr>
          <p:cNvPr id="194" name="Shape 194"/>
          <p:cNvGraphicFramePr/>
          <p:nvPr/>
        </p:nvGraphicFramePr>
        <p:xfrm>
          <a:off x="1261800" y="2312280"/>
          <a:ext cx="8594650" cy="2595600"/>
        </p:xfrm>
        <a:graphic>
          <a:graphicData uri="http://schemas.openxmlformats.org/drawingml/2006/table">
            <a:tbl>
              <a:tblPr>
                <a:noFill/>
              </a:tblPr>
              <a:tblGrid>
                <a:gridCol w="8594650">
                  <a:extLst>
                    <a:ext uri="{9D8B030D-6E8A-4147-A177-3AD203B41FA5}">
                      <a16:colId xmlns:a16="http://schemas.microsoft.com/office/drawing/2014/main" val="20000"/>
                    </a:ext>
                  </a:extLst>
                </a:gridCol>
              </a:tblGrid>
              <a:tr h="370800">
                <a:tc>
                  <a:txBody>
                    <a:bodyPr/>
                    <a:lstStyle/>
                    <a:p>
                      <a:pPr marL="0" marR="0" lvl="0" indent="0" algn="ctr" rtl="0">
                        <a:lnSpc>
                          <a:spcPct val="100000"/>
                        </a:lnSpc>
                        <a:spcBef>
                          <a:spcPts val="0"/>
                        </a:spcBef>
                        <a:buSzPct val="25000"/>
                        <a:buNone/>
                      </a:pPr>
                      <a:r>
                        <a:rPr lang="pt-BR" sz="1800" b="1" u="none" strike="noStrike" cap="none">
                          <a:solidFill>
                            <a:srgbClr val="FFFFFF"/>
                          </a:solidFill>
                          <a:latin typeface="Libre Baskerville"/>
                          <a:ea typeface="Libre Baskerville"/>
                          <a:cs typeface="Libre Baskerville"/>
                          <a:sym typeface="Libre Baskerville"/>
                        </a:rPr>
                        <a:t>Visualizar dados históricos de uma PCD - Iteração 01</a:t>
                      </a:r>
                    </a:p>
                  </a:txBody>
                  <a:tcPr marL="91450" marR="91450"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1B1E3D"/>
                    </a:solidFill>
                  </a:tcPr>
                </a:tc>
                <a:extLst>
                  <a:ext uri="{0D108BD9-81ED-4DB2-BD59-A6C34878D82A}">
                    <a16:rowId xmlns:a16="http://schemas.microsoft.com/office/drawing/2014/main" val="10000"/>
                  </a:ext>
                </a:extLst>
              </a:tr>
              <a:tr h="370800">
                <a:tc>
                  <a:txBody>
                    <a:bodyPr/>
                    <a:lstStyle/>
                    <a:p>
                      <a:pPr marL="0" marR="0" lvl="0" indent="0" algn="l" rtl="0">
                        <a:lnSpc>
                          <a:spcPct val="100000"/>
                        </a:lnSpc>
                        <a:spcBef>
                          <a:spcPts val="0"/>
                        </a:spcBef>
                        <a:buSzPct val="25000"/>
                        <a:buNone/>
                      </a:pPr>
                      <a:r>
                        <a:rPr lang="pt-BR" sz="1800" b="0" u="none" strike="noStrike" cap="none">
                          <a:solidFill>
                            <a:srgbClr val="000000"/>
                          </a:solidFill>
                          <a:latin typeface="Libre Baskerville"/>
                          <a:ea typeface="Libre Baskerville"/>
                          <a:cs typeface="Libre Baskerville"/>
                          <a:sym typeface="Libre Baskerville"/>
                        </a:rPr>
                        <a:t>Cenário de Sucesso – Listagem dos dados históricos da PCD selecionada</a:t>
                      </a:r>
                    </a:p>
                  </a:txBody>
                  <a:tcPr marL="91450" marR="91450"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370800">
                <a:tc>
                  <a:txBody>
                    <a:bodyPr/>
                    <a:lstStyle/>
                    <a:p>
                      <a:pPr marL="0" marR="0" lvl="0" indent="0" algn="ctr" rtl="0">
                        <a:lnSpc>
                          <a:spcPct val="100000"/>
                        </a:lnSpc>
                        <a:spcBef>
                          <a:spcPts val="0"/>
                        </a:spcBef>
                        <a:buSzPct val="25000"/>
                        <a:buNone/>
                      </a:pPr>
                      <a:r>
                        <a:rPr lang="pt-BR" sz="1800" b="1" u="none" strike="noStrike" cap="none">
                          <a:solidFill>
                            <a:srgbClr val="FFFFFF"/>
                          </a:solidFill>
                          <a:latin typeface="Libre Baskerville"/>
                          <a:ea typeface="Libre Baskerville"/>
                          <a:cs typeface="Libre Baskerville"/>
                          <a:sym typeface="Libre Baskerville"/>
                        </a:rPr>
                        <a:t>Cenários Alternativos</a:t>
                      </a:r>
                    </a:p>
                  </a:txBody>
                  <a:tcPr marL="91450" marR="91450"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1B1E3E"/>
                    </a:solidFill>
                  </a:tcPr>
                </a:tc>
                <a:extLst>
                  <a:ext uri="{0D108BD9-81ED-4DB2-BD59-A6C34878D82A}">
                    <a16:rowId xmlns:a16="http://schemas.microsoft.com/office/drawing/2014/main" val="10002"/>
                  </a:ext>
                </a:extLst>
              </a:tr>
              <a:tr h="370800">
                <a:tc>
                  <a:txBody>
                    <a:bodyPr/>
                    <a:lstStyle/>
                    <a:p>
                      <a:pPr marL="0" marR="0" lvl="0" indent="0" algn="l" rtl="0">
                        <a:lnSpc>
                          <a:spcPct val="100000"/>
                        </a:lnSpc>
                        <a:spcBef>
                          <a:spcPts val="0"/>
                        </a:spcBef>
                        <a:buSzPct val="25000"/>
                        <a:buNone/>
                      </a:pPr>
                      <a:r>
                        <a:rPr lang="pt-BR" sz="1800" b="0" u="none" strike="noStrike" cap="none">
                          <a:solidFill>
                            <a:srgbClr val="000000"/>
                          </a:solidFill>
                          <a:latin typeface="Libre Baskerville"/>
                          <a:ea typeface="Libre Baskerville"/>
                          <a:cs typeface="Libre Baskerville"/>
                          <a:sym typeface="Libre Baskerville"/>
                        </a:rPr>
                        <a:t>Data Inválida</a:t>
                      </a:r>
                    </a:p>
                  </a:txBody>
                  <a:tcPr marL="68400" marR="68400"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370800">
                <a:tc>
                  <a:txBody>
                    <a:bodyPr/>
                    <a:lstStyle/>
                    <a:p>
                      <a:pPr marL="0" marR="0" lvl="0" indent="0" algn="l" rtl="0">
                        <a:lnSpc>
                          <a:spcPct val="100000"/>
                        </a:lnSpc>
                        <a:spcBef>
                          <a:spcPts val="0"/>
                        </a:spcBef>
                        <a:buSzPct val="25000"/>
                        <a:buNone/>
                      </a:pPr>
                      <a:r>
                        <a:rPr lang="pt-BR" sz="1800" b="0" u="none" strike="noStrike" cap="none">
                          <a:solidFill>
                            <a:srgbClr val="000000"/>
                          </a:solidFill>
                          <a:latin typeface="Libre Baskerville"/>
                          <a:ea typeface="Libre Baskerville"/>
                          <a:cs typeface="Libre Baskerville"/>
                          <a:sym typeface="Libre Baskerville"/>
                        </a:rPr>
                        <a:t>Gerar gráfico linear de uma única PCD</a:t>
                      </a:r>
                    </a:p>
                  </a:txBody>
                  <a:tcPr marL="91450" marR="91450"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r h="370800">
                <a:tc>
                  <a:txBody>
                    <a:bodyPr/>
                    <a:lstStyle/>
                    <a:p>
                      <a:pPr marL="0" marR="0" lvl="0" indent="0" algn="l" rtl="0">
                        <a:lnSpc>
                          <a:spcPct val="100000"/>
                        </a:lnSpc>
                        <a:spcBef>
                          <a:spcPts val="0"/>
                        </a:spcBef>
                        <a:buSzPct val="25000"/>
                        <a:buNone/>
                      </a:pPr>
                      <a:r>
                        <a:rPr lang="pt-BR" sz="1800" b="0" u="none" strike="noStrike" cap="none">
                          <a:solidFill>
                            <a:srgbClr val="000000"/>
                          </a:solidFill>
                          <a:latin typeface="Libre Baskerville"/>
                          <a:ea typeface="Libre Baskerville"/>
                          <a:cs typeface="Libre Baskerville"/>
                          <a:sym typeface="Libre Baskerville"/>
                        </a:rPr>
                        <a:t>Gerar gráfico de barra de uma  PCD</a:t>
                      </a:r>
                    </a:p>
                  </a:txBody>
                  <a:tcPr marL="91450" marR="91450"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r h="370800">
                <a:tc>
                  <a:txBody>
                    <a:bodyPr/>
                    <a:lstStyle/>
                    <a:p>
                      <a:pPr marL="0" marR="0" lvl="0" indent="0" algn="l" rtl="0">
                        <a:lnSpc>
                          <a:spcPct val="100000"/>
                        </a:lnSpc>
                        <a:spcBef>
                          <a:spcPts val="0"/>
                        </a:spcBef>
                        <a:buSzPct val="25000"/>
                        <a:buNone/>
                      </a:pPr>
                      <a:r>
                        <a:rPr lang="pt-BR" sz="1800" b="0" u="none" strike="noStrike" cap="none">
                          <a:solidFill>
                            <a:srgbClr val="000000"/>
                          </a:solidFill>
                          <a:latin typeface="Libre Baskerville"/>
                          <a:ea typeface="Libre Baskerville"/>
                          <a:cs typeface="Libre Baskerville"/>
                          <a:sym typeface="Libre Baskerville"/>
                        </a:rPr>
                        <a:t>Download</a:t>
                      </a:r>
                    </a:p>
                  </a:txBody>
                  <a:tcPr marL="91450" marR="91450"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897842774"/>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Shape 199"/>
          <p:cNvSpPr txBox="1"/>
          <p:nvPr/>
        </p:nvSpPr>
        <p:spPr>
          <a:xfrm>
            <a:off x="1249862" y="10"/>
            <a:ext cx="9692400" cy="1325100"/>
          </a:xfrm>
          <a:prstGeom prst="rect">
            <a:avLst/>
          </a:prstGeom>
          <a:noFill/>
          <a:ln>
            <a:noFill/>
          </a:ln>
        </p:spPr>
        <p:txBody>
          <a:bodyPr lIns="91425" tIns="45700" rIns="91425" bIns="45700" anchor="b" anchorCtr="0">
            <a:noAutofit/>
          </a:bodyPr>
          <a:lstStyle/>
          <a:p>
            <a:pPr marL="0" marR="0" lvl="0" indent="0" algn="l" rtl="0">
              <a:lnSpc>
                <a:spcPct val="90000"/>
              </a:lnSpc>
              <a:spcBef>
                <a:spcPts val="0"/>
              </a:spcBef>
              <a:buSzPct val="25000"/>
              <a:buNone/>
            </a:pPr>
            <a:r>
              <a:rPr lang="pt-BR" sz="4400" b="0" i="0" u="none" strike="noStrike" cap="none">
                <a:solidFill>
                  <a:srgbClr val="000000"/>
                </a:solidFill>
                <a:latin typeface="Libre Baskerville"/>
                <a:ea typeface="Libre Baskerville"/>
                <a:cs typeface="Libre Baskerville"/>
                <a:sym typeface="Libre Baskerville"/>
              </a:rPr>
              <a:t>Iteração 01 -Caso de Uso 3.3</a:t>
            </a:r>
          </a:p>
        </p:txBody>
      </p:sp>
      <p:pic>
        <p:nvPicPr>
          <p:cNvPr id="200" name="Shape 200"/>
          <p:cNvPicPr preferRelativeResize="0"/>
          <p:nvPr/>
        </p:nvPicPr>
        <p:blipFill rotWithShape="1">
          <a:blip r:embed="rId3">
            <a:alphaModFix/>
          </a:blip>
          <a:srcRect/>
          <a:stretch/>
        </p:blipFill>
        <p:spPr>
          <a:xfrm>
            <a:off x="11347200" y="69840"/>
            <a:ext cx="799200" cy="691919"/>
          </a:xfrm>
          <a:prstGeom prst="rect">
            <a:avLst/>
          </a:prstGeom>
          <a:noFill/>
          <a:ln>
            <a:noFill/>
          </a:ln>
        </p:spPr>
      </p:pic>
      <p:pic>
        <p:nvPicPr>
          <p:cNvPr id="201" name="Shape 201"/>
          <p:cNvPicPr preferRelativeResize="0"/>
          <p:nvPr/>
        </p:nvPicPr>
        <p:blipFill>
          <a:blip r:embed="rId4">
            <a:alphaModFix/>
          </a:blip>
          <a:stretch>
            <a:fillRect/>
          </a:stretch>
        </p:blipFill>
        <p:spPr>
          <a:xfrm>
            <a:off x="1453525" y="1531399"/>
            <a:ext cx="8127500" cy="5066350"/>
          </a:xfrm>
          <a:prstGeom prst="rect">
            <a:avLst/>
          </a:prstGeom>
          <a:noFill/>
          <a:ln>
            <a:noFill/>
          </a:ln>
        </p:spPr>
      </p:pic>
    </p:spTree>
    <p:extLst>
      <p:ext uri="{BB962C8B-B14F-4D97-AF65-F5344CB8AC3E}">
        <p14:creationId xmlns:p14="http://schemas.microsoft.com/office/powerpoint/2010/main" val="1159791528"/>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Shape 206"/>
          <p:cNvSpPr txBox="1"/>
          <p:nvPr/>
        </p:nvSpPr>
        <p:spPr>
          <a:xfrm>
            <a:off x="1261800" y="365760"/>
            <a:ext cx="9692280" cy="1325160"/>
          </a:xfrm>
          <a:prstGeom prst="rect">
            <a:avLst/>
          </a:prstGeom>
          <a:noFill/>
          <a:ln>
            <a:noFill/>
          </a:ln>
        </p:spPr>
        <p:txBody>
          <a:bodyPr lIns="91425" tIns="45700" rIns="91425" bIns="45700" anchor="b" anchorCtr="0">
            <a:noAutofit/>
          </a:bodyPr>
          <a:lstStyle/>
          <a:p>
            <a:pPr marL="0" marR="0" lvl="0" indent="0" algn="l" rtl="0">
              <a:lnSpc>
                <a:spcPct val="90000"/>
              </a:lnSpc>
              <a:spcBef>
                <a:spcPts val="0"/>
              </a:spcBef>
              <a:buSzPct val="25000"/>
              <a:buNone/>
            </a:pPr>
            <a:r>
              <a:rPr lang="pt-BR" sz="4400" b="0" i="0" u="none" strike="noStrike" cap="none">
                <a:solidFill>
                  <a:srgbClr val="000000"/>
                </a:solidFill>
                <a:latin typeface="Libre Baskerville"/>
                <a:ea typeface="Libre Baskerville"/>
                <a:cs typeface="Libre Baskerville"/>
                <a:sym typeface="Libre Baskerville"/>
              </a:rPr>
              <a:t>Caso de Uso #3.8 – Iteração #02</a:t>
            </a:r>
          </a:p>
        </p:txBody>
      </p:sp>
      <p:pic>
        <p:nvPicPr>
          <p:cNvPr id="207" name="Shape 207"/>
          <p:cNvPicPr preferRelativeResize="0"/>
          <p:nvPr/>
        </p:nvPicPr>
        <p:blipFill rotWithShape="1">
          <a:blip r:embed="rId3">
            <a:alphaModFix/>
          </a:blip>
          <a:srcRect/>
          <a:stretch/>
        </p:blipFill>
        <p:spPr>
          <a:xfrm>
            <a:off x="11347200" y="69840"/>
            <a:ext cx="799200" cy="691919"/>
          </a:xfrm>
          <a:prstGeom prst="rect">
            <a:avLst/>
          </a:prstGeom>
          <a:noFill/>
          <a:ln>
            <a:noFill/>
          </a:ln>
        </p:spPr>
      </p:pic>
      <p:graphicFrame>
        <p:nvGraphicFramePr>
          <p:cNvPr id="208" name="Shape 208"/>
          <p:cNvGraphicFramePr/>
          <p:nvPr/>
        </p:nvGraphicFramePr>
        <p:xfrm>
          <a:off x="1261800" y="2312280"/>
          <a:ext cx="3000000" cy="3000000"/>
        </p:xfrm>
        <a:graphic>
          <a:graphicData uri="http://schemas.openxmlformats.org/drawingml/2006/table">
            <a:tbl>
              <a:tblPr>
                <a:noFill/>
              </a:tblPr>
              <a:tblGrid>
                <a:gridCol w="8594650">
                  <a:extLst>
                    <a:ext uri="{9D8B030D-6E8A-4147-A177-3AD203B41FA5}">
                      <a16:colId xmlns:a16="http://schemas.microsoft.com/office/drawing/2014/main" val="20000"/>
                    </a:ext>
                  </a:extLst>
                </a:gridCol>
              </a:tblGrid>
              <a:tr h="370800">
                <a:tc>
                  <a:txBody>
                    <a:bodyPr/>
                    <a:lstStyle/>
                    <a:p>
                      <a:pPr marL="0" marR="0" lvl="0" indent="0" algn="ctr" rtl="0">
                        <a:lnSpc>
                          <a:spcPct val="100000"/>
                        </a:lnSpc>
                        <a:spcBef>
                          <a:spcPts val="0"/>
                        </a:spcBef>
                        <a:buSzPct val="25000"/>
                        <a:buNone/>
                      </a:pPr>
                      <a:r>
                        <a:rPr lang="pt-BR" sz="1800" b="1" u="none" strike="noStrike" cap="none">
                          <a:solidFill>
                            <a:srgbClr val="FFFFFF"/>
                          </a:solidFill>
                          <a:latin typeface="Libre Baskerville"/>
                          <a:ea typeface="Libre Baskerville"/>
                          <a:cs typeface="Libre Baskerville"/>
                          <a:sym typeface="Libre Baskerville"/>
                        </a:rPr>
                        <a:t>Gerar tabela de comparação entre as medições de duas ou mais PCDs - Iteração 02</a:t>
                      </a:r>
                    </a:p>
                  </a:txBody>
                  <a:tcPr marL="91450" marR="91450"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1B1E3D"/>
                    </a:solidFill>
                  </a:tcPr>
                </a:tc>
                <a:extLst>
                  <a:ext uri="{0D108BD9-81ED-4DB2-BD59-A6C34878D82A}">
                    <a16:rowId xmlns:a16="http://schemas.microsoft.com/office/drawing/2014/main" val="10000"/>
                  </a:ext>
                </a:extLst>
              </a:tr>
              <a:tr h="370800">
                <a:tc>
                  <a:txBody>
                    <a:bodyPr/>
                    <a:lstStyle/>
                    <a:p>
                      <a:pPr marL="0" marR="0" lvl="0" indent="0" algn="l" rtl="0">
                        <a:lnSpc>
                          <a:spcPct val="100000"/>
                        </a:lnSpc>
                        <a:spcBef>
                          <a:spcPts val="0"/>
                        </a:spcBef>
                        <a:buSzPct val="25000"/>
                        <a:buNone/>
                      </a:pPr>
                      <a:r>
                        <a:rPr lang="pt-BR" sz="1800" b="0" u="none" strike="noStrike" cap="none">
                          <a:solidFill>
                            <a:srgbClr val="000000"/>
                          </a:solidFill>
                          <a:latin typeface="Libre Baskerville"/>
                          <a:ea typeface="Libre Baskerville"/>
                          <a:cs typeface="Libre Baskerville"/>
                          <a:sym typeface="Libre Baskerville"/>
                        </a:rPr>
                        <a:t>Cenário de Sucesso – Tabela de comparação entre as medições de duas ou mais PCDs</a:t>
                      </a:r>
                    </a:p>
                  </a:txBody>
                  <a:tcPr marL="91450" marR="91450"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370800">
                <a:tc>
                  <a:txBody>
                    <a:bodyPr/>
                    <a:lstStyle/>
                    <a:p>
                      <a:pPr marL="0" marR="0" lvl="0" indent="0" algn="ctr" rtl="0">
                        <a:lnSpc>
                          <a:spcPct val="100000"/>
                        </a:lnSpc>
                        <a:spcBef>
                          <a:spcPts val="0"/>
                        </a:spcBef>
                        <a:buSzPct val="25000"/>
                        <a:buNone/>
                      </a:pPr>
                      <a:r>
                        <a:rPr lang="pt-BR" sz="1800" b="1" u="none" strike="noStrike" cap="none">
                          <a:solidFill>
                            <a:srgbClr val="FFFFFF"/>
                          </a:solidFill>
                          <a:latin typeface="Libre Baskerville"/>
                          <a:ea typeface="Libre Baskerville"/>
                          <a:cs typeface="Libre Baskerville"/>
                          <a:sym typeface="Libre Baskerville"/>
                        </a:rPr>
                        <a:t>Cenários Alternativos</a:t>
                      </a:r>
                    </a:p>
                  </a:txBody>
                  <a:tcPr marL="91450" marR="91450"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1B1E3E"/>
                    </a:solidFill>
                  </a:tcPr>
                </a:tc>
                <a:extLst>
                  <a:ext uri="{0D108BD9-81ED-4DB2-BD59-A6C34878D82A}">
                    <a16:rowId xmlns:a16="http://schemas.microsoft.com/office/drawing/2014/main" val="10002"/>
                  </a:ext>
                </a:extLst>
              </a:tr>
              <a:tr h="370450">
                <a:tc>
                  <a:txBody>
                    <a:bodyPr/>
                    <a:lstStyle/>
                    <a:p>
                      <a:pPr marL="0" marR="0" lvl="0" indent="0" algn="l" rtl="0">
                        <a:lnSpc>
                          <a:spcPct val="100000"/>
                        </a:lnSpc>
                        <a:spcBef>
                          <a:spcPts val="0"/>
                        </a:spcBef>
                        <a:buSzPct val="25000"/>
                        <a:buNone/>
                      </a:pPr>
                      <a:r>
                        <a:rPr lang="pt-BR" sz="1800" b="0" u="none" strike="noStrike" cap="none">
                          <a:solidFill>
                            <a:srgbClr val="000000"/>
                          </a:solidFill>
                          <a:latin typeface="Libre Baskerville"/>
                          <a:ea typeface="Libre Baskerville"/>
                          <a:cs typeface="Libre Baskerville"/>
                          <a:sym typeface="Libre Baskerville"/>
                        </a:rPr>
                        <a:t>Período inválido</a:t>
                      </a:r>
                    </a:p>
                  </a:txBody>
                  <a:tcPr marL="68400" marR="68400"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826527600"/>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Shape 213"/>
          <p:cNvSpPr txBox="1"/>
          <p:nvPr/>
        </p:nvSpPr>
        <p:spPr>
          <a:xfrm>
            <a:off x="1074500" y="10"/>
            <a:ext cx="9692400" cy="1325100"/>
          </a:xfrm>
          <a:prstGeom prst="rect">
            <a:avLst/>
          </a:prstGeom>
          <a:noFill/>
          <a:ln>
            <a:noFill/>
          </a:ln>
        </p:spPr>
        <p:txBody>
          <a:bodyPr lIns="91425" tIns="45700" rIns="91425" bIns="45700" anchor="b" anchorCtr="0">
            <a:noAutofit/>
          </a:bodyPr>
          <a:lstStyle/>
          <a:p>
            <a:pPr marL="0" marR="0" lvl="0" indent="0" algn="l" rtl="0">
              <a:lnSpc>
                <a:spcPct val="90000"/>
              </a:lnSpc>
              <a:spcBef>
                <a:spcPts val="0"/>
              </a:spcBef>
              <a:buSzPct val="25000"/>
              <a:buNone/>
            </a:pPr>
            <a:r>
              <a:rPr lang="pt-BR" sz="4400" b="0" i="0" u="none" strike="noStrike" cap="none">
                <a:solidFill>
                  <a:srgbClr val="000000"/>
                </a:solidFill>
                <a:latin typeface="Libre Baskerville"/>
                <a:ea typeface="Libre Baskerville"/>
                <a:cs typeface="Libre Baskerville"/>
                <a:sym typeface="Libre Baskerville"/>
              </a:rPr>
              <a:t>Iteração 02 -Caso de Uso 3.8</a:t>
            </a:r>
          </a:p>
        </p:txBody>
      </p:sp>
      <p:pic>
        <p:nvPicPr>
          <p:cNvPr id="214" name="Shape 214"/>
          <p:cNvPicPr preferRelativeResize="0"/>
          <p:nvPr/>
        </p:nvPicPr>
        <p:blipFill rotWithShape="1">
          <a:blip r:embed="rId3">
            <a:alphaModFix/>
          </a:blip>
          <a:srcRect/>
          <a:stretch/>
        </p:blipFill>
        <p:spPr>
          <a:xfrm>
            <a:off x="11347200" y="69840"/>
            <a:ext cx="799200" cy="691919"/>
          </a:xfrm>
          <a:prstGeom prst="rect">
            <a:avLst/>
          </a:prstGeom>
          <a:noFill/>
          <a:ln>
            <a:noFill/>
          </a:ln>
        </p:spPr>
      </p:pic>
      <p:pic>
        <p:nvPicPr>
          <p:cNvPr id="215" name="Shape 215"/>
          <p:cNvPicPr preferRelativeResize="0"/>
          <p:nvPr/>
        </p:nvPicPr>
        <p:blipFill>
          <a:blip r:embed="rId4">
            <a:alphaModFix/>
          </a:blip>
          <a:stretch>
            <a:fillRect/>
          </a:stretch>
        </p:blipFill>
        <p:spPr>
          <a:xfrm>
            <a:off x="1232975" y="1325100"/>
            <a:ext cx="8881125" cy="5495025"/>
          </a:xfrm>
          <a:prstGeom prst="rect">
            <a:avLst/>
          </a:prstGeom>
          <a:noFill/>
          <a:ln>
            <a:noFill/>
          </a:ln>
        </p:spPr>
      </p:pic>
    </p:spTree>
    <p:extLst>
      <p:ext uri="{BB962C8B-B14F-4D97-AF65-F5344CB8AC3E}">
        <p14:creationId xmlns:p14="http://schemas.microsoft.com/office/powerpoint/2010/main" val="3917644272"/>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Shape 220"/>
          <p:cNvSpPr txBox="1"/>
          <p:nvPr/>
        </p:nvSpPr>
        <p:spPr>
          <a:xfrm>
            <a:off x="1261800" y="365760"/>
            <a:ext cx="9692280" cy="1325160"/>
          </a:xfrm>
          <a:prstGeom prst="rect">
            <a:avLst/>
          </a:prstGeom>
          <a:noFill/>
          <a:ln>
            <a:noFill/>
          </a:ln>
        </p:spPr>
        <p:txBody>
          <a:bodyPr lIns="91425" tIns="45700" rIns="91425" bIns="45700" anchor="b" anchorCtr="0">
            <a:noAutofit/>
          </a:bodyPr>
          <a:lstStyle/>
          <a:p>
            <a:pPr marL="0" marR="0" lvl="0" indent="0" algn="l" rtl="0">
              <a:lnSpc>
                <a:spcPct val="90000"/>
              </a:lnSpc>
              <a:spcBef>
                <a:spcPts val="0"/>
              </a:spcBef>
              <a:buSzPct val="25000"/>
              <a:buNone/>
            </a:pPr>
            <a:r>
              <a:rPr lang="pt-BR" sz="4400" b="0" i="0" u="none" strike="noStrike" cap="none">
                <a:solidFill>
                  <a:srgbClr val="000000"/>
                </a:solidFill>
                <a:latin typeface="Libre Baskerville"/>
                <a:ea typeface="Libre Baskerville"/>
                <a:cs typeface="Libre Baskerville"/>
                <a:sym typeface="Libre Baskerville"/>
              </a:rPr>
              <a:t>Caso de Uso #3.9 – Iteração #02</a:t>
            </a:r>
          </a:p>
        </p:txBody>
      </p:sp>
      <p:pic>
        <p:nvPicPr>
          <p:cNvPr id="221" name="Shape 221"/>
          <p:cNvPicPr preferRelativeResize="0"/>
          <p:nvPr/>
        </p:nvPicPr>
        <p:blipFill rotWithShape="1">
          <a:blip r:embed="rId3">
            <a:alphaModFix/>
          </a:blip>
          <a:srcRect/>
          <a:stretch/>
        </p:blipFill>
        <p:spPr>
          <a:xfrm>
            <a:off x="11347200" y="69840"/>
            <a:ext cx="799200" cy="691919"/>
          </a:xfrm>
          <a:prstGeom prst="rect">
            <a:avLst/>
          </a:prstGeom>
          <a:noFill/>
          <a:ln>
            <a:noFill/>
          </a:ln>
        </p:spPr>
      </p:pic>
      <p:graphicFrame>
        <p:nvGraphicFramePr>
          <p:cNvPr id="222" name="Shape 222"/>
          <p:cNvGraphicFramePr/>
          <p:nvPr/>
        </p:nvGraphicFramePr>
        <p:xfrm>
          <a:off x="1188359" y="2669400"/>
          <a:ext cx="3000000" cy="3000000"/>
        </p:xfrm>
        <a:graphic>
          <a:graphicData uri="http://schemas.openxmlformats.org/drawingml/2006/table">
            <a:tbl>
              <a:tblPr>
                <a:noFill/>
              </a:tblPr>
              <a:tblGrid>
                <a:gridCol w="8594650">
                  <a:extLst>
                    <a:ext uri="{9D8B030D-6E8A-4147-A177-3AD203B41FA5}">
                      <a16:colId xmlns:a16="http://schemas.microsoft.com/office/drawing/2014/main" val="20000"/>
                    </a:ext>
                  </a:extLst>
                </a:gridCol>
              </a:tblGrid>
              <a:tr h="370800">
                <a:tc>
                  <a:txBody>
                    <a:bodyPr/>
                    <a:lstStyle/>
                    <a:p>
                      <a:pPr marL="0" marR="0" lvl="0" indent="0" algn="ctr" rtl="0">
                        <a:lnSpc>
                          <a:spcPct val="100000"/>
                        </a:lnSpc>
                        <a:spcBef>
                          <a:spcPts val="0"/>
                        </a:spcBef>
                        <a:buSzPct val="25000"/>
                        <a:buNone/>
                      </a:pPr>
                      <a:r>
                        <a:rPr lang="pt-BR" sz="1800" b="1" u="none" strike="noStrike" cap="none">
                          <a:solidFill>
                            <a:srgbClr val="FFFFFF"/>
                          </a:solidFill>
                          <a:latin typeface="Libre Baskerville"/>
                          <a:ea typeface="Libre Baskerville"/>
                          <a:cs typeface="Libre Baskerville"/>
                          <a:sym typeface="Libre Baskerville"/>
                        </a:rPr>
                        <a:t>Visualizar histórico de alertas enviados por parte da população - Iteração 02</a:t>
                      </a:r>
                    </a:p>
                  </a:txBody>
                  <a:tcPr marL="91450" marR="91450"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1B1E3D"/>
                    </a:solidFill>
                  </a:tcPr>
                </a:tc>
                <a:extLst>
                  <a:ext uri="{0D108BD9-81ED-4DB2-BD59-A6C34878D82A}">
                    <a16:rowId xmlns:a16="http://schemas.microsoft.com/office/drawing/2014/main" val="10000"/>
                  </a:ext>
                </a:extLst>
              </a:tr>
              <a:tr h="370800">
                <a:tc>
                  <a:txBody>
                    <a:bodyPr/>
                    <a:lstStyle/>
                    <a:p>
                      <a:pPr marL="0" marR="0" lvl="0" indent="0" algn="l" rtl="0">
                        <a:lnSpc>
                          <a:spcPct val="100000"/>
                        </a:lnSpc>
                        <a:spcBef>
                          <a:spcPts val="0"/>
                        </a:spcBef>
                        <a:buSzPct val="25000"/>
                        <a:buNone/>
                      </a:pPr>
                      <a:r>
                        <a:rPr lang="pt-BR" sz="1800" b="0" u="none" strike="noStrike" cap="none">
                          <a:solidFill>
                            <a:srgbClr val="000000"/>
                          </a:solidFill>
                          <a:latin typeface="Libre Baskerville"/>
                          <a:ea typeface="Libre Baskerville"/>
                          <a:cs typeface="Libre Baskerville"/>
                          <a:sym typeface="Libre Baskerville"/>
                        </a:rPr>
                        <a:t>Cenário de Sucesso – Histórico de alertas enviados por parte da população </a:t>
                      </a:r>
                    </a:p>
                  </a:txBody>
                  <a:tcPr marL="91450" marR="91450"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370800">
                <a:tc>
                  <a:txBody>
                    <a:bodyPr/>
                    <a:lstStyle/>
                    <a:p>
                      <a:pPr marL="0" marR="0" lvl="0" indent="0" algn="ctr" rtl="0">
                        <a:lnSpc>
                          <a:spcPct val="100000"/>
                        </a:lnSpc>
                        <a:spcBef>
                          <a:spcPts val="0"/>
                        </a:spcBef>
                        <a:buSzPct val="25000"/>
                        <a:buNone/>
                      </a:pPr>
                      <a:r>
                        <a:rPr lang="pt-BR" sz="1800" b="1" u="none" strike="noStrike" cap="none">
                          <a:solidFill>
                            <a:srgbClr val="FFFFFF"/>
                          </a:solidFill>
                          <a:latin typeface="Libre Baskerville"/>
                          <a:ea typeface="Libre Baskerville"/>
                          <a:cs typeface="Libre Baskerville"/>
                          <a:sym typeface="Libre Baskerville"/>
                        </a:rPr>
                        <a:t>Cenários Alternativos</a:t>
                      </a:r>
                    </a:p>
                  </a:txBody>
                  <a:tcPr marL="91450" marR="91450"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1B1E3E"/>
                    </a:solidFill>
                  </a:tcPr>
                </a:tc>
                <a:extLst>
                  <a:ext uri="{0D108BD9-81ED-4DB2-BD59-A6C34878D82A}">
                    <a16:rowId xmlns:a16="http://schemas.microsoft.com/office/drawing/2014/main" val="10002"/>
                  </a:ext>
                </a:extLst>
              </a:tr>
              <a:tr h="370800">
                <a:tc>
                  <a:txBody>
                    <a:bodyPr/>
                    <a:lstStyle/>
                    <a:p>
                      <a:pPr marL="0" marR="0" lvl="0" indent="0" algn="l" rtl="0">
                        <a:lnSpc>
                          <a:spcPct val="100000"/>
                        </a:lnSpc>
                        <a:spcBef>
                          <a:spcPts val="0"/>
                        </a:spcBef>
                        <a:buSzPct val="25000"/>
                        <a:buNone/>
                      </a:pPr>
                      <a:r>
                        <a:rPr lang="pt-BR" sz="1800" b="0" u="none" strike="noStrike" cap="none">
                          <a:solidFill>
                            <a:srgbClr val="000000"/>
                          </a:solidFill>
                          <a:latin typeface="Libre Baskerville"/>
                          <a:ea typeface="Libre Baskerville"/>
                          <a:cs typeface="Libre Baskerville"/>
                          <a:sym typeface="Libre Baskerville"/>
                        </a:rPr>
                        <a:t>Pesquisar histórico de alertas por local</a:t>
                      </a:r>
                    </a:p>
                  </a:txBody>
                  <a:tcPr marL="68400" marR="68400"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370800">
                <a:tc>
                  <a:txBody>
                    <a:bodyPr/>
                    <a:lstStyle/>
                    <a:p>
                      <a:pPr marL="0" marR="0" lvl="0" indent="0" algn="l" rtl="0">
                        <a:lnSpc>
                          <a:spcPct val="100000"/>
                        </a:lnSpc>
                        <a:spcBef>
                          <a:spcPts val="0"/>
                        </a:spcBef>
                        <a:buSzPct val="25000"/>
                        <a:buNone/>
                      </a:pPr>
                      <a:r>
                        <a:rPr lang="pt-BR" sz="1800" b="0" u="none" strike="noStrike" cap="none">
                          <a:solidFill>
                            <a:srgbClr val="000000"/>
                          </a:solidFill>
                          <a:latin typeface="Libre Baskerville"/>
                          <a:ea typeface="Libre Baskerville"/>
                          <a:cs typeface="Libre Baskerville"/>
                          <a:sym typeface="Libre Baskerville"/>
                        </a:rPr>
                        <a:t>Pesquisar histórico de alertas por período </a:t>
                      </a:r>
                    </a:p>
                  </a:txBody>
                  <a:tcPr marL="68400" marR="68400"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944362187"/>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Shape 227"/>
          <p:cNvSpPr txBox="1"/>
          <p:nvPr/>
        </p:nvSpPr>
        <p:spPr>
          <a:xfrm>
            <a:off x="1103325" y="1"/>
            <a:ext cx="9692400" cy="1181100"/>
          </a:xfrm>
          <a:prstGeom prst="rect">
            <a:avLst/>
          </a:prstGeom>
          <a:noFill/>
          <a:ln>
            <a:noFill/>
          </a:ln>
        </p:spPr>
        <p:txBody>
          <a:bodyPr lIns="91425" tIns="45700" rIns="91425" bIns="45700" anchor="b" anchorCtr="0">
            <a:noAutofit/>
          </a:bodyPr>
          <a:lstStyle/>
          <a:p>
            <a:pPr marL="0" marR="0" lvl="0" indent="0" algn="l" rtl="0">
              <a:lnSpc>
                <a:spcPct val="90000"/>
              </a:lnSpc>
              <a:spcBef>
                <a:spcPts val="0"/>
              </a:spcBef>
              <a:buSzPct val="25000"/>
              <a:buNone/>
            </a:pPr>
            <a:r>
              <a:rPr lang="pt-BR" sz="4400" b="0" i="0" u="none" strike="noStrike" cap="none">
                <a:solidFill>
                  <a:srgbClr val="000000"/>
                </a:solidFill>
                <a:latin typeface="Libre Baskerville"/>
                <a:ea typeface="Libre Baskerville"/>
                <a:cs typeface="Libre Baskerville"/>
                <a:sym typeface="Libre Baskerville"/>
              </a:rPr>
              <a:t>Iteração 02 -Caso de Uso 3.9</a:t>
            </a:r>
          </a:p>
        </p:txBody>
      </p:sp>
      <p:pic>
        <p:nvPicPr>
          <p:cNvPr id="228" name="Shape 228"/>
          <p:cNvPicPr preferRelativeResize="0"/>
          <p:nvPr/>
        </p:nvPicPr>
        <p:blipFill rotWithShape="1">
          <a:blip r:embed="rId3">
            <a:alphaModFix/>
          </a:blip>
          <a:srcRect/>
          <a:stretch/>
        </p:blipFill>
        <p:spPr>
          <a:xfrm>
            <a:off x="11347200" y="69840"/>
            <a:ext cx="799200" cy="691919"/>
          </a:xfrm>
          <a:prstGeom prst="rect">
            <a:avLst/>
          </a:prstGeom>
          <a:noFill/>
          <a:ln>
            <a:noFill/>
          </a:ln>
        </p:spPr>
      </p:pic>
      <p:pic>
        <p:nvPicPr>
          <p:cNvPr id="229" name="Shape 229"/>
          <p:cNvPicPr preferRelativeResize="0"/>
          <p:nvPr/>
        </p:nvPicPr>
        <p:blipFill>
          <a:blip r:embed="rId4">
            <a:alphaModFix/>
          </a:blip>
          <a:stretch>
            <a:fillRect/>
          </a:stretch>
        </p:blipFill>
        <p:spPr>
          <a:xfrm>
            <a:off x="1045675" y="1181100"/>
            <a:ext cx="9356575" cy="5559150"/>
          </a:xfrm>
          <a:prstGeom prst="rect">
            <a:avLst/>
          </a:prstGeom>
          <a:noFill/>
          <a:ln>
            <a:noFill/>
          </a:ln>
        </p:spPr>
      </p:pic>
    </p:spTree>
    <p:extLst>
      <p:ext uri="{BB962C8B-B14F-4D97-AF65-F5344CB8AC3E}">
        <p14:creationId xmlns:p14="http://schemas.microsoft.com/office/powerpoint/2010/main" val="1093352935"/>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Shape 234"/>
          <p:cNvSpPr txBox="1"/>
          <p:nvPr/>
        </p:nvSpPr>
        <p:spPr>
          <a:xfrm>
            <a:off x="1261800" y="365760"/>
            <a:ext cx="9692280" cy="1325160"/>
          </a:xfrm>
          <a:prstGeom prst="rect">
            <a:avLst/>
          </a:prstGeom>
          <a:noFill/>
          <a:ln>
            <a:noFill/>
          </a:ln>
        </p:spPr>
        <p:txBody>
          <a:bodyPr lIns="91425" tIns="45700" rIns="91425" bIns="45700" anchor="b" anchorCtr="0">
            <a:noAutofit/>
          </a:bodyPr>
          <a:lstStyle/>
          <a:p>
            <a:pPr marL="0" marR="0" lvl="0" indent="0" algn="l" rtl="0">
              <a:lnSpc>
                <a:spcPct val="90000"/>
              </a:lnSpc>
              <a:spcBef>
                <a:spcPts val="0"/>
              </a:spcBef>
              <a:buSzPct val="25000"/>
              <a:buNone/>
            </a:pPr>
            <a:r>
              <a:rPr lang="pt-BR" sz="4400" b="0" i="0" u="none" strike="noStrike" cap="none">
                <a:solidFill>
                  <a:srgbClr val="000000"/>
                </a:solidFill>
                <a:latin typeface="Libre Baskerville"/>
                <a:ea typeface="Libre Baskerville"/>
                <a:cs typeface="Libre Baskerville"/>
                <a:sym typeface="Libre Baskerville"/>
              </a:rPr>
              <a:t>Caso de Uso #3.10 – Iteração #02</a:t>
            </a:r>
          </a:p>
        </p:txBody>
      </p:sp>
      <p:pic>
        <p:nvPicPr>
          <p:cNvPr id="235" name="Shape 235"/>
          <p:cNvPicPr preferRelativeResize="0"/>
          <p:nvPr/>
        </p:nvPicPr>
        <p:blipFill rotWithShape="1">
          <a:blip r:embed="rId3">
            <a:alphaModFix/>
          </a:blip>
          <a:srcRect/>
          <a:stretch/>
        </p:blipFill>
        <p:spPr>
          <a:xfrm>
            <a:off x="11347200" y="69840"/>
            <a:ext cx="799200" cy="691919"/>
          </a:xfrm>
          <a:prstGeom prst="rect">
            <a:avLst/>
          </a:prstGeom>
          <a:noFill/>
          <a:ln>
            <a:noFill/>
          </a:ln>
        </p:spPr>
      </p:pic>
      <p:graphicFrame>
        <p:nvGraphicFramePr>
          <p:cNvPr id="236" name="Shape 236"/>
          <p:cNvGraphicFramePr/>
          <p:nvPr/>
        </p:nvGraphicFramePr>
        <p:xfrm>
          <a:off x="1261800" y="2312280"/>
          <a:ext cx="3000000" cy="3000000"/>
        </p:xfrm>
        <a:graphic>
          <a:graphicData uri="http://schemas.openxmlformats.org/drawingml/2006/table">
            <a:tbl>
              <a:tblPr>
                <a:noFill/>
              </a:tblPr>
              <a:tblGrid>
                <a:gridCol w="8594650">
                  <a:extLst>
                    <a:ext uri="{9D8B030D-6E8A-4147-A177-3AD203B41FA5}">
                      <a16:colId xmlns:a16="http://schemas.microsoft.com/office/drawing/2014/main" val="20000"/>
                    </a:ext>
                  </a:extLst>
                </a:gridCol>
              </a:tblGrid>
              <a:tr h="370800">
                <a:tc>
                  <a:txBody>
                    <a:bodyPr/>
                    <a:lstStyle/>
                    <a:p>
                      <a:pPr marL="0" marR="0" lvl="0" indent="0" algn="ctr" rtl="0">
                        <a:lnSpc>
                          <a:spcPct val="100000"/>
                        </a:lnSpc>
                        <a:spcBef>
                          <a:spcPts val="0"/>
                        </a:spcBef>
                        <a:buSzPct val="25000"/>
                        <a:buNone/>
                      </a:pPr>
                      <a:r>
                        <a:rPr lang="pt-BR" sz="1800" b="1" u="none" strike="noStrike" cap="none">
                          <a:solidFill>
                            <a:srgbClr val="FFFFFF"/>
                          </a:solidFill>
                          <a:latin typeface="Libre Baskerville"/>
                          <a:ea typeface="Libre Baskerville"/>
                          <a:cs typeface="Libre Baskerville"/>
                          <a:sym typeface="Libre Baskerville"/>
                        </a:rPr>
                        <a:t>Pesquisar histórico de alertas por local - Iteração 02</a:t>
                      </a:r>
                    </a:p>
                  </a:txBody>
                  <a:tcPr marL="91450" marR="91450"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1B1E3D"/>
                    </a:solidFill>
                  </a:tcPr>
                </a:tc>
                <a:extLst>
                  <a:ext uri="{0D108BD9-81ED-4DB2-BD59-A6C34878D82A}">
                    <a16:rowId xmlns:a16="http://schemas.microsoft.com/office/drawing/2014/main" val="10000"/>
                  </a:ext>
                </a:extLst>
              </a:tr>
              <a:tr h="370800">
                <a:tc>
                  <a:txBody>
                    <a:bodyPr/>
                    <a:lstStyle/>
                    <a:p>
                      <a:pPr marL="0" marR="0" lvl="0" indent="0" algn="l" rtl="0">
                        <a:lnSpc>
                          <a:spcPct val="100000"/>
                        </a:lnSpc>
                        <a:spcBef>
                          <a:spcPts val="0"/>
                        </a:spcBef>
                        <a:buSzPct val="25000"/>
                        <a:buNone/>
                      </a:pPr>
                      <a:r>
                        <a:rPr lang="pt-BR" sz="1800" b="0" u="none" strike="noStrike" cap="none">
                          <a:solidFill>
                            <a:srgbClr val="000000"/>
                          </a:solidFill>
                          <a:latin typeface="Libre Baskerville"/>
                          <a:ea typeface="Libre Baskerville"/>
                          <a:cs typeface="Libre Baskerville"/>
                          <a:sym typeface="Libre Baskerville"/>
                        </a:rPr>
                        <a:t>Cenário de Sucesso – Exibir histórico de alertas por local </a:t>
                      </a:r>
                    </a:p>
                  </a:txBody>
                  <a:tcPr marL="91450" marR="91450"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370800">
                <a:tc>
                  <a:txBody>
                    <a:bodyPr/>
                    <a:lstStyle/>
                    <a:p>
                      <a:pPr marL="0" marR="0" lvl="0" indent="0" algn="ctr" rtl="0">
                        <a:lnSpc>
                          <a:spcPct val="100000"/>
                        </a:lnSpc>
                        <a:spcBef>
                          <a:spcPts val="0"/>
                        </a:spcBef>
                        <a:buSzPct val="25000"/>
                        <a:buNone/>
                      </a:pPr>
                      <a:r>
                        <a:rPr lang="pt-BR" sz="1800" b="1" u="none" strike="noStrike" cap="none">
                          <a:solidFill>
                            <a:srgbClr val="FFFFFF"/>
                          </a:solidFill>
                          <a:latin typeface="Libre Baskerville"/>
                          <a:ea typeface="Libre Baskerville"/>
                          <a:cs typeface="Libre Baskerville"/>
                          <a:sym typeface="Libre Baskerville"/>
                        </a:rPr>
                        <a:t>Cenários Alternativos</a:t>
                      </a:r>
                    </a:p>
                  </a:txBody>
                  <a:tcPr marL="91450" marR="91450"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1B1E3E"/>
                    </a:solidFill>
                  </a:tcPr>
                </a:tc>
                <a:extLst>
                  <a:ext uri="{0D108BD9-81ED-4DB2-BD59-A6C34878D82A}">
                    <a16:rowId xmlns:a16="http://schemas.microsoft.com/office/drawing/2014/main" val="10002"/>
                  </a:ext>
                </a:extLst>
              </a:tr>
              <a:tr h="370450">
                <a:tc>
                  <a:txBody>
                    <a:bodyPr/>
                    <a:lstStyle/>
                    <a:p>
                      <a:pPr marL="0" marR="0" lvl="0" indent="0" algn="l" rtl="0">
                        <a:lnSpc>
                          <a:spcPct val="100000"/>
                        </a:lnSpc>
                        <a:spcBef>
                          <a:spcPts val="0"/>
                        </a:spcBef>
                        <a:buSzPct val="25000"/>
                        <a:buNone/>
                      </a:pPr>
                      <a:r>
                        <a:rPr lang="pt-BR" sz="1800" b="0" u="none" strike="noStrike" cap="none">
                          <a:solidFill>
                            <a:srgbClr val="000000"/>
                          </a:solidFill>
                          <a:latin typeface="Libre Baskerville"/>
                          <a:ea typeface="Libre Baskerville"/>
                          <a:cs typeface="Libre Baskerville"/>
                          <a:sym typeface="Libre Baskerville"/>
                        </a:rPr>
                        <a:t>Cidade sem alertas</a:t>
                      </a:r>
                    </a:p>
                  </a:txBody>
                  <a:tcPr marL="68400" marR="68400"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42766796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972312" y="925357"/>
            <a:ext cx="9418320" cy="1066800"/>
          </a:xfrm>
        </p:spPr>
        <p:txBody>
          <a:bodyPr>
            <a:normAutofit/>
          </a:bodyPr>
          <a:lstStyle/>
          <a:p>
            <a:r>
              <a:rPr lang="pt-BR" sz="6000" dirty="0" err="1"/>
              <a:t>DBAs</a:t>
            </a:r>
            <a:endParaRPr lang="pt-BR" sz="6000" dirty="0"/>
          </a:p>
        </p:txBody>
      </p:sp>
      <p:sp>
        <p:nvSpPr>
          <p:cNvPr id="5" name="Subtítulo 4"/>
          <p:cNvSpPr>
            <a:spLocks noGrp="1"/>
          </p:cNvSpPr>
          <p:nvPr>
            <p:ph type="subTitle" idx="1"/>
          </p:nvPr>
        </p:nvSpPr>
        <p:spPr>
          <a:xfrm>
            <a:off x="1261872" y="5465378"/>
            <a:ext cx="9418320" cy="1026861"/>
          </a:xfrm>
        </p:spPr>
        <p:txBody>
          <a:bodyPr>
            <a:noAutofit/>
          </a:bodyPr>
          <a:lstStyle/>
          <a:p>
            <a:r>
              <a:rPr lang="pt-BR" dirty="0"/>
              <a:t>Amanda </a:t>
            </a:r>
            <a:r>
              <a:rPr lang="pt-BR" dirty="0" err="1"/>
              <a:t>Leonardi</a:t>
            </a:r>
            <a:r>
              <a:rPr lang="pt-BR" dirty="0"/>
              <a:t> – MOD01</a:t>
            </a:r>
          </a:p>
          <a:p>
            <a:r>
              <a:rPr lang="pt-BR" dirty="0"/>
              <a:t>Igor </a:t>
            </a:r>
            <a:r>
              <a:rPr lang="pt-BR" dirty="0" err="1"/>
              <a:t>Torati</a:t>
            </a:r>
            <a:r>
              <a:rPr lang="pt-BR" dirty="0"/>
              <a:t> – MOD01</a:t>
            </a:r>
          </a:p>
          <a:p>
            <a:endParaRPr lang="pt-BR" dirty="0">
              <a:latin typeface="Calibri" panose="020F0502020204030204" pitchFamily="34" charset="0"/>
            </a:endParaRPr>
          </a:p>
          <a:p>
            <a:endParaRPr lang="pt-BR" dirty="0">
              <a:latin typeface="Calibri" panose="020F0502020204030204" pitchFamily="34" charset="0"/>
            </a:endParaRPr>
          </a:p>
        </p:txBody>
      </p:sp>
      <p:pic>
        <p:nvPicPr>
          <p:cNvPr id="6" name="Imagem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616440" y="202692"/>
            <a:ext cx="2383141" cy="1445330"/>
          </a:xfrm>
          <a:prstGeom prst="rect">
            <a:avLst/>
          </a:prstGeom>
        </p:spPr>
      </p:pic>
    </p:spTree>
    <p:extLst>
      <p:ext uri="{BB962C8B-B14F-4D97-AF65-F5344CB8AC3E}">
        <p14:creationId xmlns:p14="http://schemas.microsoft.com/office/powerpoint/2010/main" val="58517927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Iteração #02 -Caso de Uso 4.8</a:t>
            </a:r>
          </a:p>
        </p:txBody>
      </p:sp>
      <p:pic>
        <p:nvPicPr>
          <p:cNvPr id="4" name="Imagem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pic>
        <p:nvPicPr>
          <p:cNvPr id="7" name="image51.png"/>
          <p:cNvPicPr/>
          <p:nvPr/>
        </p:nvPicPr>
        <p:blipFill>
          <a:blip r:embed="rId3"/>
          <a:srcRect/>
          <a:stretch>
            <a:fillRect/>
          </a:stretch>
        </p:blipFill>
        <p:spPr>
          <a:xfrm>
            <a:off x="1261872" y="2086378"/>
            <a:ext cx="8389608" cy="4098894"/>
          </a:xfrm>
          <a:prstGeom prst="rect">
            <a:avLst/>
          </a:prstGeom>
          <a:ln/>
        </p:spPr>
      </p:pic>
    </p:spTree>
    <p:extLst>
      <p:ext uri="{BB962C8B-B14F-4D97-AF65-F5344CB8AC3E}">
        <p14:creationId xmlns:p14="http://schemas.microsoft.com/office/powerpoint/2010/main" val="111250642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Shape 241"/>
          <p:cNvSpPr txBox="1"/>
          <p:nvPr/>
        </p:nvSpPr>
        <p:spPr>
          <a:xfrm>
            <a:off x="1261800" y="365760"/>
            <a:ext cx="9692280" cy="1325160"/>
          </a:xfrm>
          <a:prstGeom prst="rect">
            <a:avLst/>
          </a:prstGeom>
          <a:noFill/>
          <a:ln>
            <a:noFill/>
          </a:ln>
        </p:spPr>
        <p:txBody>
          <a:bodyPr lIns="91425" tIns="45700" rIns="91425" bIns="45700" anchor="b" anchorCtr="0">
            <a:noAutofit/>
          </a:bodyPr>
          <a:lstStyle/>
          <a:p>
            <a:pPr marL="0" marR="0" lvl="0" indent="0" algn="l" rtl="0">
              <a:lnSpc>
                <a:spcPct val="90000"/>
              </a:lnSpc>
              <a:spcBef>
                <a:spcPts val="0"/>
              </a:spcBef>
              <a:buSzPct val="25000"/>
              <a:buNone/>
            </a:pPr>
            <a:r>
              <a:rPr lang="pt-BR" sz="4400" b="0" i="0" u="none" strike="noStrike" cap="none">
                <a:latin typeface="Libre Baskerville"/>
                <a:ea typeface="Libre Baskerville"/>
                <a:cs typeface="Libre Baskerville"/>
                <a:sym typeface="Libre Baskerville"/>
              </a:rPr>
              <a:t>Iteração 02 -Caso de Uso 3.10</a:t>
            </a:r>
          </a:p>
        </p:txBody>
      </p:sp>
      <p:pic>
        <p:nvPicPr>
          <p:cNvPr id="242" name="Shape 242"/>
          <p:cNvPicPr preferRelativeResize="0"/>
          <p:nvPr/>
        </p:nvPicPr>
        <p:blipFill rotWithShape="1">
          <a:blip r:embed="rId3">
            <a:alphaModFix/>
          </a:blip>
          <a:srcRect/>
          <a:stretch/>
        </p:blipFill>
        <p:spPr>
          <a:xfrm>
            <a:off x="11347200" y="69840"/>
            <a:ext cx="799200" cy="691919"/>
          </a:xfrm>
          <a:prstGeom prst="rect">
            <a:avLst/>
          </a:prstGeom>
          <a:noFill/>
          <a:ln>
            <a:noFill/>
          </a:ln>
        </p:spPr>
      </p:pic>
      <p:pic>
        <p:nvPicPr>
          <p:cNvPr id="243" name="Shape 243"/>
          <p:cNvPicPr preferRelativeResize="0"/>
          <p:nvPr/>
        </p:nvPicPr>
        <p:blipFill>
          <a:blip r:embed="rId4">
            <a:alphaModFix/>
          </a:blip>
          <a:stretch>
            <a:fillRect/>
          </a:stretch>
        </p:blipFill>
        <p:spPr>
          <a:xfrm>
            <a:off x="1184350" y="1769874"/>
            <a:ext cx="8849599" cy="4958275"/>
          </a:xfrm>
          <a:prstGeom prst="rect">
            <a:avLst/>
          </a:prstGeom>
          <a:noFill/>
          <a:ln>
            <a:noFill/>
          </a:ln>
        </p:spPr>
      </p:pic>
    </p:spTree>
    <p:extLst>
      <p:ext uri="{BB962C8B-B14F-4D97-AF65-F5344CB8AC3E}">
        <p14:creationId xmlns:p14="http://schemas.microsoft.com/office/powerpoint/2010/main" val="2587728461"/>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Shape 248"/>
          <p:cNvSpPr txBox="1"/>
          <p:nvPr/>
        </p:nvSpPr>
        <p:spPr>
          <a:xfrm>
            <a:off x="1261800" y="365760"/>
            <a:ext cx="9692280" cy="1325160"/>
          </a:xfrm>
          <a:prstGeom prst="rect">
            <a:avLst/>
          </a:prstGeom>
          <a:noFill/>
          <a:ln>
            <a:noFill/>
          </a:ln>
        </p:spPr>
        <p:txBody>
          <a:bodyPr lIns="91425" tIns="45700" rIns="91425" bIns="45700" anchor="b" anchorCtr="0">
            <a:noAutofit/>
          </a:bodyPr>
          <a:lstStyle/>
          <a:p>
            <a:pPr marL="0" marR="0" lvl="0" indent="0" algn="l" rtl="0">
              <a:lnSpc>
                <a:spcPct val="90000"/>
              </a:lnSpc>
              <a:spcBef>
                <a:spcPts val="0"/>
              </a:spcBef>
              <a:buSzPct val="25000"/>
              <a:buNone/>
            </a:pPr>
            <a:r>
              <a:rPr lang="pt-BR" sz="4400" b="0" i="0" u="none" strike="noStrike" cap="none">
                <a:solidFill>
                  <a:srgbClr val="000000"/>
                </a:solidFill>
                <a:latin typeface="Libre Baskerville"/>
                <a:ea typeface="Libre Baskerville"/>
                <a:cs typeface="Libre Baskerville"/>
                <a:sym typeface="Libre Baskerville"/>
              </a:rPr>
              <a:t>Caso de Uso #3.11 – Iteração #02</a:t>
            </a:r>
          </a:p>
        </p:txBody>
      </p:sp>
      <p:pic>
        <p:nvPicPr>
          <p:cNvPr id="249" name="Shape 249"/>
          <p:cNvPicPr preferRelativeResize="0"/>
          <p:nvPr/>
        </p:nvPicPr>
        <p:blipFill rotWithShape="1">
          <a:blip r:embed="rId3">
            <a:alphaModFix/>
          </a:blip>
          <a:srcRect/>
          <a:stretch/>
        </p:blipFill>
        <p:spPr>
          <a:xfrm>
            <a:off x="11347200" y="69840"/>
            <a:ext cx="799200" cy="691919"/>
          </a:xfrm>
          <a:prstGeom prst="rect">
            <a:avLst/>
          </a:prstGeom>
          <a:noFill/>
          <a:ln>
            <a:noFill/>
          </a:ln>
        </p:spPr>
      </p:pic>
      <p:graphicFrame>
        <p:nvGraphicFramePr>
          <p:cNvPr id="250" name="Shape 250"/>
          <p:cNvGraphicFramePr/>
          <p:nvPr/>
        </p:nvGraphicFramePr>
        <p:xfrm>
          <a:off x="1261800" y="2312280"/>
          <a:ext cx="3000000" cy="3000000"/>
        </p:xfrm>
        <a:graphic>
          <a:graphicData uri="http://schemas.openxmlformats.org/drawingml/2006/table">
            <a:tbl>
              <a:tblPr>
                <a:noFill/>
              </a:tblPr>
              <a:tblGrid>
                <a:gridCol w="8594650">
                  <a:extLst>
                    <a:ext uri="{9D8B030D-6E8A-4147-A177-3AD203B41FA5}">
                      <a16:colId xmlns:a16="http://schemas.microsoft.com/office/drawing/2014/main" val="20000"/>
                    </a:ext>
                  </a:extLst>
                </a:gridCol>
              </a:tblGrid>
              <a:tr h="370800">
                <a:tc>
                  <a:txBody>
                    <a:bodyPr/>
                    <a:lstStyle/>
                    <a:p>
                      <a:pPr marL="0" marR="0" lvl="0" indent="0" algn="ctr" rtl="0">
                        <a:lnSpc>
                          <a:spcPct val="100000"/>
                        </a:lnSpc>
                        <a:spcBef>
                          <a:spcPts val="0"/>
                        </a:spcBef>
                        <a:buSzPct val="25000"/>
                        <a:buNone/>
                      </a:pPr>
                      <a:r>
                        <a:rPr lang="pt-BR" sz="1800" b="1" u="none" strike="noStrike" cap="none">
                          <a:solidFill>
                            <a:srgbClr val="FFFFFF"/>
                          </a:solidFill>
                          <a:latin typeface="Libre Baskerville"/>
                          <a:ea typeface="Libre Baskerville"/>
                          <a:cs typeface="Libre Baskerville"/>
                          <a:sym typeface="Libre Baskerville"/>
                        </a:rPr>
                        <a:t>Pesquisar histórico de alertas por período - Iteração 02</a:t>
                      </a:r>
                    </a:p>
                  </a:txBody>
                  <a:tcPr marL="91450" marR="91450"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1B1E3D"/>
                    </a:solidFill>
                  </a:tcPr>
                </a:tc>
                <a:extLst>
                  <a:ext uri="{0D108BD9-81ED-4DB2-BD59-A6C34878D82A}">
                    <a16:rowId xmlns:a16="http://schemas.microsoft.com/office/drawing/2014/main" val="10000"/>
                  </a:ext>
                </a:extLst>
              </a:tr>
              <a:tr h="370800">
                <a:tc>
                  <a:txBody>
                    <a:bodyPr/>
                    <a:lstStyle/>
                    <a:p>
                      <a:pPr marL="0" marR="0" lvl="0" indent="0" algn="l" rtl="0">
                        <a:lnSpc>
                          <a:spcPct val="100000"/>
                        </a:lnSpc>
                        <a:spcBef>
                          <a:spcPts val="0"/>
                        </a:spcBef>
                        <a:buSzPct val="25000"/>
                        <a:buNone/>
                      </a:pPr>
                      <a:r>
                        <a:rPr lang="pt-BR" sz="1800" b="0" u="none" strike="noStrike" cap="none">
                          <a:solidFill>
                            <a:srgbClr val="000000"/>
                          </a:solidFill>
                          <a:latin typeface="Libre Baskerville"/>
                          <a:ea typeface="Libre Baskerville"/>
                          <a:cs typeface="Libre Baskerville"/>
                          <a:sym typeface="Libre Baskerville"/>
                        </a:rPr>
                        <a:t>Cenário de Sucesso – Exibir histórico de alertas por período</a:t>
                      </a:r>
                    </a:p>
                  </a:txBody>
                  <a:tcPr marL="91450" marR="91450"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370800">
                <a:tc>
                  <a:txBody>
                    <a:bodyPr/>
                    <a:lstStyle/>
                    <a:p>
                      <a:pPr marL="0" marR="0" lvl="0" indent="0" algn="ctr" rtl="0">
                        <a:lnSpc>
                          <a:spcPct val="100000"/>
                        </a:lnSpc>
                        <a:spcBef>
                          <a:spcPts val="0"/>
                        </a:spcBef>
                        <a:buSzPct val="25000"/>
                        <a:buNone/>
                      </a:pPr>
                      <a:r>
                        <a:rPr lang="pt-BR" sz="1800" b="1" u="none" strike="noStrike" cap="none">
                          <a:solidFill>
                            <a:srgbClr val="FFFFFF"/>
                          </a:solidFill>
                          <a:latin typeface="Libre Baskerville"/>
                          <a:ea typeface="Libre Baskerville"/>
                          <a:cs typeface="Libre Baskerville"/>
                          <a:sym typeface="Libre Baskerville"/>
                        </a:rPr>
                        <a:t>Cenários Alternativos</a:t>
                      </a:r>
                    </a:p>
                  </a:txBody>
                  <a:tcPr marL="91450" marR="91450"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1B1E3E"/>
                    </a:solidFill>
                  </a:tcPr>
                </a:tc>
                <a:extLst>
                  <a:ext uri="{0D108BD9-81ED-4DB2-BD59-A6C34878D82A}">
                    <a16:rowId xmlns:a16="http://schemas.microsoft.com/office/drawing/2014/main" val="10002"/>
                  </a:ext>
                </a:extLst>
              </a:tr>
              <a:tr h="370800">
                <a:tc>
                  <a:txBody>
                    <a:bodyPr/>
                    <a:lstStyle/>
                    <a:p>
                      <a:pPr marL="0" marR="0" lvl="0" indent="0" algn="l" rtl="0">
                        <a:lnSpc>
                          <a:spcPct val="100000"/>
                        </a:lnSpc>
                        <a:spcBef>
                          <a:spcPts val="0"/>
                        </a:spcBef>
                        <a:buSzPct val="25000"/>
                        <a:buNone/>
                      </a:pPr>
                      <a:r>
                        <a:rPr lang="pt-BR" sz="1800" b="0" u="none" strike="noStrike" cap="none">
                          <a:solidFill>
                            <a:srgbClr val="000000"/>
                          </a:solidFill>
                          <a:latin typeface="Libre Baskerville"/>
                          <a:ea typeface="Libre Baskerville"/>
                          <a:cs typeface="Libre Baskerville"/>
                          <a:sym typeface="Libre Baskerville"/>
                        </a:rPr>
                        <a:t>Período inválido</a:t>
                      </a:r>
                    </a:p>
                  </a:txBody>
                  <a:tcPr marL="68400" marR="68400"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370800">
                <a:tc>
                  <a:txBody>
                    <a:bodyPr/>
                    <a:lstStyle/>
                    <a:p>
                      <a:pPr marL="0" marR="0" lvl="0" indent="0" algn="l" rtl="0">
                        <a:lnSpc>
                          <a:spcPct val="100000"/>
                        </a:lnSpc>
                        <a:spcBef>
                          <a:spcPts val="0"/>
                        </a:spcBef>
                        <a:buSzPct val="25000"/>
                        <a:buNone/>
                      </a:pPr>
                      <a:r>
                        <a:rPr lang="pt-BR" sz="1800" b="0" u="none" strike="noStrike" cap="none">
                          <a:solidFill>
                            <a:srgbClr val="000000"/>
                          </a:solidFill>
                          <a:latin typeface="Libre Baskerville"/>
                          <a:ea typeface="Libre Baskerville"/>
                          <a:cs typeface="Libre Baskerville"/>
                          <a:sym typeface="Libre Baskerville"/>
                        </a:rPr>
                        <a:t>Período sem alertas</a:t>
                      </a:r>
                    </a:p>
                  </a:txBody>
                  <a:tcPr marL="68400" marR="68400"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541655297"/>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Shape 255"/>
          <p:cNvSpPr txBox="1"/>
          <p:nvPr/>
        </p:nvSpPr>
        <p:spPr>
          <a:xfrm>
            <a:off x="1249862" y="503635"/>
            <a:ext cx="9692400" cy="1325100"/>
          </a:xfrm>
          <a:prstGeom prst="rect">
            <a:avLst/>
          </a:prstGeom>
          <a:noFill/>
          <a:ln>
            <a:noFill/>
          </a:ln>
        </p:spPr>
        <p:txBody>
          <a:bodyPr lIns="91425" tIns="45700" rIns="91425" bIns="45700" anchor="b" anchorCtr="0">
            <a:noAutofit/>
          </a:bodyPr>
          <a:lstStyle/>
          <a:p>
            <a:pPr marL="0" marR="0" lvl="0" indent="0" algn="l" rtl="0">
              <a:lnSpc>
                <a:spcPct val="90000"/>
              </a:lnSpc>
              <a:spcBef>
                <a:spcPts val="0"/>
              </a:spcBef>
              <a:buSzPct val="25000"/>
              <a:buNone/>
            </a:pPr>
            <a:r>
              <a:rPr lang="pt-BR" sz="4400" b="0" i="0" u="none" strike="noStrike" cap="none">
                <a:latin typeface="Libre Baskerville"/>
                <a:ea typeface="Libre Baskerville"/>
                <a:cs typeface="Libre Baskerville"/>
                <a:sym typeface="Libre Baskerville"/>
              </a:rPr>
              <a:t>Iteração 02 -Caso de Uso 3.11</a:t>
            </a:r>
          </a:p>
        </p:txBody>
      </p:sp>
      <p:pic>
        <p:nvPicPr>
          <p:cNvPr id="256" name="Shape 256"/>
          <p:cNvPicPr preferRelativeResize="0"/>
          <p:nvPr/>
        </p:nvPicPr>
        <p:blipFill rotWithShape="1">
          <a:blip r:embed="rId3">
            <a:alphaModFix/>
          </a:blip>
          <a:srcRect/>
          <a:stretch/>
        </p:blipFill>
        <p:spPr>
          <a:xfrm>
            <a:off x="11347200" y="69840"/>
            <a:ext cx="799200" cy="691919"/>
          </a:xfrm>
          <a:prstGeom prst="rect">
            <a:avLst/>
          </a:prstGeom>
          <a:noFill/>
          <a:ln>
            <a:noFill/>
          </a:ln>
        </p:spPr>
      </p:pic>
      <p:pic>
        <p:nvPicPr>
          <p:cNvPr id="257" name="Shape 257"/>
          <p:cNvPicPr preferRelativeResize="0"/>
          <p:nvPr/>
        </p:nvPicPr>
        <p:blipFill>
          <a:blip r:embed="rId4">
            <a:alphaModFix/>
          </a:blip>
          <a:stretch>
            <a:fillRect/>
          </a:stretch>
        </p:blipFill>
        <p:spPr>
          <a:xfrm>
            <a:off x="1353875" y="1828724"/>
            <a:ext cx="8176270" cy="4893924"/>
          </a:xfrm>
          <a:prstGeom prst="rect">
            <a:avLst/>
          </a:prstGeom>
          <a:noFill/>
          <a:ln>
            <a:noFill/>
          </a:ln>
        </p:spPr>
      </p:pic>
    </p:spTree>
    <p:extLst>
      <p:ext uri="{BB962C8B-B14F-4D97-AF65-F5344CB8AC3E}">
        <p14:creationId xmlns:p14="http://schemas.microsoft.com/office/powerpoint/2010/main" val="3188785664"/>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Shape 262"/>
          <p:cNvSpPr txBox="1"/>
          <p:nvPr/>
        </p:nvSpPr>
        <p:spPr>
          <a:xfrm>
            <a:off x="1261800" y="365760"/>
            <a:ext cx="9692280" cy="1325160"/>
          </a:xfrm>
          <a:prstGeom prst="rect">
            <a:avLst/>
          </a:prstGeom>
          <a:noFill/>
          <a:ln>
            <a:noFill/>
          </a:ln>
        </p:spPr>
        <p:txBody>
          <a:bodyPr lIns="91425" tIns="45700" rIns="91425" bIns="45700" anchor="b" anchorCtr="0">
            <a:noAutofit/>
          </a:bodyPr>
          <a:lstStyle/>
          <a:p>
            <a:pPr marL="0" marR="0" lvl="0" indent="0" algn="l" rtl="0">
              <a:lnSpc>
                <a:spcPct val="90000"/>
              </a:lnSpc>
              <a:spcBef>
                <a:spcPts val="0"/>
              </a:spcBef>
              <a:buSzPct val="25000"/>
              <a:buNone/>
            </a:pPr>
            <a:r>
              <a:rPr lang="pt-BR" sz="4400" b="0" i="0" u="none" strike="noStrike" cap="none">
                <a:solidFill>
                  <a:srgbClr val="000000"/>
                </a:solidFill>
                <a:latin typeface="Libre Baskerville"/>
                <a:ea typeface="Libre Baskerville"/>
                <a:cs typeface="Libre Baskerville"/>
                <a:sym typeface="Libre Baskerville"/>
              </a:rPr>
              <a:t>Caso de Uso #3.4 – Iteração #03</a:t>
            </a:r>
          </a:p>
        </p:txBody>
      </p:sp>
      <p:pic>
        <p:nvPicPr>
          <p:cNvPr id="263" name="Shape 263"/>
          <p:cNvPicPr preferRelativeResize="0"/>
          <p:nvPr/>
        </p:nvPicPr>
        <p:blipFill rotWithShape="1">
          <a:blip r:embed="rId3">
            <a:alphaModFix/>
          </a:blip>
          <a:srcRect/>
          <a:stretch/>
        </p:blipFill>
        <p:spPr>
          <a:xfrm>
            <a:off x="11347200" y="69840"/>
            <a:ext cx="799200" cy="691919"/>
          </a:xfrm>
          <a:prstGeom prst="rect">
            <a:avLst/>
          </a:prstGeom>
          <a:noFill/>
          <a:ln>
            <a:noFill/>
          </a:ln>
        </p:spPr>
      </p:pic>
      <p:graphicFrame>
        <p:nvGraphicFramePr>
          <p:cNvPr id="264" name="Shape 264"/>
          <p:cNvGraphicFramePr/>
          <p:nvPr/>
        </p:nvGraphicFramePr>
        <p:xfrm>
          <a:off x="1261800" y="2312280"/>
          <a:ext cx="3000000" cy="3000000"/>
        </p:xfrm>
        <a:graphic>
          <a:graphicData uri="http://schemas.openxmlformats.org/drawingml/2006/table">
            <a:tbl>
              <a:tblPr>
                <a:noFill/>
              </a:tblPr>
              <a:tblGrid>
                <a:gridCol w="8594650">
                  <a:extLst>
                    <a:ext uri="{9D8B030D-6E8A-4147-A177-3AD203B41FA5}">
                      <a16:colId xmlns:a16="http://schemas.microsoft.com/office/drawing/2014/main" val="20000"/>
                    </a:ext>
                  </a:extLst>
                </a:gridCol>
              </a:tblGrid>
              <a:tr h="399250">
                <a:tc>
                  <a:txBody>
                    <a:bodyPr/>
                    <a:lstStyle/>
                    <a:p>
                      <a:pPr marL="0" marR="0" lvl="0" indent="0" algn="ctr" rtl="0">
                        <a:lnSpc>
                          <a:spcPct val="100000"/>
                        </a:lnSpc>
                        <a:spcBef>
                          <a:spcPts val="0"/>
                        </a:spcBef>
                        <a:buSzPct val="25000"/>
                        <a:buNone/>
                      </a:pPr>
                      <a:r>
                        <a:rPr lang="pt-BR" sz="1800" b="1" u="none" strike="noStrike" cap="none">
                          <a:solidFill>
                            <a:srgbClr val="FFFFFF"/>
                          </a:solidFill>
                          <a:latin typeface="Libre Baskerville"/>
                          <a:ea typeface="Libre Baskerville"/>
                          <a:cs typeface="Libre Baskerville"/>
                          <a:sym typeface="Libre Baskerville"/>
                        </a:rPr>
                        <a:t>Gerar gráfico linear das medições de um sensor de uma  PCD - Iteração 03</a:t>
                      </a:r>
                    </a:p>
                  </a:txBody>
                  <a:tcPr marL="91450" marR="91450"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1B1E3D"/>
                    </a:solidFill>
                  </a:tcPr>
                </a:tc>
                <a:extLst>
                  <a:ext uri="{0D108BD9-81ED-4DB2-BD59-A6C34878D82A}">
                    <a16:rowId xmlns:a16="http://schemas.microsoft.com/office/drawing/2014/main" val="10000"/>
                  </a:ext>
                </a:extLst>
              </a:tr>
              <a:tr h="370800">
                <a:tc>
                  <a:txBody>
                    <a:bodyPr/>
                    <a:lstStyle/>
                    <a:p>
                      <a:pPr marL="0" marR="0" lvl="0" indent="0" algn="l" rtl="0">
                        <a:lnSpc>
                          <a:spcPct val="100000"/>
                        </a:lnSpc>
                        <a:spcBef>
                          <a:spcPts val="0"/>
                        </a:spcBef>
                        <a:buSzPct val="25000"/>
                        <a:buNone/>
                      </a:pPr>
                      <a:r>
                        <a:rPr lang="pt-BR" sz="1800" b="0" u="none" strike="noStrike" cap="none">
                          <a:solidFill>
                            <a:srgbClr val="000000"/>
                          </a:solidFill>
                          <a:latin typeface="Libre Baskerville"/>
                          <a:ea typeface="Libre Baskerville"/>
                          <a:cs typeface="Libre Baskerville"/>
                          <a:sym typeface="Libre Baskerville"/>
                        </a:rPr>
                        <a:t>Cenário de Sucesso – Gerar gráfico linear das medições de um sensor de uma  PCD </a:t>
                      </a:r>
                    </a:p>
                  </a:txBody>
                  <a:tcPr marL="91450" marR="91450"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370800">
                <a:tc>
                  <a:txBody>
                    <a:bodyPr/>
                    <a:lstStyle/>
                    <a:p>
                      <a:pPr marL="0" marR="0" lvl="0" indent="0" algn="ctr" rtl="0">
                        <a:lnSpc>
                          <a:spcPct val="100000"/>
                        </a:lnSpc>
                        <a:spcBef>
                          <a:spcPts val="0"/>
                        </a:spcBef>
                        <a:buSzPct val="25000"/>
                        <a:buNone/>
                      </a:pPr>
                      <a:r>
                        <a:rPr lang="pt-BR" sz="1800" b="1" u="none" strike="noStrike" cap="none">
                          <a:solidFill>
                            <a:srgbClr val="FFFFFF"/>
                          </a:solidFill>
                          <a:latin typeface="Libre Baskerville"/>
                          <a:ea typeface="Libre Baskerville"/>
                          <a:cs typeface="Libre Baskerville"/>
                          <a:sym typeface="Libre Baskerville"/>
                        </a:rPr>
                        <a:t>Cenários Alternativos</a:t>
                      </a:r>
                    </a:p>
                  </a:txBody>
                  <a:tcPr marL="91450" marR="91450"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1B1E3E"/>
                    </a:solidFill>
                  </a:tcPr>
                </a:tc>
                <a:extLst>
                  <a:ext uri="{0D108BD9-81ED-4DB2-BD59-A6C34878D82A}">
                    <a16:rowId xmlns:a16="http://schemas.microsoft.com/office/drawing/2014/main" val="10002"/>
                  </a:ext>
                </a:extLst>
              </a:tr>
              <a:tr h="370800">
                <a:tc>
                  <a:txBody>
                    <a:bodyPr/>
                    <a:lstStyle/>
                    <a:p>
                      <a:pPr marL="0" marR="0" lvl="0" indent="0" algn="l" rtl="0">
                        <a:lnSpc>
                          <a:spcPct val="100000"/>
                        </a:lnSpc>
                        <a:spcBef>
                          <a:spcPts val="0"/>
                        </a:spcBef>
                        <a:buSzPct val="25000"/>
                        <a:buNone/>
                      </a:pPr>
                      <a:r>
                        <a:rPr lang="pt-BR" sz="1800" b="0" u="none" strike="noStrike" cap="none">
                          <a:solidFill>
                            <a:srgbClr val="000000"/>
                          </a:solidFill>
                          <a:latin typeface="Libre Baskerville"/>
                          <a:ea typeface="Libre Baskerville"/>
                          <a:cs typeface="Libre Baskerville"/>
                          <a:sym typeface="Libre Baskerville"/>
                        </a:rPr>
                        <a:t>Período inválido</a:t>
                      </a:r>
                    </a:p>
                  </a:txBody>
                  <a:tcPr marL="68400" marR="68400"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268254946"/>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Shape 269"/>
          <p:cNvSpPr txBox="1"/>
          <p:nvPr/>
        </p:nvSpPr>
        <p:spPr>
          <a:xfrm>
            <a:off x="959250" y="10"/>
            <a:ext cx="9692400" cy="1325100"/>
          </a:xfrm>
          <a:prstGeom prst="rect">
            <a:avLst/>
          </a:prstGeom>
          <a:noFill/>
          <a:ln>
            <a:noFill/>
          </a:ln>
        </p:spPr>
        <p:txBody>
          <a:bodyPr lIns="91425" tIns="45700" rIns="91425" bIns="45700" anchor="b" anchorCtr="0">
            <a:noAutofit/>
          </a:bodyPr>
          <a:lstStyle/>
          <a:p>
            <a:pPr marL="0" marR="0" lvl="0" indent="0" algn="l" rtl="0">
              <a:lnSpc>
                <a:spcPct val="90000"/>
              </a:lnSpc>
              <a:spcBef>
                <a:spcPts val="0"/>
              </a:spcBef>
              <a:buSzPct val="25000"/>
              <a:buNone/>
            </a:pPr>
            <a:r>
              <a:rPr lang="pt-BR" sz="4400" b="0" i="0" u="none" strike="noStrike" cap="none">
                <a:solidFill>
                  <a:srgbClr val="000000"/>
                </a:solidFill>
                <a:latin typeface="Libre Baskerville"/>
                <a:ea typeface="Libre Baskerville"/>
                <a:cs typeface="Libre Baskerville"/>
                <a:sym typeface="Libre Baskerville"/>
              </a:rPr>
              <a:t>Iteração 03 -Caso de Uso 3.4</a:t>
            </a:r>
          </a:p>
        </p:txBody>
      </p:sp>
      <p:pic>
        <p:nvPicPr>
          <p:cNvPr id="270" name="Shape 270"/>
          <p:cNvPicPr preferRelativeResize="0"/>
          <p:nvPr/>
        </p:nvPicPr>
        <p:blipFill rotWithShape="1">
          <a:blip r:embed="rId3">
            <a:alphaModFix/>
          </a:blip>
          <a:srcRect/>
          <a:stretch/>
        </p:blipFill>
        <p:spPr>
          <a:xfrm>
            <a:off x="11347200" y="69840"/>
            <a:ext cx="799200" cy="691919"/>
          </a:xfrm>
          <a:prstGeom prst="rect">
            <a:avLst/>
          </a:prstGeom>
          <a:noFill/>
          <a:ln>
            <a:noFill/>
          </a:ln>
        </p:spPr>
      </p:pic>
      <p:pic>
        <p:nvPicPr>
          <p:cNvPr id="271" name="Shape 271"/>
          <p:cNvPicPr preferRelativeResize="0"/>
          <p:nvPr/>
        </p:nvPicPr>
        <p:blipFill>
          <a:blip r:embed="rId4">
            <a:alphaModFix/>
          </a:blip>
          <a:stretch>
            <a:fillRect/>
          </a:stretch>
        </p:blipFill>
        <p:spPr>
          <a:xfrm>
            <a:off x="1368725" y="1512799"/>
            <a:ext cx="8224400" cy="5345199"/>
          </a:xfrm>
          <a:prstGeom prst="rect">
            <a:avLst/>
          </a:prstGeom>
          <a:noFill/>
          <a:ln>
            <a:noFill/>
          </a:ln>
        </p:spPr>
      </p:pic>
    </p:spTree>
    <p:extLst>
      <p:ext uri="{BB962C8B-B14F-4D97-AF65-F5344CB8AC3E}">
        <p14:creationId xmlns:p14="http://schemas.microsoft.com/office/powerpoint/2010/main" val="2606697092"/>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Shape 276"/>
          <p:cNvSpPr txBox="1"/>
          <p:nvPr/>
        </p:nvSpPr>
        <p:spPr>
          <a:xfrm>
            <a:off x="1261800" y="365760"/>
            <a:ext cx="9692280" cy="1325160"/>
          </a:xfrm>
          <a:prstGeom prst="rect">
            <a:avLst/>
          </a:prstGeom>
          <a:noFill/>
          <a:ln>
            <a:noFill/>
          </a:ln>
        </p:spPr>
        <p:txBody>
          <a:bodyPr lIns="91425" tIns="45700" rIns="91425" bIns="45700" anchor="b" anchorCtr="0">
            <a:noAutofit/>
          </a:bodyPr>
          <a:lstStyle/>
          <a:p>
            <a:pPr marL="0" marR="0" lvl="0" indent="0" algn="l" rtl="0">
              <a:lnSpc>
                <a:spcPct val="90000"/>
              </a:lnSpc>
              <a:spcBef>
                <a:spcPts val="0"/>
              </a:spcBef>
              <a:buSzPct val="25000"/>
              <a:buNone/>
            </a:pPr>
            <a:r>
              <a:rPr lang="pt-BR" sz="4400" b="0" i="0" u="none" strike="noStrike" cap="none">
                <a:solidFill>
                  <a:srgbClr val="000000"/>
                </a:solidFill>
                <a:latin typeface="Libre Baskerville"/>
                <a:ea typeface="Libre Baskerville"/>
                <a:cs typeface="Libre Baskerville"/>
                <a:sym typeface="Libre Baskerville"/>
              </a:rPr>
              <a:t>Caso de Uso #3.5 – Iteração #03</a:t>
            </a:r>
          </a:p>
        </p:txBody>
      </p:sp>
      <p:pic>
        <p:nvPicPr>
          <p:cNvPr id="277" name="Shape 277"/>
          <p:cNvPicPr preferRelativeResize="0"/>
          <p:nvPr/>
        </p:nvPicPr>
        <p:blipFill rotWithShape="1">
          <a:blip r:embed="rId3">
            <a:alphaModFix/>
          </a:blip>
          <a:srcRect/>
          <a:stretch/>
        </p:blipFill>
        <p:spPr>
          <a:xfrm>
            <a:off x="11347200" y="69840"/>
            <a:ext cx="799200" cy="691919"/>
          </a:xfrm>
          <a:prstGeom prst="rect">
            <a:avLst/>
          </a:prstGeom>
          <a:noFill/>
          <a:ln>
            <a:noFill/>
          </a:ln>
        </p:spPr>
      </p:pic>
      <p:graphicFrame>
        <p:nvGraphicFramePr>
          <p:cNvPr id="278" name="Shape 278"/>
          <p:cNvGraphicFramePr/>
          <p:nvPr/>
        </p:nvGraphicFramePr>
        <p:xfrm>
          <a:off x="1261800" y="2721959"/>
          <a:ext cx="3000000" cy="3000000"/>
        </p:xfrm>
        <a:graphic>
          <a:graphicData uri="http://schemas.openxmlformats.org/drawingml/2006/table">
            <a:tbl>
              <a:tblPr>
                <a:noFill/>
              </a:tblPr>
              <a:tblGrid>
                <a:gridCol w="8594650">
                  <a:extLst>
                    <a:ext uri="{9D8B030D-6E8A-4147-A177-3AD203B41FA5}">
                      <a16:colId xmlns:a16="http://schemas.microsoft.com/office/drawing/2014/main" val="20000"/>
                    </a:ext>
                  </a:extLst>
                </a:gridCol>
              </a:tblGrid>
              <a:tr h="370800">
                <a:tc>
                  <a:txBody>
                    <a:bodyPr/>
                    <a:lstStyle/>
                    <a:p>
                      <a:pPr marL="0" marR="0" lvl="0" indent="0" algn="ctr" rtl="0">
                        <a:lnSpc>
                          <a:spcPct val="100000"/>
                        </a:lnSpc>
                        <a:spcBef>
                          <a:spcPts val="0"/>
                        </a:spcBef>
                        <a:buSzPct val="25000"/>
                        <a:buNone/>
                      </a:pPr>
                      <a:r>
                        <a:rPr lang="pt-BR" sz="1800" b="1" u="none" strike="noStrike" cap="none">
                          <a:solidFill>
                            <a:srgbClr val="FFFFFF"/>
                          </a:solidFill>
                          <a:latin typeface="Libre Baskerville"/>
                          <a:ea typeface="Libre Baskerville"/>
                          <a:cs typeface="Libre Baskerville"/>
                          <a:sym typeface="Libre Baskerville"/>
                        </a:rPr>
                        <a:t>Gerar gráfico de barra das medidas de um sensor de uma PCD  - Iteração 03</a:t>
                      </a:r>
                    </a:p>
                  </a:txBody>
                  <a:tcPr marL="91450" marR="91450"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1B1E3D"/>
                    </a:solidFill>
                  </a:tcPr>
                </a:tc>
                <a:extLst>
                  <a:ext uri="{0D108BD9-81ED-4DB2-BD59-A6C34878D82A}">
                    <a16:rowId xmlns:a16="http://schemas.microsoft.com/office/drawing/2014/main" val="10000"/>
                  </a:ext>
                </a:extLst>
              </a:tr>
              <a:tr h="370800">
                <a:tc>
                  <a:txBody>
                    <a:bodyPr/>
                    <a:lstStyle/>
                    <a:p>
                      <a:pPr marL="0" marR="0" lvl="0" indent="0" algn="l" rtl="0">
                        <a:lnSpc>
                          <a:spcPct val="100000"/>
                        </a:lnSpc>
                        <a:spcBef>
                          <a:spcPts val="0"/>
                        </a:spcBef>
                        <a:buSzPct val="25000"/>
                        <a:buNone/>
                      </a:pPr>
                      <a:r>
                        <a:rPr lang="pt-BR" sz="1800" b="0" u="none" strike="noStrike" cap="none">
                          <a:solidFill>
                            <a:srgbClr val="000000"/>
                          </a:solidFill>
                          <a:latin typeface="Libre Baskerville"/>
                          <a:ea typeface="Libre Baskerville"/>
                          <a:cs typeface="Libre Baskerville"/>
                          <a:sym typeface="Libre Baskerville"/>
                        </a:rPr>
                        <a:t>Cenário de Sucesso – Gerar gráfico de barra das medidas de um sensor de uma PCD </a:t>
                      </a:r>
                    </a:p>
                  </a:txBody>
                  <a:tcPr marL="91450" marR="91450"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370800">
                <a:tc>
                  <a:txBody>
                    <a:bodyPr/>
                    <a:lstStyle/>
                    <a:p>
                      <a:pPr marL="0" marR="0" lvl="0" indent="0" algn="ctr" rtl="0">
                        <a:lnSpc>
                          <a:spcPct val="100000"/>
                        </a:lnSpc>
                        <a:spcBef>
                          <a:spcPts val="0"/>
                        </a:spcBef>
                        <a:buSzPct val="25000"/>
                        <a:buNone/>
                      </a:pPr>
                      <a:r>
                        <a:rPr lang="pt-BR" sz="1800" b="1" u="none" strike="noStrike" cap="none">
                          <a:solidFill>
                            <a:srgbClr val="FFFFFF"/>
                          </a:solidFill>
                          <a:latin typeface="Libre Baskerville"/>
                          <a:ea typeface="Libre Baskerville"/>
                          <a:cs typeface="Libre Baskerville"/>
                          <a:sym typeface="Libre Baskerville"/>
                        </a:rPr>
                        <a:t>Cenários Alternativos</a:t>
                      </a:r>
                    </a:p>
                  </a:txBody>
                  <a:tcPr marL="91450" marR="91450"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1B1E3E"/>
                    </a:solidFill>
                  </a:tcPr>
                </a:tc>
                <a:extLst>
                  <a:ext uri="{0D108BD9-81ED-4DB2-BD59-A6C34878D82A}">
                    <a16:rowId xmlns:a16="http://schemas.microsoft.com/office/drawing/2014/main" val="10002"/>
                  </a:ext>
                </a:extLst>
              </a:tr>
              <a:tr h="370450">
                <a:tc>
                  <a:txBody>
                    <a:bodyPr/>
                    <a:lstStyle/>
                    <a:p>
                      <a:pPr marL="0" marR="0" lvl="0" indent="0" algn="l" rtl="0">
                        <a:lnSpc>
                          <a:spcPct val="100000"/>
                        </a:lnSpc>
                        <a:spcBef>
                          <a:spcPts val="0"/>
                        </a:spcBef>
                        <a:buSzPct val="25000"/>
                        <a:buNone/>
                      </a:pPr>
                      <a:r>
                        <a:rPr lang="pt-BR" sz="1800" b="0" u="none" strike="noStrike" cap="none">
                          <a:solidFill>
                            <a:srgbClr val="000000"/>
                          </a:solidFill>
                          <a:latin typeface="Libre Baskerville"/>
                          <a:ea typeface="Libre Baskerville"/>
                          <a:cs typeface="Libre Baskerville"/>
                          <a:sym typeface="Libre Baskerville"/>
                        </a:rPr>
                        <a:t>Período inválido</a:t>
                      </a:r>
                    </a:p>
                  </a:txBody>
                  <a:tcPr marL="68400" marR="68400"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427736442"/>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Shape 283"/>
          <p:cNvSpPr txBox="1"/>
          <p:nvPr/>
        </p:nvSpPr>
        <p:spPr>
          <a:xfrm>
            <a:off x="1160950" y="10"/>
            <a:ext cx="9692400" cy="1325100"/>
          </a:xfrm>
          <a:prstGeom prst="rect">
            <a:avLst/>
          </a:prstGeom>
          <a:noFill/>
          <a:ln>
            <a:noFill/>
          </a:ln>
        </p:spPr>
        <p:txBody>
          <a:bodyPr lIns="91425" tIns="45700" rIns="91425" bIns="45700" anchor="b" anchorCtr="0">
            <a:noAutofit/>
          </a:bodyPr>
          <a:lstStyle/>
          <a:p>
            <a:pPr marL="0" marR="0" lvl="0" indent="0" algn="l" rtl="0">
              <a:lnSpc>
                <a:spcPct val="90000"/>
              </a:lnSpc>
              <a:spcBef>
                <a:spcPts val="0"/>
              </a:spcBef>
              <a:buSzPct val="25000"/>
              <a:buNone/>
            </a:pPr>
            <a:r>
              <a:rPr lang="pt-BR" sz="4400" b="0" i="0" u="none" strike="noStrike" cap="none">
                <a:solidFill>
                  <a:srgbClr val="000000"/>
                </a:solidFill>
                <a:latin typeface="Libre Baskerville"/>
                <a:ea typeface="Libre Baskerville"/>
                <a:cs typeface="Libre Baskerville"/>
                <a:sym typeface="Libre Baskerville"/>
              </a:rPr>
              <a:t>Iteração 03 -Caso de Uso 3.5</a:t>
            </a:r>
          </a:p>
        </p:txBody>
      </p:sp>
      <p:pic>
        <p:nvPicPr>
          <p:cNvPr id="284" name="Shape 284"/>
          <p:cNvPicPr preferRelativeResize="0"/>
          <p:nvPr/>
        </p:nvPicPr>
        <p:blipFill rotWithShape="1">
          <a:blip r:embed="rId3">
            <a:alphaModFix/>
          </a:blip>
          <a:srcRect/>
          <a:stretch/>
        </p:blipFill>
        <p:spPr>
          <a:xfrm>
            <a:off x="11347200" y="69840"/>
            <a:ext cx="799200" cy="691919"/>
          </a:xfrm>
          <a:prstGeom prst="rect">
            <a:avLst/>
          </a:prstGeom>
          <a:noFill/>
          <a:ln>
            <a:noFill/>
          </a:ln>
        </p:spPr>
      </p:pic>
      <p:pic>
        <p:nvPicPr>
          <p:cNvPr id="285" name="Shape 285"/>
          <p:cNvPicPr preferRelativeResize="0"/>
          <p:nvPr/>
        </p:nvPicPr>
        <p:blipFill>
          <a:blip r:embed="rId4">
            <a:alphaModFix/>
          </a:blip>
          <a:stretch>
            <a:fillRect/>
          </a:stretch>
        </p:blipFill>
        <p:spPr>
          <a:xfrm>
            <a:off x="1570425" y="1383125"/>
            <a:ext cx="8502300" cy="5404524"/>
          </a:xfrm>
          <a:prstGeom prst="rect">
            <a:avLst/>
          </a:prstGeom>
          <a:noFill/>
          <a:ln>
            <a:noFill/>
          </a:ln>
        </p:spPr>
      </p:pic>
    </p:spTree>
    <p:extLst>
      <p:ext uri="{BB962C8B-B14F-4D97-AF65-F5344CB8AC3E}">
        <p14:creationId xmlns:p14="http://schemas.microsoft.com/office/powerpoint/2010/main" val="2674587487"/>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Shape 290"/>
          <p:cNvSpPr txBox="1"/>
          <p:nvPr/>
        </p:nvSpPr>
        <p:spPr>
          <a:xfrm>
            <a:off x="1261800" y="365760"/>
            <a:ext cx="9692280" cy="1325160"/>
          </a:xfrm>
          <a:prstGeom prst="rect">
            <a:avLst/>
          </a:prstGeom>
          <a:noFill/>
          <a:ln>
            <a:noFill/>
          </a:ln>
        </p:spPr>
        <p:txBody>
          <a:bodyPr lIns="91425" tIns="45700" rIns="91425" bIns="45700" anchor="b" anchorCtr="0">
            <a:noAutofit/>
          </a:bodyPr>
          <a:lstStyle/>
          <a:p>
            <a:pPr marL="0" marR="0" lvl="0" indent="0" algn="l" rtl="0">
              <a:lnSpc>
                <a:spcPct val="90000"/>
              </a:lnSpc>
              <a:spcBef>
                <a:spcPts val="0"/>
              </a:spcBef>
              <a:buSzPct val="25000"/>
              <a:buNone/>
            </a:pPr>
            <a:r>
              <a:rPr lang="pt-BR" sz="4400" b="0" i="0" u="none" strike="noStrike" cap="none">
                <a:solidFill>
                  <a:srgbClr val="000000"/>
                </a:solidFill>
                <a:latin typeface="Libre Baskerville"/>
                <a:ea typeface="Libre Baskerville"/>
                <a:cs typeface="Libre Baskerville"/>
                <a:sym typeface="Libre Baskerville"/>
              </a:rPr>
              <a:t>Caso de Teste</a:t>
            </a:r>
          </a:p>
        </p:txBody>
      </p:sp>
      <p:sp>
        <p:nvSpPr>
          <p:cNvPr id="291" name="Shape 291"/>
          <p:cNvSpPr txBox="1"/>
          <p:nvPr/>
        </p:nvSpPr>
        <p:spPr>
          <a:xfrm>
            <a:off x="1261800" y="1828800"/>
            <a:ext cx="8595000" cy="4350960"/>
          </a:xfrm>
          <a:prstGeom prst="rect">
            <a:avLst/>
          </a:prstGeom>
          <a:noFill/>
          <a:ln>
            <a:noFill/>
          </a:ln>
        </p:spPr>
        <p:txBody>
          <a:bodyPr lIns="91425" tIns="45700" rIns="91425" bIns="45700" anchor="t" anchorCtr="0">
            <a:noAutofit/>
          </a:bodyPr>
          <a:lstStyle/>
          <a:p>
            <a:pPr marL="182880" marR="0" lvl="0" indent="-182880" algn="l" rtl="0">
              <a:lnSpc>
                <a:spcPct val="95000"/>
              </a:lnSpc>
              <a:spcBef>
                <a:spcPts val="0"/>
              </a:spcBef>
              <a:buClr>
                <a:srgbClr val="4A66AC"/>
              </a:buClr>
              <a:buSzPct val="79999"/>
              <a:buFont typeface="Arial"/>
              <a:buChar char="•"/>
            </a:pPr>
            <a:r>
              <a:rPr lang="pt-BR" sz="1800" b="1" i="0" u="none" strike="noStrike" cap="none">
                <a:solidFill>
                  <a:srgbClr val="000000"/>
                </a:solidFill>
                <a:latin typeface="Libre Baskerville"/>
                <a:ea typeface="Libre Baskerville"/>
                <a:cs typeface="Libre Baskerville"/>
                <a:sym typeface="Libre Baskerville"/>
              </a:rPr>
              <a:t>Visualizar PCDs 3.2: </a:t>
            </a:r>
            <a:r>
              <a:rPr lang="pt-BR" sz="1800" b="0" i="0" u="none" strike="noStrike" cap="none">
                <a:solidFill>
                  <a:srgbClr val="000000"/>
                </a:solidFill>
                <a:latin typeface="Libre Baskerville"/>
                <a:ea typeface="Libre Baskerville"/>
                <a:cs typeface="Libre Baskerville"/>
                <a:sym typeface="Libre Baskerville"/>
              </a:rPr>
              <a:t>Este Caso de Uso deve ocorrer sempre que o usuário desejar visualizar a listagem de PCDs disponíveis.</a:t>
            </a:r>
            <a:r>
              <a:rPr lang="pt-BR" sz="1800" b="1" i="0" u="none" strike="noStrike" cap="none">
                <a:solidFill>
                  <a:srgbClr val="000000"/>
                </a:solidFill>
                <a:latin typeface="Libre Baskerville"/>
                <a:ea typeface="Libre Baskerville"/>
                <a:cs typeface="Libre Baskerville"/>
                <a:sym typeface="Libre Baskerville"/>
              </a:rPr>
              <a:t> </a:t>
            </a:r>
          </a:p>
          <a:p>
            <a:pPr marL="0" marR="0" lvl="0" indent="0" algn="l" rtl="0">
              <a:lnSpc>
                <a:spcPct val="100000"/>
              </a:lnSpc>
              <a:spcBef>
                <a:spcPts val="0"/>
              </a:spcBef>
              <a:buNone/>
            </a:pPr>
            <a:endParaRPr sz="1800" b="0" i="0" u="none" strike="noStrike" cap="none">
              <a:solidFill>
                <a:srgbClr val="000000"/>
              </a:solidFill>
              <a:latin typeface="Libre Baskerville"/>
              <a:ea typeface="Libre Baskerville"/>
              <a:cs typeface="Libre Baskerville"/>
              <a:sym typeface="Libre Baskerville"/>
            </a:endParaRPr>
          </a:p>
          <a:p>
            <a:pPr marL="0" marR="0" lvl="0" indent="0" algn="l" rtl="0">
              <a:lnSpc>
                <a:spcPct val="95000"/>
              </a:lnSpc>
              <a:spcBef>
                <a:spcPts val="0"/>
              </a:spcBef>
              <a:buNone/>
            </a:pPr>
            <a:endParaRPr sz="1800" b="0" i="0" u="none" strike="noStrike" cap="none">
              <a:solidFill>
                <a:srgbClr val="000000"/>
              </a:solidFill>
              <a:latin typeface="Libre Baskerville"/>
              <a:ea typeface="Libre Baskerville"/>
              <a:cs typeface="Libre Baskerville"/>
              <a:sym typeface="Libre Baskerville"/>
            </a:endParaRPr>
          </a:p>
          <a:p>
            <a:pPr marL="0" marR="0" lvl="0" indent="0" algn="l" rtl="0">
              <a:lnSpc>
                <a:spcPct val="95000"/>
              </a:lnSpc>
              <a:spcBef>
                <a:spcPts val="0"/>
              </a:spcBef>
              <a:buNone/>
            </a:pPr>
            <a:endParaRPr sz="1800" b="0" i="0" u="none" strike="noStrike" cap="none">
              <a:solidFill>
                <a:srgbClr val="000000"/>
              </a:solidFill>
              <a:latin typeface="Libre Baskerville"/>
              <a:ea typeface="Libre Baskerville"/>
              <a:cs typeface="Libre Baskerville"/>
              <a:sym typeface="Libre Baskerville"/>
            </a:endParaRPr>
          </a:p>
        </p:txBody>
      </p:sp>
      <p:pic>
        <p:nvPicPr>
          <p:cNvPr id="292" name="Shape 292"/>
          <p:cNvPicPr preferRelativeResize="0"/>
          <p:nvPr/>
        </p:nvPicPr>
        <p:blipFill rotWithShape="1">
          <a:blip r:embed="rId3">
            <a:alphaModFix/>
          </a:blip>
          <a:srcRect/>
          <a:stretch/>
        </p:blipFill>
        <p:spPr>
          <a:xfrm>
            <a:off x="11347200" y="69840"/>
            <a:ext cx="799200" cy="691919"/>
          </a:xfrm>
          <a:prstGeom prst="rect">
            <a:avLst/>
          </a:prstGeom>
          <a:noFill/>
          <a:ln>
            <a:noFill/>
          </a:ln>
        </p:spPr>
      </p:pic>
      <p:graphicFrame>
        <p:nvGraphicFramePr>
          <p:cNvPr id="293" name="Shape 293"/>
          <p:cNvGraphicFramePr/>
          <p:nvPr/>
        </p:nvGraphicFramePr>
        <p:xfrm>
          <a:off x="1587959" y="2705040"/>
          <a:ext cx="3000000" cy="3000000"/>
        </p:xfrm>
        <a:graphic>
          <a:graphicData uri="http://schemas.openxmlformats.org/drawingml/2006/table">
            <a:tbl>
              <a:tblPr>
                <a:noFill/>
              </a:tblPr>
              <a:tblGrid>
                <a:gridCol w="2709000">
                  <a:extLst>
                    <a:ext uri="{9D8B030D-6E8A-4147-A177-3AD203B41FA5}">
                      <a16:colId xmlns:a16="http://schemas.microsoft.com/office/drawing/2014/main" val="20000"/>
                    </a:ext>
                  </a:extLst>
                </a:gridCol>
                <a:gridCol w="2709000">
                  <a:extLst>
                    <a:ext uri="{9D8B030D-6E8A-4147-A177-3AD203B41FA5}">
                      <a16:colId xmlns:a16="http://schemas.microsoft.com/office/drawing/2014/main" val="20001"/>
                    </a:ext>
                  </a:extLst>
                </a:gridCol>
                <a:gridCol w="2709725">
                  <a:extLst>
                    <a:ext uri="{9D8B030D-6E8A-4147-A177-3AD203B41FA5}">
                      <a16:colId xmlns:a16="http://schemas.microsoft.com/office/drawing/2014/main" val="20002"/>
                    </a:ext>
                  </a:extLst>
                </a:gridCol>
              </a:tblGrid>
              <a:tr h="575650">
                <a:tc>
                  <a:txBody>
                    <a:bodyPr/>
                    <a:lstStyle/>
                    <a:p>
                      <a:pPr marL="0" marR="0" lvl="0" indent="0" algn="ctr" rtl="0">
                        <a:lnSpc>
                          <a:spcPct val="100000"/>
                        </a:lnSpc>
                        <a:spcBef>
                          <a:spcPts val="0"/>
                        </a:spcBef>
                        <a:buSzPct val="25000"/>
                        <a:buNone/>
                      </a:pPr>
                      <a:r>
                        <a:rPr lang="pt-BR" sz="1500" b="1" u="none" strike="noStrike" cap="none">
                          <a:solidFill>
                            <a:srgbClr val="FFFFFF"/>
                          </a:solidFill>
                          <a:latin typeface="Libre Baskerville"/>
                          <a:ea typeface="Libre Baskerville"/>
                          <a:cs typeface="Libre Baskerville"/>
                          <a:sym typeface="Libre Baskerville"/>
                        </a:rPr>
                        <a:t>Casos de Teste</a:t>
                      </a:r>
                    </a:p>
                  </a:txBody>
                  <a:tcPr marL="91450" marR="91450"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1B1E3D"/>
                    </a:solidFill>
                  </a:tcPr>
                </a:tc>
                <a:tc>
                  <a:txBody>
                    <a:bodyPr/>
                    <a:lstStyle/>
                    <a:p>
                      <a:pPr marL="0" marR="0" lvl="0" indent="0" algn="ctr" rtl="0">
                        <a:lnSpc>
                          <a:spcPct val="100000"/>
                        </a:lnSpc>
                        <a:spcBef>
                          <a:spcPts val="0"/>
                        </a:spcBef>
                        <a:buSzPct val="25000"/>
                        <a:buNone/>
                      </a:pPr>
                      <a:r>
                        <a:rPr lang="pt-BR" sz="1500" b="1" u="none" strike="noStrike" cap="none">
                          <a:solidFill>
                            <a:srgbClr val="FFFFFF"/>
                          </a:solidFill>
                          <a:latin typeface="Libre Baskerville"/>
                          <a:ea typeface="Libre Baskerville"/>
                          <a:cs typeface="Libre Baskerville"/>
                          <a:sym typeface="Libre Baskerville"/>
                        </a:rPr>
                        <a:t>Descrição do </a:t>
                      </a:r>
                    </a:p>
                    <a:p>
                      <a:pPr marL="0" marR="0" lvl="0" indent="0" algn="ctr" rtl="0">
                        <a:lnSpc>
                          <a:spcPct val="100000"/>
                        </a:lnSpc>
                        <a:spcBef>
                          <a:spcPts val="0"/>
                        </a:spcBef>
                        <a:buSzPct val="25000"/>
                        <a:buNone/>
                      </a:pPr>
                      <a:r>
                        <a:rPr lang="pt-BR" sz="1500" b="1" u="none" strike="noStrike" cap="none">
                          <a:solidFill>
                            <a:srgbClr val="FFFFFF"/>
                          </a:solidFill>
                          <a:latin typeface="Libre Baskerville"/>
                          <a:ea typeface="Libre Baskerville"/>
                          <a:cs typeface="Libre Baskerville"/>
                          <a:sym typeface="Libre Baskerville"/>
                        </a:rPr>
                        <a:t>Caso de Teste</a:t>
                      </a:r>
                    </a:p>
                  </a:txBody>
                  <a:tcPr marL="91450" marR="91450"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1B1E3D"/>
                    </a:solidFill>
                  </a:tcPr>
                </a:tc>
                <a:tc>
                  <a:txBody>
                    <a:bodyPr/>
                    <a:lstStyle/>
                    <a:p>
                      <a:pPr marL="0" marR="0" lvl="0" indent="0" algn="ctr" rtl="0">
                        <a:lnSpc>
                          <a:spcPct val="100000"/>
                        </a:lnSpc>
                        <a:spcBef>
                          <a:spcPts val="0"/>
                        </a:spcBef>
                        <a:buSzPct val="25000"/>
                        <a:buNone/>
                      </a:pPr>
                      <a:r>
                        <a:rPr lang="pt-BR" sz="1500" b="1" u="none" strike="noStrike" cap="none">
                          <a:solidFill>
                            <a:srgbClr val="FFFFFF"/>
                          </a:solidFill>
                          <a:latin typeface="Libre Baskerville"/>
                          <a:ea typeface="Libre Baskerville"/>
                          <a:cs typeface="Libre Baskerville"/>
                          <a:sym typeface="Libre Baskerville"/>
                        </a:rPr>
                        <a:t>Status</a:t>
                      </a:r>
                    </a:p>
                  </a:txBody>
                  <a:tcPr marL="91450" marR="91450"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1B1E3D"/>
                    </a:solidFill>
                  </a:tcPr>
                </a:tc>
                <a:extLst>
                  <a:ext uri="{0D108BD9-81ED-4DB2-BD59-A6C34878D82A}">
                    <a16:rowId xmlns:a16="http://schemas.microsoft.com/office/drawing/2014/main" val="10000"/>
                  </a:ext>
                </a:extLst>
              </a:tr>
              <a:tr h="1301050">
                <a:tc>
                  <a:txBody>
                    <a:bodyPr/>
                    <a:lstStyle/>
                    <a:p>
                      <a:pPr marL="0" marR="0" lvl="0" indent="0" algn="ctr" rtl="0">
                        <a:lnSpc>
                          <a:spcPct val="100000"/>
                        </a:lnSpc>
                        <a:spcBef>
                          <a:spcPts val="0"/>
                        </a:spcBef>
                        <a:buSzPct val="25000"/>
                        <a:buNone/>
                      </a:pPr>
                      <a:r>
                        <a:rPr lang="pt-BR" sz="1600" b="0" u="none" strike="noStrike" cap="none">
                          <a:solidFill>
                            <a:srgbClr val="000000"/>
                          </a:solidFill>
                          <a:latin typeface="Libre Baskerville"/>
                          <a:ea typeface="Libre Baskerville"/>
                          <a:cs typeface="Libre Baskerville"/>
                          <a:sym typeface="Libre Baskerville"/>
                        </a:rPr>
                        <a:t>CT #07</a:t>
                      </a:r>
                    </a:p>
                  </a:txBody>
                  <a:tcPr marL="91450" marR="91450"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FFFFFF"/>
                    </a:solidFill>
                  </a:tcPr>
                </a:tc>
                <a:tc>
                  <a:txBody>
                    <a:bodyPr/>
                    <a:lstStyle/>
                    <a:p>
                      <a:pPr marL="0" marR="0" lvl="0" indent="0" algn="ctr" rtl="0">
                        <a:lnSpc>
                          <a:spcPct val="100000"/>
                        </a:lnSpc>
                        <a:spcBef>
                          <a:spcPts val="0"/>
                        </a:spcBef>
                        <a:buSzPct val="25000"/>
                        <a:buNone/>
                      </a:pPr>
                      <a:r>
                        <a:rPr lang="pt-BR" sz="1600" b="0" u="none" strike="noStrike" cap="none">
                          <a:solidFill>
                            <a:srgbClr val="000000"/>
                          </a:solidFill>
                          <a:latin typeface="Libre Baskerville"/>
                          <a:ea typeface="Libre Baskerville"/>
                          <a:cs typeface="Libre Baskerville"/>
                          <a:sym typeface="Libre Baskerville"/>
                        </a:rPr>
                        <a:t>Verificar se há no mínimo 2 PCDs selecionadas através dos CheckBoxs correspondente de cada uma.</a:t>
                      </a:r>
                    </a:p>
                  </a:txBody>
                  <a:tcPr marL="91450" marR="91450"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FFFFFF"/>
                    </a:solidFill>
                  </a:tcPr>
                </a:tc>
                <a:tc>
                  <a:txBody>
                    <a:bodyPr/>
                    <a:lstStyle/>
                    <a:p>
                      <a:pPr marL="0" marR="0" lvl="0" indent="0" algn="ctr" rtl="0">
                        <a:lnSpc>
                          <a:spcPct val="100000"/>
                        </a:lnSpc>
                        <a:spcBef>
                          <a:spcPts val="0"/>
                        </a:spcBef>
                        <a:buSzPct val="25000"/>
                        <a:buNone/>
                      </a:pPr>
                      <a:r>
                        <a:rPr lang="pt-BR" sz="1600" b="0" u="none" strike="noStrike" cap="none">
                          <a:solidFill>
                            <a:srgbClr val="000000"/>
                          </a:solidFill>
                          <a:latin typeface="Libre Baskerville"/>
                          <a:ea typeface="Libre Baskerville"/>
                          <a:cs typeface="Libre Baskerville"/>
                          <a:sym typeface="Libre Baskerville"/>
                        </a:rPr>
                        <a:t>Sucesso</a:t>
                      </a:r>
                    </a:p>
                  </a:txBody>
                  <a:tcPr marL="91450" marR="91450"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920525">
                <a:tc>
                  <a:txBody>
                    <a:bodyPr/>
                    <a:lstStyle/>
                    <a:p>
                      <a:pPr marL="0" marR="0" lvl="0" indent="0" algn="ctr" rtl="0">
                        <a:lnSpc>
                          <a:spcPct val="100000"/>
                        </a:lnSpc>
                        <a:spcBef>
                          <a:spcPts val="0"/>
                        </a:spcBef>
                        <a:buSzPct val="25000"/>
                        <a:buNone/>
                      </a:pPr>
                      <a:r>
                        <a:rPr lang="pt-BR" sz="1600" b="0" u="none" strike="noStrike" cap="none">
                          <a:solidFill>
                            <a:srgbClr val="000000"/>
                          </a:solidFill>
                          <a:latin typeface="Libre Baskerville"/>
                          <a:ea typeface="Libre Baskerville"/>
                          <a:cs typeface="Libre Baskerville"/>
                          <a:sym typeface="Libre Baskerville"/>
                        </a:rPr>
                        <a:t>CT #08</a:t>
                      </a:r>
                    </a:p>
                  </a:txBody>
                  <a:tcPr marL="91450" marR="91450"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FFFFFF"/>
                    </a:solidFill>
                  </a:tcPr>
                </a:tc>
                <a:tc>
                  <a:txBody>
                    <a:bodyPr/>
                    <a:lstStyle/>
                    <a:p>
                      <a:pPr marL="0" marR="0" lvl="0" indent="0" algn="ctr" rtl="0">
                        <a:lnSpc>
                          <a:spcPct val="100000"/>
                        </a:lnSpc>
                        <a:spcBef>
                          <a:spcPts val="0"/>
                        </a:spcBef>
                        <a:buSzPct val="25000"/>
                        <a:buNone/>
                      </a:pPr>
                      <a:r>
                        <a:rPr lang="pt-BR" sz="1600" b="0" u="none" strike="noStrike" cap="none">
                          <a:solidFill>
                            <a:srgbClr val="000000"/>
                          </a:solidFill>
                          <a:latin typeface="Libre Baskerville"/>
                          <a:ea typeface="Libre Baskerville"/>
                          <a:cs typeface="Libre Baskerville"/>
                          <a:sym typeface="Libre Baskerville"/>
                        </a:rPr>
                        <a:t>Verificar se há no máximo 3 PCDs selecionadas através dos CheckBoxs correspondente de cada uma.</a:t>
                      </a:r>
                    </a:p>
                  </a:txBody>
                  <a:tcPr marL="68400" marR="68400"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FFFFFF"/>
                    </a:solidFill>
                  </a:tcPr>
                </a:tc>
                <a:tc>
                  <a:txBody>
                    <a:bodyPr/>
                    <a:lstStyle/>
                    <a:p>
                      <a:pPr marL="0" marR="0" lvl="0" indent="0" algn="ctr" rtl="0">
                        <a:lnSpc>
                          <a:spcPct val="100000"/>
                        </a:lnSpc>
                        <a:spcBef>
                          <a:spcPts val="0"/>
                        </a:spcBef>
                        <a:buSzPct val="25000"/>
                        <a:buNone/>
                      </a:pPr>
                      <a:r>
                        <a:rPr lang="pt-BR" sz="1600" b="0" u="none" strike="noStrike" cap="none">
                          <a:solidFill>
                            <a:srgbClr val="000000"/>
                          </a:solidFill>
                          <a:latin typeface="Libre Baskerville"/>
                          <a:ea typeface="Libre Baskerville"/>
                          <a:cs typeface="Libre Baskerville"/>
                          <a:sym typeface="Libre Baskerville"/>
                        </a:rPr>
                        <a:t>Sucesso</a:t>
                      </a:r>
                    </a:p>
                  </a:txBody>
                  <a:tcPr marL="91450" marR="91450"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940001475"/>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Shape 298"/>
          <p:cNvSpPr txBox="1"/>
          <p:nvPr/>
        </p:nvSpPr>
        <p:spPr>
          <a:xfrm>
            <a:off x="1261800" y="365760"/>
            <a:ext cx="9692280" cy="1325160"/>
          </a:xfrm>
          <a:prstGeom prst="rect">
            <a:avLst/>
          </a:prstGeom>
          <a:noFill/>
          <a:ln>
            <a:noFill/>
          </a:ln>
        </p:spPr>
        <p:txBody>
          <a:bodyPr lIns="91425" tIns="45700" rIns="91425" bIns="45700" anchor="b" anchorCtr="0">
            <a:noAutofit/>
          </a:bodyPr>
          <a:lstStyle/>
          <a:p>
            <a:pPr marL="0" marR="0" lvl="0" indent="0" algn="l" rtl="0">
              <a:lnSpc>
                <a:spcPct val="90000"/>
              </a:lnSpc>
              <a:spcBef>
                <a:spcPts val="0"/>
              </a:spcBef>
              <a:buSzPct val="25000"/>
              <a:buNone/>
            </a:pPr>
            <a:r>
              <a:rPr lang="pt-BR" sz="4400" b="0" i="0" u="none" strike="noStrike" cap="none">
                <a:solidFill>
                  <a:srgbClr val="000000"/>
                </a:solidFill>
                <a:latin typeface="Libre Baskerville"/>
                <a:ea typeface="Libre Baskerville"/>
                <a:cs typeface="Libre Baskerville"/>
                <a:sym typeface="Libre Baskerville"/>
              </a:rPr>
              <a:t>Caso de Teste</a:t>
            </a:r>
          </a:p>
        </p:txBody>
      </p:sp>
      <p:sp>
        <p:nvSpPr>
          <p:cNvPr id="299" name="Shape 299"/>
          <p:cNvSpPr txBox="1"/>
          <p:nvPr/>
        </p:nvSpPr>
        <p:spPr>
          <a:xfrm>
            <a:off x="1261800" y="1828800"/>
            <a:ext cx="8595000" cy="435096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buNone/>
            </a:pPr>
            <a:endParaRPr sz="1800" b="0" i="0" u="none" strike="noStrike" cap="none">
              <a:solidFill>
                <a:srgbClr val="000000"/>
              </a:solidFill>
              <a:latin typeface="Libre Baskerville"/>
              <a:ea typeface="Libre Baskerville"/>
              <a:cs typeface="Libre Baskerville"/>
              <a:sym typeface="Libre Baskerville"/>
            </a:endParaRPr>
          </a:p>
          <a:p>
            <a:pPr marL="0" marR="0" lvl="0" indent="0" algn="l" rtl="0">
              <a:lnSpc>
                <a:spcPct val="95000"/>
              </a:lnSpc>
              <a:spcBef>
                <a:spcPts val="0"/>
              </a:spcBef>
              <a:buNone/>
            </a:pPr>
            <a:endParaRPr sz="1800" b="0" i="0" u="none" strike="noStrike" cap="none">
              <a:solidFill>
                <a:srgbClr val="000000"/>
              </a:solidFill>
              <a:latin typeface="Libre Baskerville"/>
              <a:ea typeface="Libre Baskerville"/>
              <a:cs typeface="Libre Baskerville"/>
              <a:sym typeface="Libre Baskerville"/>
            </a:endParaRPr>
          </a:p>
        </p:txBody>
      </p:sp>
      <p:pic>
        <p:nvPicPr>
          <p:cNvPr id="300" name="Shape 300"/>
          <p:cNvPicPr preferRelativeResize="0"/>
          <p:nvPr/>
        </p:nvPicPr>
        <p:blipFill rotWithShape="1">
          <a:blip r:embed="rId3">
            <a:alphaModFix/>
          </a:blip>
          <a:srcRect/>
          <a:stretch/>
        </p:blipFill>
        <p:spPr>
          <a:xfrm>
            <a:off x="11347200" y="69840"/>
            <a:ext cx="799200" cy="691919"/>
          </a:xfrm>
          <a:prstGeom prst="rect">
            <a:avLst/>
          </a:prstGeom>
          <a:noFill/>
          <a:ln>
            <a:noFill/>
          </a:ln>
        </p:spPr>
      </p:pic>
      <p:graphicFrame>
        <p:nvGraphicFramePr>
          <p:cNvPr id="301" name="Shape 301"/>
          <p:cNvGraphicFramePr/>
          <p:nvPr/>
        </p:nvGraphicFramePr>
        <p:xfrm>
          <a:off x="1495440" y="2364840"/>
          <a:ext cx="3000000" cy="3000000"/>
        </p:xfrm>
        <a:graphic>
          <a:graphicData uri="http://schemas.openxmlformats.org/drawingml/2006/table">
            <a:tbl>
              <a:tblPr>
                <a:noFill/>
              </a:tblPr>
              <a:tblGrid>
                <a:gridCol w="2709000">
                  <a:extLst>
                    <a:ext uri="{9D8B030D-6E8A-4147-A177-3AD203B41FA5}">
                      <a16:colId xmlns:a16="http://schemas.microsoft.com/office/drawing/2014/main" val="20000"/>
                    </a:ext>
                  </a:extLst>
                </a:gridCol>
                <a:gridCol w="2709000">
                  <a:extLst>
                    <a:ext uri="{9D8B030D-6E8A-4147-A177-3AD203B41FA5}">
                      <a16:colId xmlns:a16="http://schemas.microsoft.com/office/drawing/2014/main" val="20001"/>
                    </a:ext>
                  </a:extLst>
                </a:gridCol>
                <a:gridCol w="2709725">
                  <a:extLst>
                    <a:ext uri="{9D8B030D-6E8A-4147-A177-3AD203B41FA5}">
                      <a16:colId xmlns:a16="http://schemas.microsoft.com/office/drawing/2014/main" val="20002"/>
                    </a:ext>
                  </a:extLst>
                </a:gridCol>
              </a:tblGrid>
              <a:tr h="521650">
                <a:tc>
                  <a:txBody>
                    <a:bodyPr/>
                    <a:lstStyle/>
                    <a:p>
                      <a:pPr marL="0" marR="0" lvl="0" indent="0" algn="ctr" rtl="0">
                        <a:lnSpc>
                          <a:spcPct val="100000"/>
                        </a:lnSpc>
                        <a:spcBef>
                          <a:spcPts val="0"/>
                        </a:spcBef>
                        <a:buSzPct val="25000"/>
                        <a:buNone/>
                      </a:pPr>
                      <a:r>
                        <a:rPr lang="pt-BR" sz="1500" b="1" u="none" strike="noStrike" cap="none">
                          <a:solidFill>
                            <a:srgbClr val="FFFFFF"/>
                          </a:solidFill>
                          <a:latin typeface="Libre Baskerville"/>
                          <a:ea typeface="Libre Baskerville"/>
                          <a:cs typeface="Libre Baskerville"/>
                          <a:sym typeface="Libre Baskerville"/>
                        </a:rPr>
                        <a:t>Casos de Teste</a:t>
                      </a:r>
                    </a:p>
                  </a:txBody>
                  <a:tcPr marL="91450" marR="91450"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1B1E3D"/>
                    </a:solidFill>
                  </a:tcPr>
                </a:tc>
                <a:tc>
                  <a:txBody>
                    <a:bodyPr/>
                    <a:lstStyle/>
                    <a:p>
                      <a:pPr marL="0" marR="0" lvl="0" indent="0" algn="ctr" rtl="0">
                        <a:lnSpc>
                          <a:spcPct val="100000"/>
                        </a:lnSpc>
                        <a:spcBef>
                          <a:spcPts val="0"/>
                        </a:spcBef>
                        <a:buSzPct val="25000"/>
                        <a:buNone/>
                      </a:pPr>
                      <a:r>
                        <a:rPr lang="pt-BR" sz="1500" b="1" u="none" strike="noStrike" cap="none">
                          <a:solidFill>
                            <a:srgbClr val="FFFFFF"/>
                          </a:solidFill>
                          <a:latin typeface="Libre Baskerville"/>
                          <a:ea typeface="Libre Baskerville"/>
                          <a:cs typeface="Libre Baskerville"/>
                          <a:sym typeface="Libre Baskerville"/>
                        </a:rPr>
                        <a:t>Descrição do </a:t>
                      </a:r>
                    </a:p>
                    <a:p>
                      <a:pPr marL="0" marR="0" lvl="0" indent="0" algn="ctr" rtl="0">
                        <a:lnSpc>
                          <a:spcPct val="100000"/>
                        </a:lnSpc>
                        <a:spcBef>
                          <a:spcPts val="0"/>
                        </a:spcBef>
                        <a:buSzPct val="25000"/>
                        <a:buNone/>
                      </a:pPr>
                      <a:r>
                        <a:rPr lang="pt-BR" sz="1500" b="1" u="none" strike="noStrike" cap="none">
                          <a:solidFill>
                            <a:srgbClr val="FFFFFF"/>
                          </a:solidFill>
                          <a:latin typeface="Libre Baskerville"/>
                          <a:ea typeface="Libre Baskerville"/>
                          <a:cs typeface="Libre Baskerville"/>
                          <a:sym typeface="Libre Baskerville"/>
                        </a:rPr>
                        <a:t>Caso de Teste</a:t>
                      </a:r>
                    </a:p>
                  </a:txBody>
                  <a:tcPr marL="91450" marR="91450"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1B1E3D"/>
                    </a:solidFill>
                  </a:tcPr>
                </a:tc>
                <a:tc>
                  <a:txBody>
                    <a:bodyPr/>
                    <a:lstStyle/>
                    <a:p>
                      <a:pPr marL="0" marR="0" lvl="0" indent="0" algn="ctr" rtl="0">
                        <a:lnSpc>
                          <a:spcPct val="100000"/>
                        </a:lnSpc>
                        <a:spcBef>
                          <a:spcPts val="0"/>
                        </a:spcBef>
                        <a:buSzPct val="25000"/>
                        <a:buNone/>
                      </a:pPr>
                      <a:r>
                        <a:rPr lang="pt-BR" sz="1500" b="1" u="none" strike="noStrike" cap="none">
                          <a:solidFill>
                            <a:srgbClr val="FFFFFF"/>
                          </a:solidFill>
                          <a:latin typeface="Libre Baskerville"/>
                          <a:ea typeface="Libre Baskerville"/>
                          <a:cs typeface="Libre Baskerville"/>
                          <a:sym typeface="Libre Baskerville"/>
                        </a:rPr>
                        <a:t>Status</a:t>
                      </a:r>
                    </a:p>
                  </a:txBody>
                  <a:tcPr marL="91450" marR="91450"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1B1E3D"/>
                    </a:solidFill>
                  </a:tcPr>
                </a:tc>
                <a:extLst>
                  <a:ext uri="{0D108BD9-81ED-4DB2-BD59-A6C34878D82A}">
                    <a16:rowId xmlns:a16="http://schemas.microsoft.com/office/drawing/2014/main" val="10000"/>
                  </a:ext>
                </a:extLst>
              </a:tr>
              <a:tr h="1242000">
                <a:tc>
                  <a:txBody>
                    <a:bodyPr/>
                    <a:lstStyle/>
                    <a:p>
                      <a:pPr marL="0" marR="0" lvl="0" indent="0" algn="ctr" rtl="0">
                        <a:lnSpc>
                          <a:spcPct val="100000"/>
                        </a:lnSpc>
                        <a:spcBef>
                          <a:spcPts val="0"/>
                        </a:spcBef>
                        <a:buSzPct val="25000"/>
                        <a:buNone/>
                      </a:pPr>
                      <a:r>
                        <a:rPr lang="pt-BR" sz="1600" b="0" u="none" strike="noStrike" cap="none">
                          <a:solidFill>
                            <a:srgbClr val="000000"/>
                          </a:solidFill>
                          <a:latin typeface="Libre Baskerville"/>
                          <a:ea typeface="Libre Baskerville"/>
                          <a:cs typeface="Libre Baskerville"/>
                          <a:sym typeface="Libre Baskerville"/>
                        </a:rPr>
                        <a:t>CT #09</a:t>
                      </a:r>
                    </a:p>
                  </a:txBody>
                  <a:tcPr marL="91450" marR="91450"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FFFFFF"/>
                    </a:solidFill>
                  </a:tcPr>
                </a:tc>
                <a:tc>
                  <a:txBody>
                    <a:bodyPr/>
                    <a:lstStyle/>
                    <a:p>
                      <a:pPr marL="0" marR="0" lvl="0" indent="0" algn="l" rtl="0">
                        <a:lnSpc>
                          <a:spcPct val="100000"/>
                        </a:lnSpc>
                        <a:spcBef>
                          <a:spcPts val="0"/>
                        </a:spcBef>
                        <a:buSzPct val="25000"/>
                        <a:buNone/>
                      </a:pPr>
                      <a:r>
                        <a:rPr lang="pt-BR" sz="1600" b="0" u="none" strike="noStrike" cap="none">
                          <a:solidFill>
                            <a:srgbClr val="000000"/>
                          </a:solidFill>
                          <a:latin typeface="Libre Baskerville"/>
                          <a:ea typeface="Libre Baskerville"/>
                          <a:cs typeface="Libre Baskerville"/>
                          <a:sym typeface="Libre Baskerville"/>
                        </a:rPr>
                        <a:t>Verifica se a Barra de Pesquisa está preenchida com um nome válido, perante aos dados dispostos na tabela, no momento da pesquisa.</a:t>
                      </a:r>
                    </a:p>
                  </a:txBody>
                  <a:tcPr marL="91450" marR="91450"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FFFFFF"/>
                    </a:solidFill>
                  </a:tcPr>
                </a:tc>
                <a:tc>
                  <a:txBody>
                    <a:bodyPr/>
                    <a:lstStyle/>
                    <a:p>
                      <a:pPr marL="0" marR="0" lvl="0" indent="0" algn="ctr" rtl="0">
                        <a:lnSpc>
                          <a:spcPct val="100000"/>
                        </a:lnSpc>
                        <a:spcBef>
                          <a:spcPts val="0"/>
                        </a:spcBef>
                        <a:buSzPct val="25000"/>
                        <a:buNone/>
                      </a:pPr>
                      <a:r>
                        <a:rPr lang="pt-BR" sz="1600" b="0" u="none" strike="noStrike" cap="none">
                          <a:solidFill>
                            <a:srgbClr val="000000"/>
                          </a:solidFill>
                          <a:latin typeface="Libre Baskerville"/>
                          <a:ea typeface="Libre Baskerville"/>
                          <a:cs typeface="Libre Baskerville"/>
                          <a:sym typeface="Libre Baskerville"/>
                        </a:rPr>
                        <a:t>Sucesso</a:t>
                      </a:r>
                    </a:p>
                  </a:txBody>
                  <a:tcPr marL="91450" marR="91450"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1150550">
                <a:tc>
                  <a:txBody>
                    <a:bodyPr/>
                    <a:lstStyle/>
                    <a:p>
                      <a:pPr marL="0" marR="0" lvl="0" indent="0" algn="ctr" rtl="0">
                        <a:lnSpc>
                          <a:spcPct val="100000"/>
                        </a:lnSpc>
                        <a:spcBef>
                          <a:spcPts val="0"/>
                        </a:spcBef>
                        <a:buSzPct val="25000"/>
                        <a:buNone/>
                      </a:pPr>
                      <a:r>
                        <a:rPr lang="pt-BR" sz="1600" b="0" u="none" strike="noStrike" cap="none">
                          <a:solidFill>
                            <a:srgbClr val="000000"/>
                          </a:solidFill>
                          <a:latin typeface="Libre Baskerville"/>
                          <a:ea typeface="Libre Baskerville"/>
                          <a:cs typeface="Libre Baskerville"/>
                          <a:sym typeface="Libre Baskerville"/>
                        </a:rPr>
                        <a:t>CT #10</a:t>
                      </a:r>
                    </a:p>
                  </a:txBody>
                  <a:tcPr marL="91450" marR="91450"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FFFFFF"/>
                    </a:solidFill>
                  </a:tcPr>
                </a:tc>
                <a:tc>
                  <a:txBody>
                    <a:bodyPr/>
                    <a:lstStyle/>
                    <a:p>
                      <a:pPr marL="0" marR="0" lvl="0" indent="0" algn="l" rtl="0">
                        <a:lnSpc>
                          <a:spcPct val="100000"/>
                        </a:lnSpc>
                        <a:spcBef>
                          <a:spcPts val="0"/>
                        </a:spcBef>
                        <a:buSzPct val="25000"/>
                        <a:buNone/>
                      </a:pPr>
                      <a:r>
                        <a:rPr lang="pt-BR" sz="1600" b="0" u="none" strike="noStrike" cap="none">
                          <a:solidFill>
                            <a:srgbClr val="000000"/>
                          </a:solidFill>
                          <a:latin typeface="Libre Baskerville"/>
                          <a:ea typeface="Libre Baskerville"/>
                          <a:cs typeface="Libre Baskerville"/>
                          <a:sym typeface="Libre Baskerville"/>
                        </a:rPr>
                        <a:t>Verifica se a Barra de Pesquisa está preenchida com um nome válido, perante aos dados dispostos na tabela, no momento da pesquisa.</a:t>
                      </a:r>
                    </a:p>
                  </a:txBody>
                  <a:tcPr marL="68400" marR="68400"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FFFFFF"/>
                    </a:solidFill>
                  </a:tcPr>
                </a:tc>
                <a:tc>
                  <a:txBody>
                    <a:bodyPr/>
                    <a:lstStyle/>
                    <a:p>
                      <a:pPr marL="0" marR="0" lvl="0" indent="0" algn="ctr" rtl="0">
                        <a:lnSpc>
                          <a:spcPct val="100000"/>
                        </a:lnSpc>
                        <a:spcBef>
                          <a:spcPts val="0"/>
                        </a:spcBef>
                        <a:buSzPct val="25000"/>
                        <a:buNone/>
                      </a:pPr>
                      <a:r>
                        <a:rPr lang="pt-BR" sz="1600" b="0" u="none" strike="noStrike" cap="none">
                          <a:solidFill>
                            <a:srgbClr val="000000"/>
                          </a:solidFill>
                          <a:latin typeface="Libre Baskerville"/>
                          <a:ea typeface="Libre Baskerville"/>
                          <a:cs typeface="Libre Baskerville"/>
                          <a:sym typeface="Libre Baskerville"/>
                        </a:rPr>
                        <a:t>Sucesso</a:t>
                      </a:r>
                    </a:p>
                  </a:txBody>
                  <a:tcPr marL="91450" marR="91450"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065039212"/>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Shape 306"/>
          <p:cNvSpPr txBox="1"/>
          <p:nvPr/>
        </p:nvSpPr>
        <p:spPr>
          <a:xfrm>
            <a:off x="1261800" y="365760"/>
            <a:ext cx="9692280" cy="1325160"/>
          </a:xfrm>
          <a:prstGeom prst="rect">
            <a:avLst/>
          </a:prstGeom>
          <a:noFill/>
          <a:ln>
            <a:noFill/>
          </a:ln>
        </p:spPr>
        <p:txBody>
          <a:bodyPr lIns="91425" tIns="45700" rIns="91425" bIns="45700" anchor="b" anchorCtr="0">
            <a:noAutofit/>
          </a:bodyPr>
          <a:lstStyle/>
          <a:p>
            <a:pPr marL="0" marR="0" lvl="0" indent="0" algn="l" rtl="0">
              <a:lnSpc>
                <a:spcPct val="90000"/>
              </a:lnSpc>
              <a:spcBef>
                <a:spcPts val="0"/>
              </a:spcBef>
              <a:buSzPct val="25000"/>
              <a:buNone/>
            </a:pPr>
            <a:r>
              <a:rPr lang="pt-BR" sz="4400" b="0" i="0" u="none" strike="noStrike" cap="none">
                <a:solidFill>
                  <a:srgbClr val="000000"/>
                </a:solidFill>
                <a:latin typeface="Libre Baskerville"/>
                <a:ea typeface="Libre Baskerville"/>
                <a:cs typeface="Libre Baskerville"/>
                <a:sym typeface="Libre Baskerville"/>
              </a:rPr>
              <a:t>Caso de Teste</a:t>
            </a:r>
          </a:p>
        </p:txBody>
      </p:sp>
      <p:sp>
        <p:nvSpPr>
          <p:cNvPr id="307" name="Shape 307"/>
          <p:cNvSpPr txBox="1"/>
          <p:nvPr/>
        </p:nvSpPr>
        <p:spPr>
          <a:xfrm>
            <a:off x="1261800" y="1828800"/>
            <a:ext cx="8595000" cy="435096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buNone/>
            </a:pPr>
            <a:endParaRPr sz="1800" b="0" i="0" u="none" strike="noStrike" cap="none">
              <a:solidFill>
                <a:srgbClr val="000000"/>
              </a:solidFill>
              <a:latin typeface="Libre Baskerville"/>
              <a:ea typeface="Libre Baskerville"/>
              <a:cs typeface="Libre Baskerville"/>
              <a:sym typeface="Libre Baskerville"/>
            </a:endParaRPr>
          </a:p>
          <a:p>
            <a:pPr marL="0" marR="0" lvl="0" indent="0" algn="l" rtl="0">
              <a:lnSpc>
                <a:spcPct val="95000"/>
              </a:lnSpc>
              <a:spcBef>
                <a:spcPts val="0"/>
              </a:spcBef>
              <a:buNone/>
            </a:pPr>
            <a:endParaRPr sz="1800" b="0" i="0" u="none" strike="noStrike" cap="none">
              <a:solidFill>
                <a:srgbClr val="000000"/>
              </a:solidFill>
              <a:latin typeface="Libre Baskerville"/>
              <a:ea typeface="Libre Baskerville"/>
              <a:cs typeface="Libre Baskerville"/>
              <a:sym typeface="Libre Baskerville"/>
            </a:endParaRPr>
          </a:p>
          <a:p>
            <a:pPr marL="0" marR="0" lvl="0" indent="0" algn="l" rtl="0">
              <a:lnSpc>
                <a:spcPct val="95000"/>
              </a:lnSpc>
              <a:spcBef>
                <a:spcPts val="0"/>
              </a:spcBef>
              <a:buNone/>
            </a:pPr>
            <a:endParaRPr sz="1800" b="0" i="0" u="none" strike="noStrike" cap="none">
              <a:solidFill>
                <a:srgbClr val="000000"/>
              </a:solidFill>
              <a:latin typeface="Libre Baskerville"/>
              <a:ea typeface="Libre Baskerville"/>
              <a:cs typeface="Libre Baskerville"/>
              <a:sym typeface="Libre Baskerville"/>
            </a:endParaRPr>
          </a:p>
        </p:txBody>
      </p:sp>
      <p:pic>
        <p:nvPicPr>
          <p:cNvPr id="308" name="Shape 308"/>
          <p:cNvPicPr preferRelativeResize="0"/>
          <p:nvPr/>
        </p:nvPicPr>
        <p:blipFill rotWithShape="1">
          <a:blip r:embed="rId3">
            <a:alphaModFix/>
          </a:blip>
          <a:srcRect/>
          <a:stretch/>
        </p:blipFill>
        <p:spPr>
          <a:xfrm>
            <a:off x="11347200" y="69840"/>
            <a:ext cx="799200" cy="691919"/>
          </a:xfrm>
          <a:prstGeom prst="rect">
            <a:avLst/>
          </a:prstGeom>
          <a:noFill/>
          <a:ln>
            <a:noFill/>
          </a:ln>
        </p:spPr>
      </p:pic>
      <p:graphicFrame>
        <p:nvGraphicFramePr>
          <p:cNvPr id="309" name="Shape 309"/>
          <p:cNvGraphicFramePr/>
          <p:nvPr/>
        </p:nvGraphicFramePr>
        <p:xfrm>
          <a:off x="1495440" y="2541600"/>
          <a:ext cx="3000000" cy="3000000"/>
        </p:xfrm>
        <a:graphic>
          <a:graphicData uri="http://schemas.openxmlformats.org/drawingml/2006/table">
            <a:tbl>
              <a:tblPr>
                <a:noFill/>
              </a:tblPr>
              <a:tblGrid>
                <a:gridCol w="2709000">
                  <a:extLst>
                    <a:ext uri="{9D8B030D-6E8A-4147-A177-3AD203B41FA5}">
                      <a16:colId xmlns:a16="http://schemas.microsoft.com/office/drawing/2014/main" val="20000"/>
                    </a:ext>
                  </a:extLst>
                </a:gridCol>
                <a:gridCol w="2709000">
                  <a:extLst>
                    <a:ext uri="{9D8B030D-6E8A-4147-A177-3AD203B41FA5}">
                      <a16:colId xmlns:a16="http://schemas.microsoft.com/office/drawing/2014/main" val="20001"/>
                    </a:ext>
                  </a:extLst>
                </a:gridCol>
                <a:gridCol w="2709725">
                  <a:extLst>
                    <a:ext uri="{9D8B030D-6E8A-4147-A177-3AD203B41FA5}">
                      <a16:colId xmlns:a16="http://schemas.microsoft.com/office/drawing/2014/main" val="20002"/>
                    </a:ext>
                  </a:extLst>
                </a:gridCol>
              </a:tblGrid>
              <a:tr h="521650">
                <a:tc>
                  <a:txBody>
                    <a:bodyPr/>
                    <a:lstStyle/>
                    <a:p>
                      <a:pPr marL="0" marR="0" lvl="0" indent="0" algn="ctr" rtl="0">
                        <a:lnSpc>
                          <a:spcPct val="100000"/>
                        </a:lnSpc>
                        <a:spcBef>
                          <a:spcPts val="0"/>
                        </a:spcBef>
                        <a:buSzPct val="25000"/>
                        <a:buNone/>
                      </a:pPr>
                      <a:r>
                        <a:rPr lang="pt-BR" sz="1500" b="1" u="none" strike="noStrike" cap="none">
                          <a:solidFill>
                            <a:srgbClr val="FFFFFF"/>
                          </a:solidFill>
                          <a:latin typeface="Libre Baskerville"/>
                          <a:ea typeface="Libre Baskerville"/>
                          <a:cs typeface="Libre Baskerville"/>
                          <a:sym typeface="Libre Baskerville"/>
                        </a:rPr>
                        <a:t>Casos de Teste</a:t>
                      </a:r>
                    </a:p>
                  </a:txBody>
                  <a:tcPr marL="91450" marR="91450"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1B1E3D"/>
                    </a:solidFill>
                  </a:tcPr>
                </a:tc>
                <a:tc>
                  <a:txBody>
                    <a:bodyPr/>
                    <a:lstStyle/>
                    <a:p>
                      <a:pPr marL="0" marR="0" lvl="0" indent="0" algn="ctr" rtl="0">
                        <a:lnSpc>
                          <a:spcPct val="100000"/>
                        </a:lnSpc>
                        <a:spcBef>
                          <a:spcPts val="0"/>
                        </a:spcBef>
                        <a:buSzPct val="25000"/>
                        <a:buNone/>
                      </a:pPr>
                      <a:r>
                        <a:rPr lang="pt-BR" sz="1500" b="1" u="none" strike="noStrike" cap="none">
                          <a:solidFill>
                            <a:srgbClr val="FFFFFF"/>
                          </a:solidFill>
                          <a:latin typeface="Libre Baskerville"/>
                          <a:ea typeface="Libre Baskerville"/>
                          <a:cs typeface="Libre Baskerville"/>
                          <a:sym typeface="Libre Baskerville"/>
                        </a:rPr>
                        <a:t>Descrição do </a:t>
                      </a:r>
                    </a:p>
                    <a:p>
                      <a:pPr marL="0" marR="0" lvl="0" indent="0" algn="ctr" rtl="0">
                        <a:lnSpc>
                          <a:spcPct val="100000"/>
                        </a:lnSpc>
                        <a:spcBef>
                          <a:spcPts val="0"/>
                        </a:spcBef>
                        <a:buSzPct val="25000"/>
                        <a:buNone/>
                      </a:pPr>
                      <a:r>
                        <a:rPr lang="pt-BR" sz="1500" b="1" u="none" strike="noStrike" cap="none">
                          <a:solidFill>
                            <a:srgbClr val="FFFFFF"/>
                          </a:solidFill>
                          <a:latin typeface="Libre Baskerville"/>
                          <a:ea typeface="Libre Baskerville"/>
                          <a:cs typeface="Libre Baskerville"/>
                          <a:sym typeface="Libre Baskerville"/>
                        </a:rPr>
                        <a:t>Caso de Teste</a:t>
                      </a:r>
                    </a:p>
                  </a:txBody>
                  <a:tcPr marL="91450" marR="91450"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1B1E3D"/>
                    </a:solidFill>
                  </a:tcPr>
                </a:tc>
                <a:tc>
                  <a:txBody>
                    <a:bodyPr/>
                    <a:lstStyle/>
                    <a:p>
                      <a:pPr marL="0" marR="0" lvl="0" indent="0" algn="ctr" rtl="0">
                        <a:lnSpc>
                          <a:spcPct val="100000"/>
                        </a:lnSpc>
                        <a:spcBef>
                          <a:spcPts val="0"/>
                        </a:spcBef>
                        <a:buSzPct val="25000"/>
                        <a:buNone/>
                      </a:pPr>
                      <a:r>
                        <a:rPr lang="pt-BR" sz="1500" b="1" u="none" strike="noStrike" cap="none">
                          <a:solidFill>
                            <a:srgbClr val="FFFFFF"/>
                          </a:solidFill>
                          <a:latin typeface="Libre Baskerville"/>
                          <a:ea typeface="Libre Baskerville"/>
                          <a:cs typeface="Libre Baskerville"/>
                          <a:sym typeface="Libre Baskerville"/>
                        </a:rPr>
                        <a:t>Status</a:t>
                      </a:r>
                    </a:p>
                  </a:txBody>
                  <a:tcPr marL="91450" marR="91450"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1B1E3D"/>
                    </a:solidFill>
                  </a:tcPr>
                </a:tc>
                <a:extLst>
                  <a:ext uri="{0D108BD9-81ED-4DB2-BD59-A6C34878D82A}">
                    <a16:rowId xmlns:a16="http://schemas.microsoft.com/office/drawing/2014/main" val="10000"/>
                  </a:ext>
                </a:extLst>
              </a:tr>
              <a:tr h="1011950">
                <a:tc>
                  <a:txBody>
                    <a:bodyPr/>
                    <a:lstStyle/>
                    <a:p>
                      <a:pPr marL="0" marR="0" lvl="0" indent="0" algn="ctr" rtl="0">
                        <a:lnSpc>
                          <a:spcPct val="100000"/>
                        </a:lnSpc>
                        <a:spcBef>
                          <a:spcPts val="0"/>
                        </a:spcBef>
                        <a:buSzPct val="25000"/>
                        <a:buNone/>
                      </a:pPr>
                      <a:r>
                        <a:rPr lang="pt-BR" sz="1600" b="0" u="none" strike="noStrike" cap="none">
                          <a:solidFill>
                            <a:srgbClr val="000000"/>
                          </a:solidFill>
                          <a:latin typeface="Libre Baskerville"/>
                          <a:ea typeface="Libre Baskerville"/>
                          <a:cs typeface="Libre Baskerville"/>
                          <a:sym typeface="Libre Baskerville"/>
                        </a:rPr>
                        <a:t>CT #11</a:t>
                      </a:r>
                    </a:p>
                  </a:txBody>
                  <a:tcPr marL="91450" marR="91450"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FFFFFF"/>
                    </a:solidFill>
                  </a:tcPr>
                </a:tc>
                <a:tc>
                  <a:txBody>
                    <a:bodyPr/>
                    <a:lstStyle/>
                    <a:p>
                      <a:pPr marL="0" marR="0" lvl="0" indent="0" algn="l" rtl="0">
                        <a:lnSpc>
                          <a:spcPct val="100000"/>
                        </a:lnSpc>
                        <a:spcBef>
                          <a:spcPts val="0"/>
                        </a:spcBef>
                        <a:buSzPct val="25000"/>
                        <a:buNone/>
                      </a:pPr>
                      <a:r>
                        <a:rPr lang="pt-BR" sz="1600" b="0" u="none" strike="noStrike" cap="none">
                          <a:solidFill>
                            <a:srgbClr val="000000"/>
                          </a:solidFill>
                          <a:latin typeface="Libre Baskerville"/>
                          <a:ea typeface="Libre Baskerville"/>
                          <a:cs typeface="Libre Baskerville"/>
                          <a:sym typeface="Libre Baskerville"/>
                        </a:rPr>
                        <a:t>Verifica se a Barra de Pesquisa está preenchida com algum caractere, no momento da pesquisa.</a:t>
                      </a:r>
                    </a:p>
                  </a:txBody>
                  <a:tcPr marL="91450" marR="91450"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FFFFFF"/>
                    </a:solidFill>
                  </a:tcPr>
                </a:tc>
                <a:tc>
                  <a:txBody>
                    <a:bodyPr/>
                    <a:lstStyle/>
                    <a:p>
                      <a:pPr marL="0" marR="0" lvl="0" indent="0" algn="ctr" rtl="0">
                        <a:lnSpc>
                          <a:spcPct val="100000"/>
                        </a:lnSpc>
                        <a:spcBef>
                          <a:spcPts val="0"/>
                        </a:spcBef>
                        <a:buSzPct val="25000"/>
                        <a:buNone/>
                      </a:pPr>
                      <a:r>
                        <a:rPr lang="pt-BR" sz="1600" b="0" u="none" strike="noStrike" cap="none">
                          <a:solidFill>
                            <a:srgbClr val="000000"/>
                          </a:solidFill>
                          <a:latin typeface="Libre Baskerville"/>
                          <a:ea typeface="Libre Baskerville"/>
                          <a:cs typeface="Libre Baskerville"/>
                          <a:sym typeface="Libre Baskerville"/>
                        </a:rPr>
                        <a:t>Sucesso</a:t>
                      </a:r>
                    </a:p>
                  </a:txBody>
                  <a:tcPr marL="91450" marR="91450"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1242000">
                <a:tc>
                  <a:txBody>
                    <a:bodyPr/>
                    <a:lstStyle/>
                    <a:p>
                      <a:pPr marL="0" marR="0" lvl="0" indent="0" algn="ctr" rtl="0">
                        <a:lnSpc>
                          <a:spcPct val="100000"/>
                        </a:lnSpc>
                        <a:spcBef>
                          <a:spcPts val="0"/>
                        </a:spcBef>
                        <a:buSzPct val="25000"/>
                        <a:buNone/>
                      </a:pPr>
                      <a:r>
                        <a:rPr lang="pt-BR" sz="1600" b="0" u="none" strike="noStrike" cap="none">
                          <a:solidFill>
                            <a:srgbClr val="000000"/>
                          </a:solidFill>
                          <a:latin typeface="Libre Baskerville"/>
                          <a:ea typeface="Libre Baskerville"/>
                          <a:cs typeface="Libre Baskerville"/>
                          <a:sym typeface="Libre Baskerville"/>
                        </a:rPr>
                        <a:t>CT #12</a:t>
                      </a:r>
                    </a:p>
                  </a:txBody>
                  <a:tcPr marL="91450" marR="91450"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FFFFFF"/>
                    </a:solidFill>
                  </a:tcPr>
                </a:tc>
                <a:tc>
                  <a:txBody>
                    <a:bodyPr/>
                    <a:lstStyle/>
                    <a:p>
                      <a:pPr marL="0" marR="0" lvl="0" indent="0" algn="l" rtl="0">
                        <a:lnSpc>
                          <a:spcPct val="100000"/>
                        </a:lnSpc>
                        <a:spcBef>
                          <a:spcPts val="0"/>
                        </a:spcBef>
                        <a:buSzPct val="25000"/>
                        <a:buNone/>
                      </a:pPr>
                      <a:r>
                        <a:rPr lang="pt-BR" sz="1600" b="0" u="none" strike="noStrike" cap="none">
                          <a:solidFill>
                            <a:srgbClr val="000000"/>
                          </a:solidFill>
                          <a:latin typeface="Libre Baskerville"/>
                          <a:ea typeface="Libre Baskerville"/>
                          <a:cs typeface="Libre Baskerville"/>
                          <a:sym typeface="Libre Baskerville"/>
                        </a:rPr>
                        <a:t>Verificar se ao clicar no botão Visualizar Dados o usuário é redirecionado para a página Dados Históricos de uma PCD.</a:t>
                      </a:r>
                    </a:p>
                  </a:txBody>
                  <a:tcPr marL="91450" marR="91450"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FFFFFF"/>
                    </a:solidFill>
                  </a:tcPr>
                </a:tc>
                <a:tc>
                  <a:txBody>
                    <a:bodyPr/>
                    <a:lstStyle/>
                    <a:p>
                      <a:pPr marL="0" marR="0" lvl="0" indent="0" algn="ctr" rtl="0">
                        <a:lnSpc>
                          <a:spcPct val="100000"/>
                        </a:lnSpc>
                        <a:spcBef>
                          <a:spcPts val="0"/>
                        </a:spcBef>
                        <a:buSzPct val="25000"/>
                        <a:buNone/>
                      </a:pPr>
                      <a:r>
                        <a:rPr lang="pt-BR" sz="1600" b="0" u="none" strike="noStrike" cap="none">
                          <a:solidFill>
                            <a:srgbClr val="000000"/>
                          </a:solidFill>
                          <a:latin typeface="Libre Baskerville"/>
                          <a:ea typeface="Libre Baskerville"/>
                          <a:cs typeface="Libre Baskerville"/>
                          <a:sym typeface="Libre Baskerville"/>
                        </a:rPr>
                        <a:t>Sucesso</a:t>
                      </a:r>
                    </a:p>
                  </a:txBody>
                  <a:tcPr marL="91450" marR="91450"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31033802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Caso de Uso 4.4 – Iteração #02</a:t>
            </a:r>
          </a:p>
        </p:txBody>
      </p:sp>
      <p:pic>
        <p:nvPicPr>
          <p:cNvPr id="6" name="Imagem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graphicFrame>
        <p:nvGraphicFramePr>
          <p:cNvPr id="9" name="Tabela 8"/>
          <p:cNvGraphicFramePr>
            <a:graphicFrameLocks noGrp="1"/>
          </p:cNvGraphicFramePr>
          <p:nvPr>
            <p:extLst>
              <p:ext uri="{D42A27DB-BD31-4B8C-83A1-F6EECF244321}">
                <p14:modId xmlns:p14="http://schemas.microsoft.com/office/powerpoint/2010/main" val="1616346701"/>
              </p:ext>
            </p:extLst>
          </p:nvPr>
        </p:nvGraphicFramePr>
        <p:xfrm>
          <a:off x="1261872" y="2312125"/>
          <a:ext cx="8594726" cy="1483360"/>
        </p:xfrm>
        <a:graphic>
          <a:graphicData uri="http://schemas.openxmlformats.org/drawingml/2006/table">
            <a:tbl>
              <a:tblPr firstRow="1" bandRow="1">
                <a:tableStyleId>{5C22544A-7EE6-4342-B048-85BDC9FD1C3A}</a:tableStyleId>
              </a:tblPr>
              <a:tblGrid>
                <a:gridCol w="8594726">
                  <a:extLst>
                    <a:ext uri="{9D8B030D-6E8A-4147-A177-3AD203B41FA5}">
                      <a16:colId xmlns:a16="http://schemas.microsoft.com/office/drawing/2014/main" val="3184453126"/>
                    </a:ext>
                  </a:extLst>
                </a:gridCol>
              </a:tblGrid>
              <a:tr h="370840">
                <a:tc>
                  <a:txBody>
                    <a:bodyPr/>
                    <a:lstStyle/>
                    <a:p>
                      <a:pPr algn="ctr"/>
                      <a:r>
                        <a:rPr lang="pt-BR" b="1" dirty="0">
                          <a:solidFill>
                            <a:schemeClr val="bg1"/>
                          </a:solidFill>
                        </a:rPr>
                        <a:t>Confirmar cadastro de usuários- Iteração 02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extLst>
                  <a:ext uri="{0D108BD9-81ED-4DB2-BD59-A6C34878D82A}">
                    <a16:rowId xmlns:a16="http://schemas.microsoft.com/office/drawing/2014/main" val="1091544215"/>
                  </a:ext>
                </a:extLst>
              </a:tr>
              <a:tr h="370840">
                <a:tc>
                  <a:txBody>
                    <a:bodyPr/>
                    <a:lstStyle/>
                    <a:p>
                      <a:r>
                        <a:rPr lang="pt-BR" dirty="0">
                          <a:solidFill>
                            <a:schemeClr val="tx1"/>
                          </a:solidFill>
                        </a:rPr>
                        <a:t>Cenário de Sucesso – </a:t>
                      </a:r>
                      <a:r>
                        <a:rPr lang="pt-BR" b="0" dirty="0">
                          <a:effectLst/>
                        </a:rPr>
                        <a:t>Confirmar cadastro de usuário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24283349"/>
                  </a:ext>
                </a:extLst>
              </a:tr>
              <a:tr h="370840">
                <a:tc>
                  <a:txBody>
                    <a:bodyPr/>
                    <a:lstStyle/>
                    <a:p>
                      <a:pPr algn="ctr"/>
                      <a:r>
                        <a:rPr lang="pt-BR" b="1" dirty="0">
                          <a:solidFill>
                            <a:schemeClr val="bg1"/>
                          </a:solidFill>
                        </a:rPr>
                        <a:t>Cenários Alternativos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B1E3E"/>
                    </a:solidFill>
                  </a:tcPr>
                </a:tc>
                <a:extLst>
                  <a:ext uri="{0D108BD9-81ED-4DB2-BD59-A6C34878D82A}">
                    <a16:rowId xmlns:a16="http://schemas.microsoft.com/office/drawing/2014/main" val="1460635157"/>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sz="1800" b="0" kern="1200" dirty="0">
                          <a:solidFill>
                            <a:schemeClr val="dk1"/>
                          </a:solidFill>
                          <a:effectLst/>
                          <a:latin typeface="+mn-lt"/>
                          <a:ea typeface="+mn-ea"/>
                          <a:cs typeface="+mn-cs"/>
                        </a:rPr>
                        <a:t>Código de ativação está incorreto. </a:t>
                      </a:r>
                      <a:endParaRPr lang="pt-BR"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547726979"/>
                  </a:ext>
                </a:extLst>
              </a:tr>
            </a:tbl>
          </a:graphicData>
        </a:graphic>
      </p:graphicFrame>
    </p:spTree>
    <p:extLst>
      <p:ext uri="{BB962C8B-B14F-4D97-AF65-F5344CB8AC3E}">
        <p14:creationId xmlns:p14="http://schemas.microsoft.com/office/powerpoint/2010/main" val="156365962"/>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Shape 314"/>
          <p:cNvSpPr txBox="1"/>
          <p:nvPr/>
        </p:nvSpPr>
        <p:spPr>
          <a:xfrm>
            <a:off x="1261800" y="365760"/>
            <a:ext cx="9692280" cy="1325160"/>
          </a:xfrm>
          <a:prstGeom prst="rect">
            <a:avLst/>
          </a:prstGeom>
          <a:noFill/>
          <a:ln>
            <a:noFill/>
          </a:ln>
        </p:spPr>
        <p:txBody>
          <a:bodyPr lIns="91425" tIns="45700" rIns="91425" bIns="45700" anchor="b" anchorCtr="0">
            <a:noAutofit/>
          </a:bodyPr>
          <a:lstStyle/>
          <a:p>
            <a:pPr marL="0" marR="0" lvl="0" indent="0" algn="l" rtl="0">
              <a:lnSpc>
                <a:spcPct val="90000"/>
              </a:lnSpc>
              <a:spcBef>
                <a:spcPts val="0"/>
              </a:spcBef>
              <a:buSzPct val="25000"/>
              <a:buNone/>
            </a:pPr>
            <a:r>
              <a:rPr lang="pt-BR" sz="4400" b="0" i="0" u="none" strike="noStrike" cap="none">
                <a:solidFill>
                  <a:srgbClr val="000000"/>
                </a:solidFill>
                <a:latin typeface="Libre Baskerville"/>
                <a:ea typeface="Libre Baskerville"/>
                <a:cs typeface="Libre Baskerville"/>
                <a:sym typeface="Libre Baskerville"/>
              </a:rPr>
              <a:t>Caso de Teste</a:t>
            </a:r>
          </a:p>
        </p:txBody>
      </p:sp>
      <p:sp>
        <p:nvSpPr>
          <p:cNvPr id="315" name="Shape 315"/>
          <p:cNvSpPr txBox="1"/>
          <p:nvPr/>
        </p:nvSpPr>
        <p:spPr>
          <a:xfrm>
            <a:off x="1261800" y="1828800"/>
            <a:ext cx="8595000" cy="4350960"/>
          </a:xfrm>
          <a:prstGeom prst="rect">
            <a:avLst/>
          </a:prstGeom>
          <a:noFill/>
          <a:ln>
            <a:noFill/>
          </a:ln>
        </p:spPr>
        <p:txBody>
          <a:bodyPr lIns="91425" tIns="45700" rIns="91425" bIns="45700" anchor="t" anchorCtr="0">
            <a:noAutofit/>
          </a:bodyPr>
          <a:lstStyle/>
          <a:p>
            <a:pPr marL="182880" marR="0" lvl="0" indent="-182880" algn="l" rtl="0">
              <a:lnSpc>
                <a:spcPct val="95000"/>
              </a:lnSpc>
              <a:spcBef>
                <a:spcPts val="0"/>
              </a:spcBef>
              <a:buClr>
                <a:srgbClr val="4A66AC"/>
              </a:buClr>
              <a:buSzPct val="79999"/>
              <a:buFont typeface="Arial"/>
              <a:buChar char="•"/>
            </a:pPr>
            <a:r>
              <a:rPr lang="pt-BR" sz="1800" b="1" i="0" u="none" strike="noStrike" cap="none">
                <a:solidFill>
                  <a:srgbClr val="000000"/>
                </a:solidFill>
                <a:latin typeface="Libre Baskerville"/>
                <a:ea typeface="Libre Baskerville"/>
                <a:cs typeface="Libre Baskerville"/>
                <a:sym typeface="Libre Baskerville"/>
              </a:rPr>
              <a:t>Visualizar dados históricos de uma PCD 3.3: </a:t>
            </a:r>
            <a:r>
              <a:rPr lang="pt-BR" sz="1800" b="0" i="0" u="none" strike="noStrike" cap="none">
                <a:solidFill>
                  <a:srgbClr val="000000"/>
                </a:solidFill>
                <a:latin typeface="Libre Baskerville"/>
                <a:ea typeface="Libre Baskerville"/>
                <a:cs typeface="Libre Baskerville"/>
                <a:sym typeface="Libre Baskerville"/>
              </a:rPr>
              <a:t>Este Caso de Uso deve ocorrer sempre que o usuário desejar ver o histórico de medições uma única PCD.</a:t>
            </a:r>
          </a:p>
          <a:p>
            <a:pPr marL="0" marR="0" lvl="0" indent="0" algn="l" rtl="0">
              <a:lnSpc>
                <a:spcPct val="100000"/>
              </a:lnSpc>
              <a:spcBef>
                <a:spcPts val="0"/>
              </a:spcBef>
              <a:buNone/>
            </a:pPr>
            <a:endParaRPr sz="1800" b="0" i="0" u="none" strike="noStrike" cap="none">
              <a:solidFill>
                <a:srgbClr val="000000"/>
              </a:solidFill>
              <a:latin typeface="Libre Baskerville"/>
              <a:ea typeface="Libre Baskerville"/>
              <a:cs typeface="Libre Baskerville"/>
              <a:sym typeface="Libre Baskerville"/>
            </a:endParaRPr>
          </a:p>
          <a:p>
            <a:pPr marL="0" marR="0" lvl="0" indent="0" algn="l" rtl="0">
              <a:lnSpc>
                <a:spcPct val="95000"/>
              </a:lnSpc>
              <a:spcBef>
                <a:spcPts val="0"/>
              </a:spcBef>
              <a:buNone/>
            </a:pPr>
            <a:endParaRPr sz="1800" b="0" i="0" u="none" strike="noStrike" cap="none">
              <a:solidFill>
                <a:srgbClr val="000000"/>
              </a:solidFill>
              <a:latin typeface="Libre Baskerville"/>
              <a:ea typeface="Libre Baskerville"/>
              <a:cs typeface="Libre Baskerville"/>
              <a:sym typeface="Libre Baskerville"/>
            </a:endParaRPr>
          </a:p>
          <a:p>
            <a:pPr marL="0" marR="0" lvl="0" indent="0" algn="l" rtl="0">
              <a:lnSpc>
                <a:spcPct val="95000"/>
              </a:lnSpc>
              <a:spcBef>
                <a:spcPts val="0"/>
              </a:spcBef>
              <a:buNone/>
            </a:pPr>
            <a:endParaRPr sz="1800" b="0" i="0" u="none" strike="noStrike" cap="none">
              <a:solidFill>
                <a:srgbClr val="000000"/>
              </a:solidFill>
              <a:latin typeface="Libre Baskerville"/>
              <a:ea typeface="Libre Baskerville"/>
              <a:cs typeface="Libre Baskerville"/>
              <a:sym typeface="Libre Baskerville"/>
            </a:endParaRPr>
          </a:p>
        </p:txBody>
      </p:sp>
      <p:pic>
        <p:nvPicPr>
          <p:cNvPr id="316" name="Shape 316"/>
          <p:cNvPicPr preferRelativeResize="0"/>
          <p:nvPr/>
        </p:nvPicPr>
        <p:blipFill rotWithShape="1">
          <a:blip r:embed="rId3">
            <a:alphaModFix/>
          </a:blip>
          <a:srcRect/>
          <a:stretch/>
        </p:blipFill>
        <p:spPr>
          <a:xfrm>
            <a:off x="11347200" y="69840"/>
            <a:ext cx="799200" cy="691919"/>
          </a:xfrm>
          <a:prstGeom prst="rect">
            <a:avLst/>
          </a:prstGeom>
          <a:noFill/>
          <a:ln>
            <a:noFill/>
          </a:ln>
        </p:spPr>
      </p:pic>
      <p:graphicFrame>
        <p:nvGraphicFramePr>
          <p:cNvPr id="317" name="Shape 317"/>
          <p:cNvGraphicFramePr/>
          <p:nvPr/>
        </p:nvGraphicFramePr>
        <p:xfrm>
          <a:off x="1495440" y="2907359"/>
          <a:ext cx="3000000" cy="3000000"/>
        </p:xfrm>
        <a:graphic>
          <a:graphicData uri="http://schemas.openxmlformats.org/drawingml/2006/table">
            <a:tbl>
              <a:tblPr>
                <a:noFill/>
              </a:tblPr>
              <a:tblGrid>
                <a:gridCol w="2709000">
                  <a:extLst>
                    <a:ext uri="{9D8B030D-6E8A-4147-A177-3AD203B41FA5}">
                      <a16:colId xmlns:a16="http://schemas.microsoft.com/office/drawing/2014/main" val="20000"/>
                    </a:ext>
                  </a:extLst>
                </a:gridCol>
                <a:gridCol w="2709000">
                  <a:extLst>
                    <a:ext uri="{9D8B030D-6E8A-4147-A177-3AD203B41FA5}">
                      <a16:colId xmlns:a16="http://schemas.microsoft.com/office/drawing/2014/main" val="20001"/>
                    </a:ext>
                  </a:extLst>
                </a:gridCol>
                <a:gridCol w="2709725">
                  <a:extLst>
                    <a:ext uri="{9D8B030D-6E8A-4147-A177-3AD203B41FA5}">
                      <a16:colId xmlns:a16="http://schemas.microsoft.com/office/drawing/2014/main" val="20002"/>
                    </a:ext>
                  </a:extLst>
                </a:gridCol>
              </a:tblGrid>
              <a:tr h="521650">
                <a:tc>
                  <a:txBody>
                    <a:bodyPr/>
                    <a:lstStyle/>
                    <a:p>
                      <a:pPr marL="0" marR="0" lvl="0" indent="0" algn="ctr" rtl="0">
                        <a:lnSpc>
                          <a:spcPct val="100000"/>
                        </a:lnSpc>
                        <a:spcBef>
                          <a:spcPts val="0"/>
                        </a:spcBef>
                        <a:buSzPct val="25000"/>
                        <a:buNone/>
                      </a:pPr>
                      <a:r>
                        <a:rPr lang="pt-BR" sz="1500" b="1" u="none" strike="noStrike" cap="none">
                          <a:solidFill>
                            <a:srgbClr val="FFFFFF"/>
                          </a:solidFill>
                          <a:latin typeface="Libre Baskerville"/>
                          <a:ea typeface="Libre Baskerville"/>
                          <a:cs typeface="Libre Baskerville"/>
                          <a:sym typeface="Libre Baskerville"/>
                        </a:rPr>
                        <a:t>Casos de Teste</a:t>
                      </a:r>
                    </a:p>
                  </a:txBody>
                  <a:tcPr marL="91450" marR="91450"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1B1E3D"/>
                    </a:solidFill>
                  </a:tcPr>
                </a:tc>
                <a:tc>
                  <a:txBody>
                    <a:bodyPr/>
                    <a:lstStyle/>
                    <a:p>
                      <a:pPr marL="0" marR="0" lvl="0" indent="0" algn="ctr" rtl="0">
                        <a:lnSpc>
                          <a:spcPct val="100000"/>
                        </a:lnSpc>
                        <a:spcBef>
                          <a:spcPts val="0"/>
                        </a:spcBef>
                        <a:buSzPct val="25000"/>
                        <a:buNone/>
                      </a:pPr>
                      <a:r>
                        <a:rPr lang="pt-BR" sz="1500" b="1" u="none" strike="noStrike" cap="none">
                          <a:solidFill>
                            <a:srgbClr val="FFFFFF"/>
                          </a:solidFill>
                          <a:latin typeface="Libre Baskerville"/>
                          <a:ea typeface="Libre Baskerville"/>
                          <a:cs typeface="Libre Baskerville"/>
                          <a:sym typeface="Libre Baskerville"/>
                        </a:rPr>
                        <a:t>Descrição do </a:t>
                      </a:r>
                    </a:p>
                    <a:p>
                      <a:pPr marL="0" marR="0" lvl="0" indent="0" algn="ctr" rtl="0">
                        <a:lnSpc>
                          <a:spcPct val="100000"/>
                        </a:lnSpc>
                        <a:spcBef>
                          <a:spcPts val="0"/>
                        </a:spcBef>
                        <a:buSzPct val="25000"/>
                        <a:buNone/>
                      </a:pPr>
                      <a:r>
                        <a:rPr lang="pt-BR" sz="1500" b="1" u="none" strike="noStrike" cap="none">
                          <a:solidFill>
                            <a:srgbClr val="FFFFFF"/>
                          </a:solidFill>
                          <a:latin typeface="Libre Baskerville"/>
                          <a:ea typeface="Libre Baskerville"/>
                          <a:cs typeface="Libre Baskerville"/>
                          <a:sym typeface="Libre Baskerville"/>
                        </a:rPr>
                        <a:t>Caso de Teste</a:t>
                      </a:r>
                    </a:p>
                  </a:txBody>
                  <a:tcPr marL="91450" marR="91450"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1B1E3D"/>
                    </a:solidFill>
                  </a:tcPr>
                </a:tc>
                <a:tc>
                  <a:txBody>
                    <a:bodyPr/>
                    <a:lstStyle/>
                    <a:p>
                      <a:pPr marL="0" marR="0" lvl="0" indent="0" algn="ctr" rtl="0">
                        <a:lnSpc>
                          <a:spcPct val="100000"/>
                        </a:lnSpc>
                        <a:spcBef>
                          <a:spcPts val="0"/>
                        </a:spcBef>
                        <a:buSzPct val="25000"/>
                        <a:buNone/>
                      </a:pPr>
                      <a:r>
                        <a:rPr lang="pt-BR" sz="1500" b="1" u="none" strike="noStrike" cap="none">
                          <a:solidFill>
                            <a:srgbClr val="FFFFFF"/>
                          </a:solidFill>
                          <a:latin typeface="Libre Baskerville"/>
                          <a:ea typeface="Libre Baskerville"/>
                          <a:cs typeface="Libre Baskerville"/>
                          <a:sym typeface="Libre Baskerville"/>
                        </a:rPr>
                        <a:t>Status</a:t>
                      </a:r>
                    </a:p>
                  </a:txBody>
                  <a:tcPr marL="91450" marR="91450"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1B1E3D"/>
                    </a:solidFill>
                  </a:tcPr>
                </a:tc>
                <a:extLst>
                  <a:ext uri="{0D108BD9-81ED-4DB2-BD59-A6C34878D82A}">
                    <a16:rowId xmlns:a16="http://schemas.microsoft.com/office/drawing/2014/main" val="10000"/>
                  </a:ext>
                </a:extLst>
              </a:tr>
              <a:tr h="1011950">
                <a:tc>
                  <a:txBody>
                    <a:bodyPr/>
                    <a:lstStyle/>
                    <a:p>
                      <a:pPr marL="0" marR="0" lvl="0" indent="0" algn="ctr" rtl="0">
                        <a:lnSpc>
                          <a:spcPct val="100000"/>
                        </a:lnSpc>
                        <a:spcBef>
                          <a:spcPts val="0"/>
                        </a:spcBef>
                        <a:buSzPct val="25000"/>
                        <a:buNone/>
                      </a:pPr>
                      <a:r>
                        <a:rPr lang="pt-BR" sz="1600" b="0" u="none" strike="noStrike" cap="none">
                          <a:solidFill>
                            <a:srgbClr val="000000"/>
                          </a:solidFill>
                          <a:latin typeface="Libre Baskerville"/>
                          <a:ea typeface="Libre Baskerville"/>
                          <a:cs typeface="Libre Baskerville"/>
                          <a:sym typeface="Libre Baskerville"/>
                        </a:rPr>
                        <a:t>CT #13</a:t>
                      </a:r>
                    </a:p>
                  </a:txBody>
                  <a:tcPr marL="91450" marR="91450"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FFFFFF"/>
                    </a:solidFill>
                  </a:tcPr>
                </a:tc>
                <a:tc>
                  <a:txBody>
                    <a:bodyPr/>
                    <a:lstStyle/>
                    <a:p>
                      <a:pPr marL="0" marR="0" lvl="0" indent="0" algn="l" rtl="0">
                        <a:lnSpc>
                          <a:spcPct val="100000"/>
                        </a:lnSpc>
                        <a:spcBef>
                          <a:spcPts val="0"/>
                        </a:spcBef>
                        <a:buSzPct val="25000"/>
                        <a:buNone/>
                      </a:pPr>
                      <a:r>
                        <a:rPr lang="pt-BR" sz="1600" b="0" u="none" strike="noStrike" cap="none">
                          <a:solidFill>
                            <a:srgbClr val="000000"/>
                          </a:solidFill>
                          <a:latin typeface="Libre Baskerville"/>
                          <a:ea typeface="Libre Baskerville"/>
                          <a:cs typeface="Libre Baskerville"/>
                          <a:sym typeface="Libre Baskerville"/>
                        </a:rPr>
                        <a:t>Verificar se o botão “Sensores” da tabela de dados da PCD é pressionado pelo usuário.</a:t>
                      </a:r>
                    </a:p>
                  </a:txBody>
                  <a:tcPr marL="91450" marR="91450"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FFFFFF"/>
                    </a:solidFill>
                  </a:tcPr>
                </a:tc>
                <a:tc>
                  <a:txBody>
                    <a:bodyPr/>
                    <a:lstStyle/>
                    <a:p>
                      <a:pPr marL="0" marR="0" lvl="0" indent="0" algn="ctr" rtl="0">
                        <a:lnSpc>
                          <a:spcPct val="100000"/>
                        </a:lnSpc>
                        <a:spcBef>
                          <a:spcPts val="0"/>
                        </a:spcBef>
                        <a:buSzPct val="25000"/>
                        <a:buNone/>
                      </a:pPr>
                      <a:r>
                        <a:rPr lang="pt-BR" sz="1600" b="0" u="none" strike="noStrike" cap="none">
                          <a:solidFill>
                            <a:srgbClr val="000000"/>
                          </a:solidFill>
                          <a:latin typeface="Libre Baskerville"/>
                          <a:ea typeface="Libre Baskerville"/>
                          <a:cs typeface="Libre Baskerville"/>
                          <a:sym typeface="Libre Baskerville"/>
                        </a:rPr>
                        <a:t>Sucesso</a:t>
                      </a:r>
                    </a:p>
                  </a:txBody>
                  <a:tcPr marL="91450" marR="91450"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781925">
                <a:tc>
                  <a:txBody>
                    <a:bodyPr/>
                    <a:lstStyle/>
                    <a:p>
                      <a:pPr marL="0" marR="0" lvl="0" indent="0" algn="ctr" rtl="0">
                        <a:lnSpc>
                          <a:spcPct val="100000"/>
                        </a:lnSpc>
                        <a:spcBef>
                          <a:spcPts val="0"/>
                        </a:spcBef>
                        <a:buSzPct val="25000"/>
                        <a:buNone/>
                      </a:pPr>
                      <a:r>
                        <a:rPr lang="pt-BR" sz="1600" b="0" u="none" strike="noStrike" cap="none">
                          <a:solidFill>
                            <a:srgbClr val="000000"/>
                          </a:solidFill>
                          <a:latin typeface="Libre Baskerville"/>
                          <a:ea typeface="Libre Baskerville"/>
                          <a:cs typeface="Libre Baskerville"/>
                          <a:sym typeface="Libre Baskerville"/>
                        </a:rPr>
                        <a:t>CT #14</a:t>
                      </a:r>
                    </a:p>
                  </a:txBody>
                  <a:tcPr marL="91450" marR="91450"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FFFFFF"/>
                    </a:solidFill>
                  </a:tcPr>
                </a:tc>
                <a:tc>
                  <a:txBody>
                    <a:bodyPr/>
                    <a:lstStyle/>
                    <a:p>
                      <a:pPr marL="0" marR="0" lvl="0" indent="0" algn="ctr" rtl="0">
                        <a:lnSpc>
                          <a:spcPct val="100000"/>
                        </a:lnSpc>
                        <a:spcBef>
                          <a:spcPts val="0"/>
                        </a:spcBef>
                        <a:buSzPct val="25000"/>
                        <a:buNone/>
                      </a:pPr>
                      <a:r>
                        <a:rPr lang="pt-BR" sz="1600" b="0" u="none" strike="noStrike" cap="none">
                          <a:solidFill>
                            <a:srgbClr val="000000"/>
                          </a:solidFill>
                          <a:latin typeface="Libre Baskerville"/>
                          <a:ea typeface="Libre Baskerville"/>
                          <a:cs typeface="Libre Baskerville"/>
                          <a:sym typeface="Libre Baskerville"/>
                        </a:rPr>
                        <a:t>Verificar se o botão “Fechar” da janela Modal de Sensores é pressionado pelo usuário.</a:t>
                      </a:r>
                    </a:p>
                  </a:txBody>
                  <a:tcPr marL="91450" marR="91450"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FFFFFF"/>
                    </a:solidFill>
                  </a:tcPr>
                </a:tc>
                <a:tc>
                  <a:txBody>
                    <a:bodyPr/>
                    <a:lstStyle/>
                    <a:p>
                      <a:pPr marL="0" marR="0" lvl="0" indent="0" algn="ctr" rtl="0">
                        <a:lnSpc>
                          <a:spcPct val="100000"/>
                        </a:lnSpc>
                        <a:spcBef>
                          <a:spcPts val="0"/>
                        </a:spcBef>
                        <a:buSzPct val="25000"/>
                        <a:buNone/>
                      </a:pPr>
                      <a:r>
                        <a:rPr lang="pt-BR" sz="1600" b="0" u="none" strike="noStrike" cap="none">
                          <a:solidFill>
                            <a:srgbClr val="000000"/>
                          </a:solidFill>
                          <a:latin typeface="Libre Baskerville"/>
                          <a:ea typeface="Libre Baskerville"/>
                          <a:cs typeface="Libre Baskerville"/>
                          <a:sym typeface="Libre Baskerville"/>
                        </a:rPr>
                        <a:t>Sucesso</a:t>
                      </a:r>
                    </a:p>
                  </a:txBody>
                  <a:tcPr marL="91450" marR="91450"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888716324"/>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Shape 322"/>
          <p:cNvSpPr txBox="1"/>
          <p:nvPr/>
        </p:nvSpPr>
        <p:spPr>
          <a:xfrm>
            <a:off x="1261800" y="365760"/>
            <a:ext cx="9692280" cy="1325160"/>
          </a:xfrm>
          <a:prstGeom prst="rect">
            <a:avLst/>
          </a:prstGeom>
          <a:noFill/>
          <a:ln>
            <a:noFill/>
          </a:ln>
        </p:spPr>
        <p:txBody>
          <a:bodyPr lIns="91425" tIns="45700" rIns="91425" bIns="45700" anchor="b" anchorCtr="0">
            <a:noAutofit/>
          </a:bodyPr>
          <a:lstStyle/>
          <a:p>
            <a:pPr marL="0" marR="0" lvl="0" indent="0" algn="l" rtl="0">
              <a:lnSpc>
                <a:spcPct val="90000"/>
              </a:lnSpc>
              <a:spcBef>
                <a:spcPts val="0"/>
              </a:spcBef>
              <a:buSzPct val="25000"/>
              <a:buNone/>
            </a:pPr>
            <a:r>
              <a:rPr lang="pt-BR" sz="4400" b="0" i="0" u="none" strike="noStrike" cap="none">
                <a:solidFill>
                  <a:srgbClr val="000000"/>
                </a:solidFill>
                <a:latin typeface="Libre Baskerville"/>
                <a:ea typeface="Libre Baskerville"/>
                <a:cs typeface="Libre Baskerville"/>
                <a:sym typeface="Libre Baskerville"/>
              </a:rPr>
              <a:t>Caso de Teste</a:t>
            </a:r>
          </a:p>
        </p:txBody>
      </p:sp>
      <p:sp>
        <p:nvSpPr>
          <p:cNvPr id="323" name="Shape 323"/>
          <p:cNvSpPr txBox="1"/>
          <p:nvPr/>
        </p:nvSpPr>
        <p:spPr>
          <a:xfrm>
            <a:off x="1261800" y="1828800"/>
            <a:ext cx="8595000" cy="435096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buNone/>
            </a:pPr>
            <a:endParaRPr sz="1800" b="0" i="0" u="none" strike="noStrike" cap="none">
              <a:solidFill>
                <a:srgbClr val="000000"/>
              </a:solidFill>
              <a:latin typeface="Libre Baskerville"/>
              <a:ea typeface="Libre Baskerville"/>
              <a:cs typeface="Libre Baskerville"/>
              <a:sym typeface="Libre Baskerville"/>
            </a:endParaRPr>
          </a:p>
          <a:p>
            <a:pPr marL="0" marR="0" lvl="0" indent="0" algn="l" rtl="0">
              <a:lnSpc>
                <a:spcPct val="95000"/>
              </a:lnSpc>
              <a:spcBef>
                <a:spcPts val="0"/>
              </a:spcBef>
              <a:buNone/>
            </a:pPr>
            <a:endParaRPr sz="1800" b="0" i="0" u="none" strike="noStrike" cap="none">
              <a:solidFill>
                <a:srgbClr val="000000"/>
              </a:solidFill>
              <a:latin typeface="Libre Baskerville"/>
              <a:ea typeface="Libre Baskerville"/>
              <a:cs typeface="Libre Baskerville"/>
              <a:sym typeface="Libre Baskerville"/>
            </a:endParaRPr>
          </a:p>
          <a:p>
            <a:pPr marL="0" marR="0" lvl="0" indent="0" algn="l" rtl="0">
              <a:lnSpc>
                <a:spcPct val="95000"/>
              </a:lnSpc>
              <a:spcBef>
                <a:spcPts val="0"/>
              </a:spcBef>
              <a:buNone/>
            </a:pPr>
            <a:endParaRPr sz="1800" b="0" i="0" u="none" strike="noStrike" cap="none">
              <a:solidFill>
                <a:srgbClr val="000000"/>
              </a:solidFill>
              <a:latin typeface="Libre Baskerville"/>
              <a:ea typeface="Libre Baskerville"/>
              <a:cs typeface="Libre Baskerville"/>
              <a:sym typeface="Libre Baskerville"/>
            </a:endParaRPr>
          </a:p>
        </p:txBody>
      </p:sp>
      <p:pic>
        <p:nvPicPr>
          <p:cNvPr id="324" name="Shape 324"/>
          <p:cNvPicPr preferRelativeResize="0"/>
          <p:nvPr/>
        </p:nvPicPr>
        <p:blipFill rotWithShape="1">
          <a:blip r:embed="rId3">
            <a:alphaModFix/>
          </a:blip>
          <a:srcRect/>
          <a:stretch/>
        </p:blipFill>
        <p:spPr>
          <a:xfrm>
            <a:off x="11347200" y="69840"/>
            <a:ext cx="799200" cy="691919"/>
          </a:xfrm>
          <a:prstGeom prst="rect">
            <a:avLst/>
          </a:prstGeom>
          <a:noFill/>
          <a:ln>
            <a:noFill/>
          </a:ln>
        </p:spPr>
      </p:pic>
      <p:graphicFrame>
        <p:nvGraphicFramePr>
          <p:cNvPr id="325" name="Shape 325"/>
          <p:cNvGraphicFramePr/>
          <p:nvPr/>
        </p:nvGraphicFramePr>
        <p:xfrm>
          <a:off x="1495440" y="2187359"/>
          <a:ext cx="3000000" cy="3000000"/>
        </p:xfrm>
        <a:graphic>
          <a:graphicData uri="http://schemas.openxmlformats.org/drawingml/2006/table">
            <a:tbl>
              <a:tblPr>
                <a:noFill/>
              </a:tblPr>
              <a:tblGrid>
                <a:gridCol w="2709000">
                  <a:extLst>
                    <a:ext uri="{9D8B030D-6E8A-4147-A177-3AD203B41FA5}">
                      <a16:colId xmlns:a16="http://schemas.microsoft.com/office/drawing/2014/main" val="20000"/>
                    </a:ext>
                  </a:extLst>
                </a:gridCol>
                <a:gridCol w="2709000">
                  <a:extLst>
                    <a:ext uri="{9D8B030D-6E8A-4147-A177-3AD203B41FA5}">
                      <a16:colId xmlns:a16="http://schemas.microsoft.com/office/drawing/2014/main" val="20001"/>
                    </a:ext>
                  </a:extLst>
                </a:gridCol>
                <a:gridCol w="2709725">
                  <a:extLst>
                    <a:ext uri="{9D8B030D-6E8A-4147-A177-3AD203B41FA5}">
                      <a16:colId xmlns:a16="http://schemas.microsoft.com/office/drawing/2014/main" val="20002"/>
                    </a:ext>
                  </a:extLst>
                </a:gridCol>
              </a:tblGrid>
              <a:tr h="521650">
                <a:tc>
                  <a:txBody>
                    <a:bodyPr/>
                    <a:lstStyle/>
                    <a:p>
                      <a:pPr marL="0" marR="0" lvl="0" indent="0" algn="ctr" rtl="0">
                        <a:lnSpc>
                          <a:spcPct val="100000"/>
                        </a:lnSpc>
                        <a:spcBef>
                          <a:spcPts val="0"/>
                        </a:spcBef>
                        <a:buSzPct val="25000"/>
                        <a:buNone/>
                      </a:pPr>
                      <a:r>
                        <a:rPr lang="pt-BR" sz="1500" b="1" u="none" strike="noStrike" cap="none">
                          <a:solidFill>
                            <a:srgbClr val="FFFFFF"/>
                          </a:solidFill>
                          <a:latin typeface="Libre Baskerville"/>
                          <a:ea typeface="Libre Baskerville"/>
                          <a:cs typeface="Libre Baskerville"/>
                          <a:sym typeface="Libre Baskerville"/>
                        </a:rPr>
                        <a:t>Casos de Teste</a:t>
                      </a:r>
                    </a:p>
                  </a:txBody>
                  <a:tcPr marL="91450" marR="91450"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1B1E3D"/>
                    </a:solidFill>
                  </a:tcPr>
                </a:tc>
                <a:tc>
                  <a:txBody>
                    <a:bodyPr/>
                    <a:lstStyle/>
                    <a:p>
                      <a:pPr marL="0" marR="0" lvl="0" indent="0" algn="ctr" rtl="0">
                        <a:lnSpc>
                          <a:spcPct val="100000"/>
                        </a:lnSpc>
                        <a:spcBef>
                          <a:spcPts val="0"/>
                        </a:spcBef>
                        <a:buSzPct val="25000"/>
                        <a:buNone/>
                      </a:pPr>
                      <a:r>
                        <a:rPr lang="pt-BR" sz="1500" b="1" u="none" strike="noStrike" cap="none">
                          <a:solidFill>
                            <a:srgbClr val="FFFFFF"/>
                          </a:solidFill>
                          <a:latin typeface="Libre Baskerville"/>
                          <a:ea typeface="Libre Baskerville"/>
                          <a:cs typeface="Libre Baskerville"/>
                          <a:sym typeface="Libre Baskerville"/>
                        </a:rPr>
                        <a:t>Descrição do </a:t>
                      </a:r>
                    </a:p>
                    <a:p>
                      <a:pPr marL="0" marR="0" lvl="0" indent="0" algn="ctr" rtl="0">
                        <a:lnSpc>
                          <a:spcPct val="100000"/>
                        </a:lnSpc>
                        <a:spcBef>
                          <a:spcPts val="0"/>
                        </a:spcBef>
                        <a:buSzPct val="25000"/>
                        <a:buNone/>
                      </a:pPr>
                      <a:r>
                        <a:rPr lang="pt-BR" sz="1500" b="1" u="none" strike="noStrike" cap="none">
                          <a:solidFill>
                            <a:srgbClr val="FFFFFF"/>
                          </a:solidFill>
                          <a:latin typeface="Libre Baskerville"/>
                          <a:ea typeface="Libre Baskerville"/>
                          <a:cs typeface="Libre Baskerville"/>
                          <a:sym typeface="Libre Baskerville"/>
                        </a:rPr>
                        <a:t>Caso de Teste</a:t>
                      </a:r>
                    </a:p>
                  </a:txBody>
                  <a:tcPr marL="91450" marR="91450"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1B1E3D"/>
                    </a:solidFill>
                  </a:tcPr>
                </a:tc>
                <a:tc>
                  <a:txBody>
                    <a:bodyPr/>
                    <a:lstStyle/>
                    <a:p>
                      <a:pPr marL="0" marR="0" lvl="0" indent="0" algn="ctr" rtl="0">
                        <a:lnSpc>
                          <a:spcPct val="100000"/>
                        </a:lnSpc>
                        <a:spcBef>
                          <a:spcPts val="0"/>
                        </a:spcBef>
                        <a:buSzPct val="25000"/>
                        <a:buNone/>
                      </a:pPr>
                      <a:r>
                        <a:rPr lang="pt-BR" sz="1500" b="1" u="none" strike="noStrike" cap="none">
                          <a:solidFill>
                            <a:srgbClr val="FFFFFF"/>
                          </a:solidFill>
                          <a:latin typeface="Libre Baskerville"/>
                          <a:ea typeface="Libre Baskerville"/>
                          <a:cs typeface="Libre Baskerville"/>
                          <a:sym typeface="Libre Baskerville"/>
                        </a:rPr>
                        <a:t>Status</a:t>
                      </a:r>
                    </a:p>
                  </a:txBody>
                  <a:tcPr marL="91450" marR="91450"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1B1E3D"/>
                    </a:solidFill>
                  </a:tcPr>
                </a:tc>
                <a:extLst>
                  <a:ext uri="{0D108BD9-81ED-4DB2-BD59-A6C34878D82A}">
                    <a16:rowId xmlns:a16="http://schemas.microsoft.com/office/drawing/2014/main" val="10000"/>
                  </a:ext>
                </a:extLst>
              </a:tr>
              <a:tr h="781925">
                <a:tc>
                  <a:txBody>
                    <a:bodyPr/>
                    <a:lstStyle/>
                    <a:p>
                      <a:pPr marL="0" marR="0" lvl="0" indent="0" algn="ctr" rtl="0">
                        <a:lnSpc>
                          <a:spcPct val="100000"/>
                        </a:lnSpc>
                        <a:spcBef>
                          <a:spcPts val="0"/>
                        </a:spcBef>
                        <a:buSzPct val="25000"/>
                        <a:buNone/>
                      </a:pPr>
                      <a:r>
                        <a:rPr lang="pt-BR" sz="1600" b="0" u="none" strike="noStrike" cap="none">
                          <a:solidFill>
                            <a:srgbClr val="000000"/>
                          </a:solidFill>
                          <a:latin typeface="Libre Baskerville"/>
                          <a:ea typeface="Libre Baskerville"/>
                          <a:cs typeface="Libre Baskerville"/>
                          <a:sym typeface="Libre Baskerville"/>
                        </a:rPr>
                        <a:t>CT #15</a:t>
                      </a:r>
                    </a:p>
                  </a:txBody>
                  <a:tcPr marL="91450" marR="91450"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FFFFFF"/>
                    </a:solidFill>
                  </a:tcPr>
                </a:tc>
                <a:tc>
                  <a:txBody>
                    <a:bodyPr/>
                    <a:lstStyle/>
                    <a:p>
                      <a:pPr marL="0" marR="0" lvl="0" indent="0" algn="l" rtl="0">
                        <a:lnSpc>
                          <a:spcPct val="100000"/>
                        </a:lnSpc>
                        <a:spcBef>
                          <a:spcPts val="0"/>
                        </a:spcBef>
                        <a:buSzPct val="25000"/>
                        <a:buNone/>
                      </a:pPr>
                      <a:r>
                        <a:rPr lang="pt-BR" sz="1600" b="0" u="none" strike="noStrike" cap="none">
                          <a:solidFill>
                            <a:srgbClr val="000000"/>
                          </a:solidFill>
                          <a:latin typeface="Libre Baskerville"/>
                          <a:ea typeface="Libre Baskerville"/>
                          <a:cs typeface="Libre Baskerville"/>
                          <a:sym typeface="Libre Baskerville"/>
                        </a:rPr>
                        <a:t>Verificar se o ícone “X” da janela Modal de Sensores é pressionado pelo usuário.</a:t>
                      </a:r>
                    </a:p>
                  </a:txBody>
                  <a:tcPr marL="91450" marR="91450"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FFFFFF"/>
                    </a:solidFill>
                  </a:tcPr>
                </a:tc>
                <a:tc>
                  <a:txBody>
                    <a:bodyPr/>
                    <a:lstStyle/>
                    <a:p>
                      <a:pPr marL="0" marR="0" lvl="0" indent="0" algn="ctr" rtl="0">
                        <a:lnSpc>
                          <a:spcPct val="100000"/>
                        </a:lnSpc>
                        <a:spcBef>
                          <a:spcPts val="0"/>
                        </a:spcBef>
                        <a:buSzPct val="25000"/>
                        <a:buNone/>
                      </a:pPr>
                      <a:r>
                        <a:rPr lang="pt-BR" sz="1600" b="0" u="none" strike="noStrike" cap="none">
                          <a:solidFill>
                            <a:srgbClr val="000000"/>
                          </a:solidFill>
                          <a:latin typeface="Libre Baskerville"/>
                          <a:ea typeface="Libre Baskerville"/>
                          <a:cs typeface="Libre Baskerville"/>
                          <a:sym typeface="Libre Baskerville"/>
                        </a:rPr>
                        <a:t>Sucesso</a:t>
                      </a:r>
                    </a:p>
                  </a:txBody>
                  <a:tcPr marL="91450" marR="91450"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1242000">
                <a:tc>
                  <a:txBody>
                    <a:bodyPr/>
                    <a:lstStyle/>
                    <a:p>
                      <a:pPr marL="0" marR="0" lvl="0" indent="0" algn="ctr" rtl="0">
                        <a:lnSpc>
                          <a:spcPct val="100000"/>
                        </a:lnSpc>
                        <a:spcBef>
                          <a:spcPts val="0"/>
                        </a:spcBef>
                        <a:buSzPct val="25000"/>
                        <a:buNone/>
                      </a:pPr>
                      <a:r>
                        <a:rPr lang="pt-BR" sz="1600" b="0" u="none" strike="noStrike" cap="none">
                          <a:solidFill>
                            <a:srgbClr val="000000"/>
                          </a:solidFill>
                          <a:latin typeface="Libre Baskerville"/>
                          <a:ea typeface="Libre Baskerville"/>
                          <a:cs typeface="Libre Baskerville"/>
                          <a:sym typeface="Libre Baskerville"/>
                        </a:rPr>
                        <a:t>CT #16</a:t>
                      </a:r>
                    </a:p>
                  </a:txBody>
                  <a:tcPr marL="91450" marR="91450"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FFFFFF"/>
                    </a:solidFill>
                  </a:tcPr>
                </a:tc>
                <a:tc>
                  <a:txBody>
                    <a:bodyPr/>
                    <a:lstStyle/>
                    <a:p>
                      <a:pPr marL="0" marR="0" lvl="0" indent="0" algn="l" rtl="0">
                        <a:lnSpc>
                          <a:spcPct val="100000"/>
                        </a:lnSpc>
                        <a:spcBef>
                          <a:spcPts val="0"/>
                        </a:spcBef>
                        <a:buSzPct val="25000"/>
                        <a:buNone/>
                      </a:pPr>
                      <a:r>
                        <a:rPr lang="pt-BR" sz="1600" b="0" u="none" strike="noStrike" cap="none">
                          <a:solidFill>
                            <a:srgbClr val="000000"/>
                          </a:solidFill>
                          <a:latin typeface="Libre Baskerville"/>
                          <a:ea typeface="Libre Baskerville"/>
                          <a:cs typeface="Libre Baskerville"/>
                          <a:sym typeface="Libre Baskerville"/>
                        </a:rPr>
                        <a:t>Verificar se o usuário clicou em qualquer parte da página, exceto dentro da janela Modal de Sensores, com a mesma janela aberta.</a:t>
                      </a:r>
                    </a:p>
                  </a:txBody>
                  <a:tcPr marL="91450" marR="91450"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FFFFFF"/>
                    </a:solidFill>
                  </a:tcPr>
                </a:tc>
                <a:tc>
                  <a:txBody>
                    <a:bodyPr/>
                    <a:lstStyle/>
                    <a:p>
                      <a:pPr marL="0" marR="0" lvl="0" indent="0" algn="ctr" rtl="0">
                        <a:lnSpc>
                          <a:spcPct val="100000"/>
                        </a:lnSpc>
                        <a:spcBef>
                          <a:spcPts val="0"/>
                        </a:spcBef>
                        <a:buSzPct val="25000"/>
                        <a:buNone/>
                      </a:pPr>
                      <a:r>
                        <a:rPr lang="pt-BR" sz="1600" b="0" u="none" strike="noStrike" cap="none">
                          <a:solidFill>
                            <a:srgbClr val="000000"/>
                          </a:solidFill>
                          <a:latin typeface="Libre Baskerville"/>
                          <a:ea typeface="Libre Baskerville"/>
                          <a:cs typeface="Libre Baskerville"/>
                          <a:sym typeface="Libre Baskerville"/>
                        </a:rPr>
                        <a:t>Sucesso</a:t>
                      </a:r>
                    </a:p>
                  </a:txBody>
                  <a:tcPr marL="91450" marR="91450"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551875">
                <a:tc>
                  <a:txBody>
                    <a:bodyPr/>
                    <a:lstStyle/>
                    <a:p>
                      <a:pPr marL="0" marR="0" lvl="0" indent="0" algn="ctr" rtl="0">
                        <a:lnSpc>
                          <a:spcPct val="100000"/>
                        </a:lnSpc>
                        <a:spcBef>
                          <a:spcPts val="0"/>
                        </a:spcBef>
                        <a:buSzPct val="25000"/>
                        <a:buNone/>
                      </a:pPr>
                      <a:r>
                        <a:rPr lang="pt-BR" sz="1600" b="0" u="none" strike="noStrike" cap="none">
                          <a:solidFill>
                            <a:srgbClr val="000000"/>
                          </a:solidFill>
                          <a:latin typeface="Libre Baskerville"/>
                          <a:ea typeface="Libre Baskerville"/>
                          <a:cs typeface="Libre Baskerville"/>
                          <a:sym typeface="Libre Baskerville"/>
                        </a:rPr>
                        <a:t>CT #17</a:t>
                      </a:r>
                    </a:p>
                  </a:txBody>
                  <a:tcPr marL="91450" marR="91450"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FFFFFF"/>
                    </a:solidFill>
                  </a:tcPr>
                </a:tc>
                <a:tc>
                  <a:txBody>
                    <a:bodyPr/>
                    <a:lstStyle/>
                    <a:p>
                      <a:pPr marL="0" marR="0" lvl="0" indent="0" algn="l" rtl="0">
                        <a:lnSpc>
                          <a:spcPct val="100000"/>
                        </a:lnSpc>
                        <a:spcBef>
                          <a:spcPts val="0"/>
                        </a:spcBef>
                        <a:buSzPct val="25000"/>
                        <a:buNone/>
                      </a:pPr>
                      <a:r>
                        <a:rPr lang="pt-BR" sz="1600" b="0" u="none" strike="noStrike" cap="none">
                          <a:solidFill>
                            <a:srgbClr val="000000"/>
                          </a:solidFill>
                          <a:latin typeface="Libre Baskerville"/>
                          <a:ea typeface="Libre Baskerville"/>
                          <a:cs typeface="Libre Baskerville"/>
                          <a:sym typeface="Libre Baskerville"/>
                        </a:rPr>
                        <a:t>Verificar se o botão “Limpar” é pressionado pelo usuário.</a:t>
                      </a:r>
                    </a:p>
                  </a:txBody>
                  <a:tcPr marL="91450" marR="91450"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FFFFFF"/>
                    </a:solidFill>
                  </a:tcPr>
                </a:tc>
                <a:tc>
                  <a:txBody>
                    <a:bodyPr/>
                    <a:lstStyle/>
                    <a:p>
                      <a:pPr marL="0" marR="0" lvl="0" indent="0" algn="ctr" rtl="0">
                        <a:lnSpc>
                          <a:spcPct val="100000"/>
                        </a:lnSpc>
                        <a:spcBef>
                          <a:spcPts val="0"/>
                        </a:spcBef>
                        <a:buSzPct val="25000"/>
                        <a:buNone/>
                      </a:pPr>
                      <a:r>
                        <a:rPr lang="pt-BR" sz="1600" b="0" u="none" strike="noStrike" cap="none">
                          <a:solidFill>
                            <a:srgbClr val="000000"/>
                          </a:solidFill>
                          <a:latin typeface="Libre Baskerville"/>
                          <a:ea typeface="Libre Baskerville"/>
                          <a:cs typeface="Libre Baskerville"/>
                          <a:sym typeface="Libre Baskerville"/>
                        </a:rPr>
                        <a:t>Sucesso</a:t>
                      </a:r>
                    </a:p>
                  </a:txBody>
                  <a:tcPr marL="91450" marR="91450"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613191235"/>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Shape 330"/>
          <p:cNvSpPr txBox="1"/>
          <p:nvPr/>
        </p:nvSpPr>
        <p:spPr>
          <a:xfrm>
            <a:off x="1261800" y="365760"/>
            <a:ext cx="9692280" cy="1325160"/>
          </a:xfrm>
          <a:prstGeom prst="rect">
            <a:avLst/>
          </a:prstGeom>
          <a:noFill/>
          <a:ln>
            <a:noFill/>
          </a:ln>
        </p:spPr>
        <p:txBody>
          <a:bodyPr lIns="91425" tIns="45700" rIns="91425" bIns="45700" anchor="b" anchorCtr="0">
            <a:noAutofit/>
          </a:bodyPr>
          <a:lstStyle/>
          <a:p>
            <a:pPr marL="0" marR="0" lvl="0" indent="0" algn="l" rtl="0">
              <a:lnSpc>
                <a:spcPct val="90000"/>
              </a:lnSpc>
              <a:spcBef>
                <a:spcPts val="0"/>
              </a:spcBef>
              <a:buSzPct val="25000"/>
              <a:buNone/>
            </a:pPr>
            <a:r>
              <a:rPr lang="pt-BR" sz="4400" b="0" i="0" u="none" strike="noStrike" cap="none">
                <a:solidFill>
                  <a:srgbClr val="000000"/>
                </a:solidFill>
                <a:latin typeface="Libre Baskerville"/>
                <a:ea typeface="Libre Baskerville"/>
                <a:cs typeface="Libre Baskerville"/>
                <a:sym typeface="Libre Baskerville"/>
              </a:rPr>
              <a:t>Caso de Teste</a:t>
            </a:r>
          </a:p>
        </p:txBody>
      </p:sp>
      <p:sp>
        <p:nvSpPr>
          <p:cNvPr id="331" name="Shape 331"/>
          <p:cNvSpPr txBox="1"/>
          <p:nvPr/>
        </p:nvSpPr>
        <p:spPr>
          <a:xfrm>
            <a:off x="1261800" y="1828800"/>
            <a:ext cx="8595000" cy="435096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buNone/>
            </a:pPr>
            <a:endParaRPr sz="1800" b="0" i="0" u="none" strike="noStrike" cap="none">
              <a:solidFill>
                <a:srgbClr val="000000"/>
              </a:solidFill>
              <a:latin typeface="Libre Baskerville"/>
              <a:ea typeface="Libre Baskerville"/>
              <a:cs typeface="Libre Baskerville"/>
              <a:sym typeface="Libre Baskerville"/>
            </a:endParaRPr>
          </a:p>
          <a:p>
            <a:pPr marL="0" marR="0" lvl="0" indent="0" algn="l" rtl="0">
              <a:lnSpc>
                <a:spcPct val="95000"/>
              </a:lnSpc>
              <a:spcBef>
                <a:spcPts val="0"/>
              </a:spcBef>
              <a:buNone/>
            </a:pPr>
            <a:endParaRPr sz="1800" b="0" i="0" u="none" strike="noStrike" cap="none">
              <a:solidFill>
                <a:srgbClr val="000000"/>
              </a:solidFill>
              <a:latin typeface="Libre Baskerville"/>
              <a:ea typeface="Libre Baskerville"/>
              <a:cs typeface="Libre Baskerville"/>
              <a:sym typeface="Libre Baskerville"/>
            </a:endParaRPr>
          </a:p>
          <a:p>
            <a:pPr marL="0" marR="0" lvl="0" indent="0" algn="l" rtl="0">
              <a:lnSpc>
                <a:spcPct val="95000"/>
              </a:lnSpc>
              <a:spcBef>
                <a:spcPts val="0"/>
              </a:spcBef>
              <a:buNone/>
            </a:pPr>
            <a:endParaRPr sz="1800" b="0" i="0" u="none" strike="noStrike" cap="none">
              <a:solidFill>
                <a:srgbClr val="000000"/>
              </a:solidFill>
              <a:latin typeface="Libre Baskerville"/>
              <a:ea typeface="Libre Baskerville"/>
              <a:cs typeface="Libre Baskerville"/>
              <a:sym typeface="Libre Baskerville"/>
            </a:endParaRPr>
          </a:p>
        </p:txBody>
      </p:sp>
      <p:pic>
        <p:nvPicPr>
          <p:cNvPr id="332" name="Shape 332"/>
          <p:cNvPicPr preferRelativeResize="0"/>
          <p:nvPr/>
        </p:nvPicPr>
        <p:blipFill rotWithShape="1">
          <a:blip r:embed="rId3">
            <a:alphaModFix/>
          </a:blip>
          <a:srcRect/>
          <a:stretch/>
        </p:blipFill>
        <p:spPr>
          <a:xfrm>
            <a:off x="11347200" y="69840"/>
            <a:ext cx="799200" cy="691919"/>
          </a:xfrm>
          <a:prstGeom prst="rect">
            <a:avLst/>
          </a:prstGeom>
          <a:noFill/>
          <a:ln>
            <a:noFill/>
          </a:ln>
        </p:spPr>
      </p:pic>
      <p:graphicFrame>
        <p:nvGraphicFramePr>
          <p:cNvPr id="333" name="Shape 333"/>
          <p:cNvGraphicFramePr/>
          <p:nvPr/>
        </p:nvGraphicFramePr>
        <p:xfrm>
          <a:off x="1495440" y="2022119"/>
          <a:ext cx="3000000" cy="3000000"/>
        </p:xfrm>
        <a:graphic>
          <a:graphicData uri="http://schemas.openxmlformats.org/drawingml/2006/table">
            <a:tbl>
              <a:tblPr>
                <a:noFill/>
              </a:tblPr>
              <a:tblGrid>
                <a:gridCol w="2709000">
                  <a:extLst>
                    <a:ext uri="{9D8B030D-6E8A-4147-A177-3AD203B41FA5}">
                      <a16:colId xmlns:a16="http://schemas.microsoft.com/office/drawing/2014/main" val="20000"/>
                    </a:ext>
                  </a:extLst>
                </a:gridCol>
                <a:gridCol w="2700350">
                  <a:extLst>
                    <a:ext uri="{9D8B030D-6E8A-4147-A177-3AD203B41FA5}">
                      <a16:colId xmlns:a16="http://schemas.microsoft.com/office/drawing/2014/main" val="20001"/>
                    </a:ext>
                  </a:extLst>
                </a:gridCol>
                <a:gridCol w="2718350">
                  <a:extLst>
                    <a:ext uri="{9D8B030D-6E8A-4147-A177-3AD203B41FA5}">
                      <a16:colId xmlns:a16="http://schemas.microsoft.com/office/drawing/2014/main" val="20002"/>
                    </a:ext>
                  </a:extLst>
                </a:gridCol>
              </a:tblGrid>
              <a:tr h="521650">
                <a:tc>
                  <a:txBody>
                    <a:bodyPr/>
                    <a:lstStyle/>
                    <a:p>
                      <a:pPr marL="0" marR="0" lvl="0" indent="0" algn="ctr" rtl="0">
                        <a:lnSpc>
                          <a:spcPct val="100000"/>
                        </a:lnSpc>
                        <a:spcBef>
                          <a:spcPts val="0"/>
                        </a:spcBef>
                        <a:buSzPct val="25000"/>
                        <a:buNone/>
                      </a:pPr>
                      <a:r>
                        <a:rPr lang="pt-BR" sz="1500" b="1" u="none" strike="noStrike" cap="none">
                          <a:solidFill>
                            <a:srgbClr val="FFFFFF"/>
                          </a:solidFill>
                          <a:latin typeface="Libre Baskerville"/>
                          <a:ea typeface="Libre Baskerville"/>
                          <a:cs typeface="Libre Baskerville"/>
                          <a:sym typeface="Libre Baskerville"/>
                        </a:rPr>
                        <a:t>Casos de Teste</a:t>
                      </a:r>
                    </a:p>
                  </a:txBody>
                  <a:tcPr marL="91450" marR="91450"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1B1E3D"/>
                    </a:solidFill>
                  </a:tcPr>
                </a:tc>
                <a:tc>
                  <a:txBody>
                    <a:bodyPr/>
                    <a:lstStyle/>
                    <a:p>
                      <a:pPr marL="0" marR="0" lvl="0" indent="0" algn="ctr" rtl="0">
                        <a:lnSpc>
                          <a:spcPct val="100000"/>
                        </a:lnSpc>
                        <a:spcBef>
                          <a:spcPts val="0"/>
                        </a:spcBef>
                        <a:buSzPct val="25000"/>
                        <a:buNone/>
                      </a:pPr>
                      <a:r>
                        <a:rPr lang="pt-BR" sz="1500" b="1" u="none" strike="noStrike" cap="none">
                          <a:solidFill>
                            <a:srgbClr val="FFFFFF"/>
                          </a:solidFill>
                          <a:latin typeface="Libre Baskerville"/>
                          <a:ea typeface="Libre Baskerville"/>
                          <a:cs typeface="Libre Baskerville"/>
                          <a:sym typeface="Libre Baskerville"/>
                        </a:rPr>
                        <a:t>Descrição do </a:t>
                      </a:r>
                    </a:p>
                    <a:p>
                      <a:pPr marL="0" marR="0" lvl="0" indent="0" algn="ctr" rtl="0">
                        <a:lnSpc>
                          <a:spcPct val="100000"/>
                        </a:lnSpc>
                        <a:spcBef>
                          <a:spcPts val="0"/>
                        </a:spcBef>
                        <a:buSzPct val="25000"/>
                        <a:buNone/>
                      </a:pPr>
                      <a:r>
                        <a:rPr lang="pt-BR" sz="1500" b="1" u="none" strike="noStrike" cap="none">
                          <a:solidFill>
                            <a:srgbClr val="FFFFFF"/>
                          </a:solidFill>
                          <a:latin typeface="Libre Baskerville"/>
                          <a:ea typeface="Libre Baskerville"/>
                          <a:cs typeface="Libre Baskerville"/>
                          <a:sym typeface="Libre Baskerville"/>
                        </a:rPr>
                        <a:t>Caso de Teste</a:t>
                      </a:r>
                    </a:p>
                  </a:txBody>
                  <a:tcPr marL="91450" marR="91450"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1B1E3D"/>
                    </a:solidFill>
                  </a:tcPr>
                </a:tc>
                <a:tc>
                  <a:txBody>
                    <a:bodyPr/>
                    <a:lstStyle/>
                    <a:p>
                      <a:pPr marL="0" marR="0" lvl="0" indent="0" algn="ctr" rtl="0">
                        <a:lnSpc>
                          <a:spcPct val="100000"/>
                        </a:lnSpc>
                        <a:spcBef>
                          <a:spcPts val="0"/>
                        </a:spcBef>
                        <a:buSzPct val="25000"/>
                        <a:buNone/>
                      </a:pPr>
                      <a:r>
                        <a:rPr lang="pt-BR" sz="1500" b="1" u="none" strike="noStrike" cap="none">
                          <a:solidFill>
                            <a:srgbClr val="FFFFFF"/>
                          </a:solidFill>
                          <a:latin typeface="Libre Baskerville"/>
                          <a:ea typeface="Libre Baskerville"/>
                          <a:cs typeface="Libre Baskerville"/>
                          <a:sym typeface="Libre Baskerville"/>
                        </a:rPr>
                        <a:t>Status</a:t>
                      </a:r>
                    </a:p>
                  </a:txBody>
                  <a:tcPr marL="91450" marR="91450"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1B1E3D"/>
                    </a:solidFill>
                  </a:tcPr>
                </a:tc>
                <a:extLst>
                  <a:ext uri="{0D108BD9-81ED-4DB2-BD59-A6C34878D82A}">
                    <a16:rowId xmlns:a16="http://schemas.microsoft.com/office/drawing/2014/main" val="10000"/>
                  </a:ext>
                </a:extLst>
              </a:tr>
              <a:tr h="781925">
                <a:tc>
                  <a:txBody>
                    <a:bodyPr/>
                    <a:lstStyle/>
                    <a:p>
                      <a:pPr marL="0" marR="0" lvl="0" indent="0" algn="ctr" rtl="0">
                        <a:lnSpc>
                          <a:spcPct val="100000"/>
                        </a:lnSpc>
                        <a:spcBef>
                          <a:spcPts val="0"/>
                        </a:spcBef>
                        <a:buSzPct val="25000"/>
                        <a:buNone/>
                      </a:pPr>
                      <a:r>
                        <a:rPr lang="pt-BR" sz="1600" b="0" u="none" strike="noStrike" cap="none">
                          <a:solidFill>
                            <a:srgbClr val="000000"/>
                          </a:solidFill>
                          <a:latin typeface="Libre Baskerville"/>
                          <a:ea typeface="Libre Baskerville"/>
                          <a:cs typeface="Libre Baskerville"/>
                          <a:sym typeface="Libre Baskerville"/>
                        </a:rPr>
                        <a:t>CT #18</a:t>
                      </a:r>
                    </a:p>
                  </a:txBody>
                  <a:tcPr marL="91450" marR="91450"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FFFFFF"/>
                    </a:solidFill>
                  </a:tcPr>
                </a:tc>
                <a:tc>
                  <a:txBody>
                    <a:bodyPr/>
                    <a:lstStyle/>
                    <a:p>
                      <a:pPr marL="0" marR="0" lvl="0" indent="0" algn="l" rtl="0">
                        <a:lnSpc>
                          <a:spcPct val="100000"/>
                        </a:lnSpc>
                        <a:spcBef>
                          <a:spcPts val="0"/>
                        </a:spcBef>
                        <a:buSzPct val="25000"/>
                        <a:buNone/>
                      </a:pPr>
                      <a:r>
                        <a:rPr lang="pt-BR" sz="1600" b="0" u="none" strike="noStrike" cap="none">
                          <a:solidFill>
                            <a:srgbClr val="000000"/>
                          </a:solidFill>
                          <a:latin typeface="Libre Baskerville"/>
                          <a:ea typeface="Libre Baskerville"/>
                          <a:cs typeface="Libre Baskerville"/>
                          <a:sym typeface="Libre Baskerville"/>
                        </a:rPr>
                        <a:t>Verificar o valor inserido pelo usuário no campo “Data Inicial”.</a:t>
                      </a:r>
                    </a:p>
                  </a:txBody>
                  <a:tcPr marL="91450" marR="91450"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FFFFFF"/>
                    </a:solidFill>
                  </a:tcPr>
                </a:tc>
                <a:tc>
                  <a:txBody>
                    <a:bodyPr/>
                    <a:lstStyle/>
                    <a:p>
                      <a:pPr marL="0" marR="0" lvl="0" indent="0" algn="ctr" rtl="0">
                        <a:lnSpc>
                          <a:spcPct val="100000"/>
                        </a:lnSpc>
                        <a:spcBef>
                          <a:spcPts val="0"/>
                        </a:spcBef>
                        <a:buSzPct val="25000"/>
                        <a:buNone/>
                      </a:pPr>
                      <a:r>
                        <a:rPr lang="pt-BR" sz="1600" b="0" u="none" strike="noStrike" cap="none">
                          <a:solidFill>
                            <a:srgbClr val="000000"/>
                          </a:solidFill>
                          <a:latin typeface="Libre Baskerville"/>
                          <a:ea typeface="Libre Baskerville"/>
                          <a:cs typeface="Libre Baskerville"/>
                          <a:sym typeface="Libre Baskerville"/>
                        </a:rPr>
                        <a:t>Sucesso</a:t>
                      </a:r>
                    </a:p>
                  </a:txBody>
                  <a:tcPr marL="91450" marR="91450"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781925">
                <a:tc>
                  <a:txBody>
                    <a:bodyPr/>
                    <a:lstStyle/>
                    <a:p>
                      <a:pPr marL="0" marR="0" lvl="0" indent="0" algn="ctr" rtl="0">
                        <a:lnSpc>
                          <a:spcPct val="100000"/>
                        </a:lnSpc>
                        <a:spcBef>
                          <a:spcPts val="0"/>
                        </a:spcBef>
                        <a:buSzPct val="25000"/>
                        <a:buNone/>
                      </a:pPr>
                      <a:r>
                        <a:rPr lang="pt-BR" sz="1600" b="0" u="none" strike="noStrike" cap="none">
                          <a:solidFill>
                            <a:srgbClr val="000000"/>
                          </a:solidFill>
                          <a:latin typeface="Libre Baskerville"/>
                          <a:ea typeface="Libre Baskerville"/>
                          <a:cs typeface="Libre Baskerville"/>
                          <a:sym typeface="Libre Baskerville"/>
                        </a:rPr>
                        <a:t>CT #19</a:t>
                      </a:r>
                    </a:p>
                  </a:txBody>
                  <a:tcPr marL="91450" marR="91450"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FFFFFF"/>
                    </a:solidFill>
                  </a:tcPr>
                </a:tc>
                <a:tc>
                  <a:txBody>
                    <a:bodyPr/>
                    <a:lstStyle/>
                    <a:p>
                      <a:pPr marL="0" marR="0" lvl="0" indent="0" algn="l" rtl="0">
                        <a:lnSpc>
                          <a:spcPct val="100000"/>
                        </a:lnSpc>
                        <a:spcBef>
                          <a:spcPts val="0"/>
                        </a:spcBef>
                        <a:buSzPct val="25000"/>
                        <a:buNone/>
                      </a:pPr>
                      <a:r>
                        <a:rPr lang="pt-BR" sz="1600" b="0" u="none" strike="noStrike" cap="none">
                          <a:solidFill>
                            <a:srgbClr val="000000"/>
                          </a:solidFill>
                          <a:latin typeface="Libre Baskerville"/>
                          <a:ea typeface="Libre Baskerville"/>
                          <a:cs typeface="Libre Baskerville"/>
                          <a:sym typeface="Libre Baskerville"/>
                        </a:rPr>
                        <a:t>Verificar o valor inserido pelo usuário no campo “Data Final”.</a:t>
                      </a:r>
                    </a:p>
                  </a:txBody>
                  <a:tcPr marL="91450" marR="91450"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FFFFFF"/>
                    </a:solidFill>
                  </a:tcPr>
                </a:tc>
                <a:tc>
                  <a:txBody>
                    <a:bodyPr/>
                    <a:lstStyle/>
                    <a:p>
                      <a:pPr marL="0" marR="0" lvl="0" indent="0" algn="ctr" rtl="0">
                        <a:lnSpc>
                          <a:spcPct val="100000"/>
                        </a:lnSpc>
                        <a:spcBef>
                          <a:spcPts val="0"/>
                        </a:spcBef>
                        <a:buSzPct val="25000"/>
                        <a:buNone/>
                      </a:pPr>
                      <a:r>
                        <a:rPr lang="pt-BR" sz="1600" b="0" u="none" strike="noStrike" cap="none">
                          <a:solidFill>
                            <a:srgbClr val="000000"/>
                          </a:solidFill>
                          <a:latin typeface="Libre Baskerville"/>
                          <a:ea typeface="Libre Baskerville"/>
                          <a:cs typeface="Libre Baskerville"/>
                          <a:sym typeface="Libre Baskerville"/>
                        </a:rPr>
                        <a:t>Sucesso</a:t>
                      </a:r>
                    </a:p>
                  </a:txBody>
                  <a:tcPr marL="91450" marR="91450"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781925">
                <a:tc>
                  <a:txBody>
                    <a:bodyPr/>
                    <a:lstStyle/>
                    <a:p>
                      <a:pPr marL="0" marR="0" lvl="0" indent="0" algn="ctr" rtl="0">
                        <a:lnSpc>
                          <a:spcPct val="100000"/>
                        </a:lnSpc>
                        <a:spcBef>
                          <a:spcPts val="0"/>
                        </a:spcBef>
                        <a:buSzPct val="25000"/>
                        <a:buNone/>
                      </a:pPr>
                      <a:r>
                        <a:rPr lang="pt-BR" sz="1600" b="0" u="none" strike="noStrike" cap="none">
                          <a:solidFill>
                            <a:srgbClr val="000000"/>
                          </a:solidFill>
                          <a:latin typeface="Libre Baskerville"/>
                          <a:ea typeface="Libre Baskerville"/>
                          <a:cs typeface="Libre Baskerville"/>
                          <a:sym typeface="Libre Baskerville"/>
                        </a:rPr>
                        <a:t>CT #20</a:t>
                      </a:r>
                    </a:p>
                  </a:txBody>
                  <a:tcPr marL="91450" marR="91450"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FFFFFF"/>
                    </a:solidFill>
                  </a:tcPr>
                </a:tc>
                <a:tc>
                  <a:txBody>
                    <a:bodyPr/>
                    <a:lstStyle/>
                    <a:p>
                      <a:pPr marL="0" marR="0" lvl="0" indent="0" algn="l" rtl="0">
                        <a:lnSpc>
                          <a:spcPct val="100000"/>
                        </a:lnSpc>
                        <a:spcBef>
                          <a:spcPts val="0"/>
                        </a:spcBef>
                        <a:buSzPct val="25000"/>
                        <a:buNone/>
                      </a:pPr>
                      <a:r>
                        <a:rPr lang="pt-BR" sz="1600" b="0" u="none" strike="noStrike" cap="none">
                          <a:solidFill>
                            <a:srgbClr val="000000"/>
                          </a:solidFill>
                          <a:latin typeface="Libre Baskerville"/>
                          <a:ea typeface="Libre Baskerville"/>
                          <a:cs typeface="Libre Baskerville"/>
                          <a:sym typeface="Libre Baskerville"/>
                        </a:rPr>
                        <a:t>Verificar o valor inserido pelo usuário no campo “Data Inicial”.</a:t>
                      </a:r>
                    </a:p>
                  </a:txBody>
                  <a:tcPr marL="91450" marR="91450"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FFFFFF"/>
                    </a:solidFill>
                  </a:tcPr>
                </a:tc>
                <a:tc>
                  <a:txBody>
                    <a:bodyPr/>
                    <a:lstStyle/>
                    <a:p>
                      <a:pPr marL="0" marR="0" lvl="0" indent="0" algn="ctr" rtl="0">
                        <a:lnSpc>
                          <a:spcPct val="100000"/>
                        </a:lnSpc>
                        <a:spcBef>
                          <a:spcPts val="0"/>
                        </a:spcBef>
                        <a:buSzPct val="25000"/>
                        <a:buNone/>
                      </a:pPr>
                      <a:r>
                        <a:rPr lang="pt-BR" sz="1600" b="0" u="none" strike="noStrike" cap="none">
                          <a:solidFill>
                            <a:srgbClr val="000000"/>
                          </a:solidFill>
                          <a:latin typeface="Libre Baskerville"/>
                          <a:ea typeface="Libre Baskerville"/>
                          <a:cs typeface="Libre Baskerville"/>
                          <a:sym typeface="Libre Baskerville"/>
                        </a:rPr>
                        <a:t>Sucesso</a:t>
                      </a:r>
                    </a:p>
                  </a:txBody>
                  <a:tcPr marL="91450" marR="91450"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781925">
                <a:tc>
                  <a:txBody>
                    <a:bodyPr/>
                    <a:lstStyle/>
                    <a:p>
                      <a:pPr marL="0" marR="0" lvl="0" indent="0" algn="ctr" rtl="0">
                        <a:lnSpc>
                          <a:spcPct val="100000"/>
                        </a:lnSpc>
                        <a:spcBef>
                          <a:spcPts val="0"/>
                        </a:spcBef>
                        <a:buSzPct val="25000"/>
                        <a:buNone/>
                      </a:pPr>
                      <a:r>
                        <a:rPr lang="pt-BR" sz="1600" b="0" u="none" strike="noStrike" cap="none">
                          <a:solidFill>
                            <a:srgbClr val="000000"/>
                          </a:solidFill>
                          <a:latin typeface="Libre Baskerville"/>
                          <a:ea typeface="Libre Baskerville"/>
                          <a:cs typeface="Libre Baskerville"/>
                          <a:sym typeface="Libre Baskerville"/>
                        </a:rPr>
                        <a:t>CT #21</a:t>
                      </a:r>
                    </a:p>
                  </a:txBody>
                  <a:tcPr marL="91450" marR="91450"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FFFFFF"/>
                    </a:solidFill>
                  </a:tcPr>
                </a:tc>
                <a:tc>
                  <a:txBody>
                    <a:bodyPr/>
                    <a:lstStyle/>
                    <a:p>
                      <a:pPr marL="0" marR="0" lvl="0" indent="0" algn="l" rtl="0">
                        <a:lnSpc>
                          <a:spcPct val="100000"/>
                        </a:lnSpc>
                        <a:spcBef>
                          <a:spcPts val="0"/>
                        </a:spcBef>
                        <a:buSzPct val="25000"/>
                        <a:buNone/>
                      </a:pPr>
                      <a:r>
                        <a:rPr lang="pt-BR" sz="1600" b="0" u="none" strike="noStrike" cap="none">
                          <a:solidFill>
                            <a:srgbClr val="000000"/>
                          </a:solidFill>
                          <a:latin typeface="Libre Baskerville"/>
                          <a:ea typeface="Libre Baskerville"/>
                          <a:cs typeface="Libre Baskerville"/>
                          <a:sym typeface="Libre Baskerville"/>
                        </a:rPr>
                        <a:t>Verificar o valor inserido pelo usuário no campo “Data Final”.</a:t>
                      </a:r>
                    </a:p>
                  </a:txBody>
                  <a:tcPr marL="91450" marR="91450"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FFFFFF"/>
                    </a:solidFill>
                  </a:tcPr>
                </a:tc>
                <a:tc>
                  <a:txBody>
                    <a:bodyPr/>
                    <a:lstStyle/>
                    <a:p>
                      <a:pPr marL="0" marR="0" lvl="0" indent="0" algn="ctr" rtl="0">
                        <a:lnSpc>
                          <a:spcPct val="100000"/>
                        </a:lnSpc>
                        <a:spcBef>
                          <a:spcPts val="0"/>
                        </a:spcBef>
                        <a:buSzPct val="25000"/>
                        <a:buNone/>
                      </a:pPr>
                      <a:r>
                        <a:rPr lang="pt-BR" sz="1600" b="0" u="none" strike="noStrike" cap="none">
                          <a:solidFill>
                            <a:srgbClr val="000000"/>
                          </a:solidFill>
                          <a:latin typeface="Libre Baskerville"/>
                          <a:ea typeface="Libre Baskerville"/>
                          <a:cs typeface="Libre Baskerville"/>
                          <a:sym typeface="Libre Baskerville"/>
                        </a:rPr>
                        <a:t>Sucesso</a:t>
                      </a:r>
                    </a:p>
                  </a:txBody>
                  <a:tcPr marL="91450" marR="91450"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228569759"/>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8" name="Shape 338"/>
          <p:cNvSpPr txBox="1"/>
          <p:nvPr/>
        </p:nvSpPr>
        <p:spPr>
          <a:xfrm>
            <a:off x="1261800" y="365760"/>
            <a:ext cx="9692280" cy="1325160"/>
          </a:xfrm>
          <a:prstGeom prst="rect">
            <a:avLst/>
          </a:prstGeom>
          <a:noFill/>
          <a:ln>
            <a:noFill/>
          </a:ln>
        </p:spPr>
        <p:txBody>
          <a:bodyPr lIns="91425" tIns="45700" rIns="91425" bIns="45700" anchor="b" anchorCtr="0">
            <a:noAutofit/>
          </a:bodyPr>
          <a:lstStyle/>
          <a:p>
            <a:pPr marL="0" marR="0" lvl="0" indent="0" algn="l" rtl="0">
              <a:lnSpc>
                <a:spcPct val="90000"/>
              </a:lnSpc>
              <a:spcBef>
                <a:spcPts val="0"/>
              </a:spcBef>
              <a:buSzPct val="25000"/>
              <a:buNone/>
            </a:pPr>
            <a:r>
              <a:rPr lang="pt-BR" sz="4400" b="0" i="0" u="none" strike="noStrike" cap="none">
                <a:solidFill>
                  <a:srgbClr val="000000"/>
                </a:solidFill>
                <a:latin typeface="Libre Baskerville"/>
                <a:ea typeface="Libre Baskerville"/>
                <a:cs typeface="Libre Baskerville"/>
                <a:sym typeface="Libre Baskerville"/>
              </a:rPr>
              <a:t>Caso de Teste</a:t>
            </a:r>
          </a:p>
        </p:txBody>
      </p:sp>
      <p:sp>
        <p:nvSpPr>
          <p:cNvPr id="339" name="Shape 339"/>
          <p:cNvSpPr txBox="1"/>
          <p:nvPr/>
        </p:nvSpPr>
        <p:spPr>
          <a:xfrm>
            <a:off x="1261800" y="1828800"/>
            <a:ext cx="8595000" cy="435096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buNone/>
            </a:pPr>
            <a:endParaRPr sz="1800" b="0" i="0" u="none" strike="noStrike" cap="none">
              <a:solidFill>
                <a:srgbClr val="000000"/>
              </a:solidFill>
              <a:latin typeface="Libre Baskerville"/>
              <a:ea typeface="Libre Baskerville"/>
              <a:cs typeface="Libre Baskerville"/>
              <a:sym typeface="Libre Baskerville"/>
            </a:endParaRPr>
          </a:p>
          <a:p>
            <a:pPr marL="0" marR="0" lvl="0" indent="0" algn="l" rtl="0">
              <a:lnSpc>
                <a:spcPct val="95000"/>
              </a:lnSpc>
              <a:spcBef>
                <a:spcPts val="0"/>
              </a:spcBef>
              <a:buNone/>
            </a:pPr>
            <a:endParaRPr sz="1800" b="0" i="0" u="none" strike="noStrike" cap="none">
              <a:solidFill>
                <a:srgbClr val="000000"/>
              </a:solidFill>
              <a:latin typeface="Libre Baskerville"/>
              <a:ea typeface="Libre Baskerville"/>
              <a:cs typeface="Libre Baskerville"/>
              <a:sym typeface="Libre Baskerville"/>
            </a:endParaRPr>
          </a:p>
          <a:p>
            <a:pPr marL="0" marR="0" lvl="0" indent="0" algn="l" rtl="0">
              <a:lnSpc>
                <a:spcPct val="95000"/>
              </a:lnSpc>
              <a:spcBef>
                <a:spcPts val="0"/>
              </a:spcBef>
              <a:buNone/>
            </a:pPr>
            <a:endParaRPr sz="1800" b="0" i="0" u="none" strike="noStrike" cap="none">
              <a:solidFill>
                <a:srgbClr val="000000"/>
              </a:solidFill>
              <a:latin typeface="Libre Baskerville"/>
              <a:ea typeface="Libre Baskerville"/>
              <a:cs typeface="Libre Baskerville"/>
              <a:sym typeface="Libre Baskerville"/>
            </a:endParaRPr>
          </a:p>
        </p:txBody>
      </p:sp>
      <p:pic>
        <p:nvPicPr>
          <p:cNvPr id="340" name="Shape 340"/>
          <p:cNvPicPr preferRelativeResize="0"/>
          <p:nvPr/>
        </p:nvPicPr>
        <p:blipFill rotWithShape="1">
          <a:blip r:embed="rId3">
            <a:alphaModFix/>
          </a:blip>
          <a:srcRect/>
          <a:stretch/>
        </p:blipFill>
        <p:spPr>
          <a:xfrm>
            <a:off x="11347200" y="69840"/>
            <a:ext cx="799200" cy="691919"/>
          </a:xfrm>
          <a:prstGeom prst="rect">
            <a:avLst/>
          </a:prstGeom>
          <a:noFill/>
          <a:ln>
            <a:noFill/>
          </a:ln>
        </p:spPr>
      </p:pic>
      <p:graphicFrame>
        <p:nvGraphicFramePr>
          <p:cNvPr id="341" name="Shape 341"/>
          <p:cNvGraphicFramePr/>
          <p:nvPr/>
        </p:nvGraphicFramePr>
        <p:xfrm>
          <a:off x="1495440" y="2022119"/>
          <a:ext cx="3000000" cy="3000000"/>
        </p:xfrm>
        <a:graphic>
          <a:graphicData uri="http://schemas.openxmlformats.org/drawingml/2006/table">
            <a:tbl>
              <a:tblPr>
                <a:noFill/>
              </a:tblPr>
              <a:tblGrid>
                <a:gridCol w="2709000">
                  <a:extLst>
                    <a:ext uri="{9D8B030D-6E8A-4147-A177-3AD203B41FA5}">
                      <a16:colId xmlns:a16="http://schemas.microsoft.com/office/drawing/2014/main" val="20000"/>
                    </a:ext>
                  </a:extLst>
                </a:gridCol>
                <a:gridCol w="2700350">
                  <a:extLst>
                    <a:ext uri="{9D8B030D-6E8A-4147-A177-3AD203B41FA5}">
                      <a16:colId xmlns:a16="http://schemas.microsoft.com/office/drawing/2014/main" val="20001"/>
                    </a:ext>
                  </a:extLst>
                </a:gridCol>
                <a:gridCol w="2718350">
                  <a:extLst>
                    <a:ext uri="{9D8B030D-6E8A-4147-A177-3AD203B41FA5}">
                      <a16:colId xmlns:a16="http://schemas.microsoft.com/office/drawing/2014/main" val="20002"/>
                    </a:ext>
                  </a:extLst>
                </a:gridCol>
              </a:tblGrid>
              <a:tr h="521650">
                <a:tc>
                  <a:txBody>
                    <a:bodyPr/>
                    <a:lstStyle/>
                    <a:p>
                      <a:pPr marL="0" marR="0" lvl="0" indent="0" algn="ctr" rtl="0">
                        <a:lnSpc>
                          <a:spcPct val="100000"/>
                        </a:lnSpc>
                        <a:spcBef>
                          <a:spcPts val="0"/>
                        </a:spcBef>
                        <a:buSzPct val="25000"/>
                        <a:buNone/>
                      </a:pPr>
                      <a:r>
                        <a:rPr lang="pt-BR" sz="1500" b="1" u="none" strike="noStrike" cap="none">
                          <a:solidFill>
                            <a:srgbClr val="FFFFFF"/>
                          </a:solidFill>
                          <a:latin typeface="Libre Baskerville"/>
                          <a:ea typeface="Libre Baskerville"/>
                          <a:cs typeface="Libre Baskerville"/>
                          <a:sym typeface="Libre Baskerville"/>
                        </a:rPr>
                        <a:t>Casos de Teste</a:t>
                      </a:r>
                    </a:p>
                  </a:txBody>
                  <a:tcPr marL="91450" marR="91450"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1B1E3D"/>
                    </a:solidFill>
                  </a:tcPr>
                </a:tc>
                <a:tc>
                  <a:txBody>
                    <a:bodyPr/>
                    <a:lstStyle/>
                    <a:p>
                      <a:pPr marL="0" marR="0" lvl="0" indent="0" algn="ctr" rtl="0">
                        <a:lnSpc>
                          <a:spcPct val="100000"/>
                        </a:lnSpc>
                        <a:spcBef>
                          <a:spcPts val="0"/>
                        </a:spcBef>
                        <a:buSzPct val="25000"/>
                        <a:buNone/>
                      </a:pPr>
                      <a:r>
                        <a:rPr lang="pt-BR" sz="1500" b="1" u="none" strike="noStrike" cap="none">
                          <a:solidFill>
                            <a:srgbClr val="FFFFFF"/>
                          </a:solidFill>
                          <a:latin typeface="Libre Baskerville"/>
                          <a:ea typeface="Libre Baskerville"/>
                          <a:cs typeface="Libre Baskerville"/>
                          <a:sym typeface="Libre Baskerville"/>
                        </a:rPr>
                        <a:t>Descrição do </a:t>
                      </a:r>
                    </a:p>
                    <a:p>
                      <a:pPr marL="0" marR="0" lvl="0" indent="0" algn="ctr" rtl="0">
                        <a:lnSpc>
                          <a:spcPct val="100000"/>
                        </a:lnSpc>
                        <a:spcBef>
                          <a:spcPts val="0"/>
                        </a:spcBef>
                        <a:buSzPct val="25000"/>
                        <a:buNone/>
                      </a:pPr>
                      <a:r>
                        <a:rPr lang="pt-BR" sz="1500" b="1" u="none" strike="noStrike" cap="none">
                          <a:solidFill>
                            <a:srgbClr val="FFFFFF"/>
                          </a:solidFill>
                          <a:latin typeface="Libre Baskerville"/>
                          <a:ea typeface="Libre Baskerville"/>
                          <a:cs typeface="Libre Baskerville"/>
                          <a:sym typeface="Libre Baskerville"/>
                        </a:rPr>
                        <a:t>Caso de Teste</a:t>
                      </a:r>
                    </a:p>
                  </a:txBody>
                  <a:tcPr marL="91450" marR="91450"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1B1E3D"/>
                    </a:solidFill>
                  </a:tcPr>
                </a:tc>
                <a:tc>
                  <a:txBody>
                    <a:bodyPr/>
                    <a:lstStyle/>
                    <a:p>
                      <a:pPr marL="0" marR="0" lvl="0" indent="0" algn="ctr" rtl="0">
                        <a:lnSpc>
                          <a:spcPct val="100000"/>
                        </a:lnSpc>
                        <a:spcBef>
                          <a:spcPts val="0"/>
                        </a:spcBef>
                        <a:buSzPct val="25000"/>
                        <a:buNone/>
                      </a:pPr>
                      <a:r>
                        <a:rPr lang="pt-BR" sz="1500" b="1" u="none" strike="noStrike" cap="none">
                          <a:solidFill>
                            <a:srgbClr val="FFFFFF"/>
                          </a:solidFill>
                          <a:latin typeface="Libre Baskerville"/>
                          <a:ea typeface="Libre Baskerville"/>
                          <a:cs typeface="Libre Baskerville"/>
                          <a:sym typeface="Libre Baskerville"/>
                        </a:rPr>
                        <a:t>Status</a:t>
                      </a:r>
                    </a:p>
                  </a:txBody>
                  <a:tcPr marL="91450" marR="91450"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1B1E3D"/>
                    </a:solidFill>
                  </a:tcPr>
                </a:tc>
                <a:extLst>
                  <a:ext uri="{0D108BD9-81ED-4DB2-BD59-A6C34878D82A}">
                    <a16:rowId xmlns:a16="http://schemas.microsoft.com/office/drawing/2014/main" val="10000"/>
                  </a:ext>
                </a:extLst>
              </a:tr>
              <a:tr h="690475">
                <a:tc>
                  <a:txBody>
                    <a:bodyPr/>
                    <a:lstStyle/>
                    <a:p>
                      <a:pPr marL="0" marR="0" lvl="0" indent="0" algn="ctr" rtl="0">
                        <a:lnSpc>
                          <a:spcPct val="100000"/>
                        </a:lnSpc>
                        <a:spcBef>
                          <a:spcPts val="0"/>
                        </a:spcBef>
                        <a:buSzPct val="25000"/>
                        <a:buNone/>
                      </a:pPr>
                      <a:r>
                        <a:rPr lang="pt-BR" sz="1600" b="0" u="none" strike="noStrike" cap="none">
                          <a:solidFill>
                            <a:srgbClr val="000000"/>
                          </a:solidFill>
                          <a:latin typeface="Libre Baskerville"/>
                          <a:ea typeface="Libre Baskerville"/>
                          <a:cs typeface="Libre Baskerville"/>
                          <a:sym typeface="Libre Baskerville"/>
                        </a:rPr>
                        <a:t>CT #22</a:t>
                      </a:r>
                    </a:p>
                  </a:txBody>
                  <a:tcPr marL="91450" marR="91450"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FFFFFF"/>
                    </a:solidFill>
                  </a:tcPr>
                </a:tc>
                <a:tc>
                  <a:txBody>
                    <a:bodyPr/>
                    <a:lstStyle/>
                    <a:p>
                      <a:pPr marL="0" marR="0" lvl="0" indent="0" algn="just" rtl="0">
                        <a:lnSpc>
                          <a:spcPct val="100000"/>
                        </a:lnSpc>
                        <a:spcBef>
                          <a:spcPts val="0"/>
                        </a:spcBef>
                        <a:buSzPct val="25000"/>
                        <a:buNone/>
                      </a:pPr>
                      <a:r>
                        <a:rPr lang="pt-BR" sz="1600" b="0" u="none" strike="noStrike" cap="none">
                          <a:solidFill>
                            <a:srgbClr val="000000"/>
                          </a:solidFill>
                          <a:latin typeface="Libre Baskerville"/>
                          <a:ea typeface="Libre Baskerville"/>
                          <a:cs typeface="Libre Baskerville"/>
                          <a:sym typeface="Libre Baskerville"/>
                        </a:rPr>
                        <a:t>Verificar os valores inseridos pelo usuário nos campos “Data Inicial” e “Data Final”.</a:t>
                      </a:r>
                    </a:p>
                  </a:txBody>
                  <a:tcPr marL="68400" marR="68400"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FFFFFF"/>
                    </a:solidFill>
                  </a:tcPr>
                </a:tc>
                <a:tc>
                  <a:txBody>
                    <a:bodyPr/>
                    <a:lstStyle/>
                    <a:p>
                      <a:pPr marL="0" marR="0" lvl="0" indent="0" algn="ctr" rtl="0">
                        <a:lnSpc>
                          <a:spcPct val="100000"/>
                        </a:lnSpc>
                        <a:spcBef>
                          <a:spcPts val="0"/>
                        </a:spcBef>
                        <a:buSzPct val="25000"/>
                        <a:buNone/>
                      </a:pPr>
                      <a:r>
                        <a:rPr lang="pt-BR" sz="1600" b="0" u="none" strike="noStrike" cap="none">
                          <a:solidFill>
                            <a:srgbClr val="000000"/>
                          </a:solidFill>
                          <a:latin typeface="Libre Baskerville"/>
                          <a:ea typeface="Libre Baskerville"/>
                          <a:cs typeface="Libre Baskerville"/>
                          <a:sym typeface="Libre Baskerville"/>
                        </a:rPr>
                        <a:t>Sucesso</a:t>
                      </a:r>
                    </a:p>
                  </a:txBody>
                  <a:tcPr marL="91450" marR="91450"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690475">
                <a:tc>
                  <a:txBody>
                    <a:bodyPr/>
                    <a:lstStyle/>
                    <a:p>
                      <a:pPr marL="0" marR="0" lvl="0" indent="0" algn="ctr" rtl="0">
                        <a:lnSpc>
                          <a:spcPct val="100000"/>
                        </a:lnSpc>
                        <a:spcBef>
                          <a:spcPts val="0"/>
                        </a:spcBef>
                        <a:buSzPct val="25000"/>
                        <a:buNone/>
                      </a:pPr>
                      <a:r>
                        <a:rPr lang="pt-BR" sz="1600" b="0" u="none" strike="noStrike" cap="none">
                          <a:solidFill>
                            <a:srgbClr val="000000"/>
                          </a:solidFill>
                          <a:latin typeface="Libre Baskerville"/>
                          <a:ea typeface="Libre Baskerville"/>
                          <a:cs typeface="Libre Baskerville"/>
                          <a:sym typeface="Libre Baskerville"/>
                        </a:rPr>
                        <a:t>CT #23</a:t>
                      </a:r>
                    </a:p>
                  </a:txBody>
                  <a:tcPr marL="91450" marR="91450"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FFFFFF"/>
                    </a:solidFill>
                  </a:tcPr>
                </a:tc>
                <a:tc>
                  <a:txBody>
                    <a:bodyPr/>
                    <a:lstStyle/>
                    <a:p>
                      <a:pPr marL="0" marR="0" lvl="0" indent="0" algn="just" rtl="0">
                        <a:lnSpc>
                          <a:spcPct val="100000"/>
                        </a:lnSpc>
                        <a:spcBef>
                          <a:spcPts val="0"/>
                        </a:spcBef>
                        <a:buSzPct val="25000"/>
                        <a:buNone/>
                      </a:pPr>
                      <a:r>
                        <a:rPr lang="pt-BR" sz="1600" b="0" u="none" strike="noStrike" cap="none">
                          <a:solidFill>
                            <a:srgbClr val="000000"/>
                          </a:solidFill>
                          <a:latin typeface="Libre Baskerville"/>
                          <a:ea typeface="Libre Baskerville"/>
                          <a:cs typeface="Libre Baskerville"/>
                          <a:sym typeface="Libre Baskerville"/>
                        </a:rPr>
                        <a:t>Verificar os valores inseridos pelo usuário nos campos “Data Final” e a “Data Final”.</a:t>
                      </a:r>
                    </a:p>
                  </a:txBody>
                  <a:tcPr marL="68400" marR="68400"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FFFFFF"/>
                    </a:solidFill>
                  </a:tcPr>
                </a:tc>
                <a:tc>
                  <a:txBody>
                    <a:bodyPr/>
                    <a:lstStyle/>
                    <a:p>
                      <a:pPr marL="0" marR="0" lvl="0" indent="0" algn="ctr" rtl="0">
                        <a:lnSpc>
                          <a:spcPct val="100000"/>
                        </a:lnSpc>
                        <a:spcBef>
                          <a:spcPts val="0"/>
                        </a:spcBef>
                        <a:buSzPct val="25000"/>
                        <a:buNone/>
                      </a:pPr>
                      <a:r>
                        <a:rPr lang="pt-BR" sz="1600" b="0" u="none" strike="noStrike" cap="none">
                          <a:solidFill>
                            <a:srgbClr val="000000"/>
                          </a:solidFill>
                          <a:latin typeface="Libre Baskerville"/>
                          <a:ea typeface="Libre Baskerville"/>
                          <a:cs typeface="Libre Baskerville"/>
                          <a:sym typeface="Libre Baskerville"/>
                        </a:rPr>
                        <a:t>Sucesso</a:t>
                      </a:r>
                    </a:p>
                  </a:txBody>
                  <a:tcPr marL="91450" marR="91450"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690475">
                <a:tc>
                  <a:txBody>
                    <a:bodyPr/>
                    <a:lstStyle/>
                    <a:p>
                      <a:pPr marL="0" marR="0" lvl="0" indent="0" algn="ctr" rtl="0">
                        <a:lnSpc>
                          <a:spcPct val="100000"/>
                        </a:lnSpc>
                        <a:spcBef>
                          <a:spcPts val="0"/>
                        </a:spcBef>
                        <a:buSzPct val="25000"/>
                        <a:buNone/>
                      </a:pPr>
                      <a:r>
                        <a:rPr lang="pt-BR" sz="1600" b="0" u="none" strike="noStrike" cap="none">
                          <a:solidFill>
                            <a:srgbClr val="000000"/>
                          </a:solidFill>
                          <a:latin typeface="Libre Baskerville"/>
                          <a:ea typeface="Libre Baskerville"/>
                          <a:cs typeface="Libre Baskerville"/>
                          <a:sym typeface="Libre Baskerville"/>
                        </a:rPr>
                        <a:t>CT #24</a:t>
                      </a:r>
                    </a:p>
                  </a:txBody>
                  <a:tcPr marL="91450" marR="91450"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FFFFFF"/>
                    </a:solidFill>
                  </a:tcPr>
                </a:tc>
                <a:tc>
                  <a:txBody>
                    <a:bodyPr/>
                    <a:lstStyle/>
                    <a:p>
                      <a:pPr marL="0" marR="0" lvl="0" indent="0" algn="just" rtl="0">
                        <a:lnSpc>
                          <a:spcPct val="100000"/>
                        </a:lnSpc>
                        <a:spcBef>
                          <a:spcPts val="0"/>
                        </a:spcBef>
                        <a:buSzPct val="25000"/>
                        <a:buNone/>
                      </a:pPr>
                      <a:r>
                        <a:rPr lang="pt-BR" sz="1600" b="0" u="none" strike="noStrike" cap="none">
                          <a:solidFill>
                            <a:srgbClr val="000000"/>
                          </a:solidFill>
                          <a:latin typeface="Libre Baskerville"/>
                          <a:ea typeface="Libre Baskerville"/>
                          <a:cs typeface="Libre Baskerville"/>
                          <a:sym typeface="Libre Baskerville"/>
                        </a:rPr>
                        <a:t>Verificar se o Botão “Nova Pesquisa” é pressionado pelo usuário.</a:t>
                      </a:r>
                    </a:p>
                  </a:txBody>
                  <a:tcPr marL="68400" marR="68400"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FFFFFF"/>
                    </a:solidFill>
                  </a:tcPr>
                </a:tc>
                <a:tc>
                  <a:txBody>
                    <a:bodyPr/>
                    <a:lstStyle/>
                    <a:p>
                      <a:pPr marL="0" marR="0" lvl="0" indent="0" algn="ctr" rtl="0">
                        <a:lnSpc>
                          <a:spcPct val="100000"/>
                        </a:lnSpc>
                        <a:spcBef>
                          <a:spcPts val="0"/>
                        </a:spcBef>
                        <a:buSzPct val="25000"/>
                        <a:buNone/>
                      </a:pPr>
                      <a:r>
                        <a:rPr lang="pt-BR" sz="1600" b="0" u="none" strike="noStrike" cap="none">
                          <a:solidFill>
                            <a:srgbClr val="000000"/>
                          </a:solidFill>
                          <a:latin typeface="Libre Baskerville"/>
                          <a:ea typeface="Libre Baskerville"/>
                          <a:cs typeface="Libre Baskerville"/>
                          <a:sym typeface="Libre Baskerville"/>
                        </a:rPr>
                        <a:t>Sucesso</a:t>
                      </a:r>
                    </a:p>
                  </a:txBody>
                  <a:tcPr marL="91450" marR="91450"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690475">
                <a:tc>
                  <a:txBody>
                    <a:bodyPr/>
                    <a:lstStyle/>
                    <a:p>
                      <a:pPr marL="0" marR="0" lvl="0" indent="0" algn="ctr" rtl="0">
                        <a:lnSpc>
                          <a:spcPct val="100000"/>
                        </a:lnSpc>
                        <a:spcBef>
                          <a:spcPts val="0"/>
                        </a:spcBef>
                        <a:buSzPct val="25000"/>
                        <a:buNone/>
                      </a:pPr>
                      <a:r>
                        <a:rPr lang="pt-BR" sz="1600" b="0" u="none" strike="noStrike" cap="none">
                          <a:solidFill>
                            <a:srgbClr val="000000"/>
                          </a:solidFill>
                          <a:latin typeface="Libre Baskerville"/>
                          <a:ea typeface="Libre Baskerville"/>
                          <a:cs typeface="Libre Baskerville"/>
                          <a:sym typeface="Libre Baskerville"/>
                        </a:rPr>
                        <a:t>CT #25</a:t>
                      </a:r>
                    </a:p>
                  </a:txBody>
                  <a:tcPr marL="91450" marR="91450"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FFFFFF"/>
                    </a:solidFill>
                  </a:tcPr>
                </a:tc>
                <a:tc>
                  <a:txBody>
                    <a:bodyPr/>
                    <a:lstStyle/>
                    <a:p>
                      <a:pPr marL="0" marR="0" lvl="0" indent="0" algn="just" rtl="0">
                        <a:lnSpc>
                          <a:spcPct val="100000"/>
                        </a:lnSpc>
                        <a:spcBef>
                          <a:spcPts val="0"/>
                        </a:spcBef>
                        <a:buSzPct val="25000"/>
                        <a:buNone/>
                      </a:pPr>
                      <a:r>
                        <a:rPr lang="pt-BR" sz="1600" b="0" u="none" strike="noStrike" cap="none">
                          <a:solidFill>
                            <a:srgbClr val="000000"/>
                          </a:solidFill>
                          <a:latin typeface="Libre Baskerville"/>
                          <a:ea typeface="Libre Baskerville"/>
                          <a:cs typeface="Libre Baskerville"/>
                          <a:sym typeface="Libre Baskerville"/>
                        </a:rPr>
                        <a:t>Verificar se o Botão “Nova Pesquisa” é pressionado pelo usuário.</a:t>
                      </a:r>
                    </a:p>
                  </a:txBody>
                  <a:tcPr marL="68400" marR="68400"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FFFFFF"/>
                    </a:solidFill>
                  </a:tcPr>
                </a:tc>
                <a:tc>
                  <a:txBody>
                    <a:bodyPr/>
                    <a:lstStyle/>
                    <a:p>
                      <a:pPr marL="0" marR="0" lvl="0" indent="0" algn="ctr" rtl="0">
                        <a:lnSpc>
                          <a:spcPct val="100000"/>
                        </a:lnSpc>
                        <a:spcBef>
                          <a:spcPts val="0"/>
                        </a:spcBef>
                        <a:buSzPct val="25000"/>
                        <a:buNone/>
                      </a:pPr>
                      <a:r>
                        <a:rPr lang="pt-BR" sz="1600" b="0" u="none" strike="noStrike" cap="none">
                          <a:solidFill>
                            <a:srgbClr val="000000"/>
                          </a:solidFill>
                          <a:latin typeface="Libre Baskerville"/>
                          <a:ea typeface="Libre Baskerville"/>
                          <a:cs typeface="Libre Baskerville"/>
                          <a:sym typeface="Libre Baskerville"/>
                        </a:rPr>
                        <a:t>Sucesso</a:t>
                      </a:r>
                    </a:p>
                  </a:txBody>
                  <a:tcPr marL="91450" marR="91450"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484343033"/>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6" name="Shape 346"/>
          <p:cNvSpPr txBox="1"/>
          <p:nvPr/>
        </p:nvSpPr>
        <p:spPr>
          <a:xfrm>
            <a:off x="1261800" y="365760"/>
            <a:ext cx="9692280" cy="1325160"/>
          </a:xfrm>
          <a:prstGeom prst="rect">
            <a:avLst/>
          </a:prstGeom>
          <a:noFill/>
          <a:ln>
            <a:noFill/>
          </a:ln>
        </p:spPr>
        <p:txBody>
          <a:bodyPr lIns="91425" tIns="45700" rIns="91425" bIns="45700" anchor="b" anchorCtr="0">
            <a:noAutofit/>
          </a:bodyPr>
          <a:lstStyle/>
          <a:p>
            <a:pPr marL="0" marR="0" lvl="0" indent="0" algn="l" rtl="0">
              <a:lnSpc>
                <a:spcPct val="90000"/>
              </a:lnSpc>
              <a:spcBef>
                <a:spcPts val="0"/>
              </a:spcBef>
              <a:buSzPct val="25000"/>
              <a:buNone/>
            </a:pPr>
            <a:r>
              <a:rPr lang="pt-BR" sz="4400" b="0" i="0" u="none" strike="noStrike" cap="none">
                <a:solidFill>
                  <a:srgbClr val="000000"/>
                </a:solidFill>
                <a:latin typeface="Libre Baskerville"/>
                <a:ea typeface="Libre Baskerville"/>
                <a:cs typeface="Libre Baskerville"/>
                <a:sym typeface="Libre Baskerville"/>
              </a:rPr>
              <a:t>Caso de Teste</a:t>
            </a:r>
          </a:p>
        </p:txBody>
      </p:sp>
      <p:sp>
        <p:nvSpPr>
          <p:cNvPr id="347" name="Shape 347"/>
          <p:cNvSpPr txBox="1"/>
          <p:nvPr/>
        </p:nvSpPr>
        <p:spPr>
          <a:xfrm>
            <a:off x="1261800" y="1828800"/>
            <a:ext cx="8595000" cy="435096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buNone/>
            </a:pPr>
            <a:endParaRPr sz="1800" b="0" i="0" u="none" strike="noStrike" cap="none">
              <a:solidFill>
                <a:srgbClr val="000000"/>
              </a:solidFill>
              <a:latin typeface="Libre Baskerville"/>
              <a:ea typeface="Libre Baskerville"/>
              <a:cs typeface="Libre Baskerville"/>
              <a:sym typeface="Libre Baskerville"/>
            </a:endParaRPr>
          </a:p>
          <a:p>
            <a:pPr marL="0" marR="0" lvl="0" indent="0" algn="l" rtl="0">
              <a:lnSpc>
                <a:spcPct val="95000"/>
              </a:lnSpc>
              <a:spcBef>
                <a:spcPts val="0"/>
              </a:spcBef>
              <a:buNone/>
            </a:pPr>
            <a:endParaRPr sz="1800" b="0" i="0" u="none" strike="noStrike" cap="none">
              <a:solidFill>
                <a:srgbClr val="000000"/>
              </a:solidFill>
              <a:latin typeface="Libre Baskerville"/>
              <a:ea typeface="Libre Baskerville"/>
              <a:cs typeface="Libre Baskerville"/>
              <a:sym typeface="Libre Baskerville"/>
            </a:endParaRPr>
          </a:p>
          <a:p>
            <a:pPr marL="0" marR="0" lvl="0" indent="0" algn="l" rtl="0">
              <a:lnSpc>
                <a:spcPct val="95000"/>
              </a:lnSpc>
              <a:spcBef>
                <a:spcPts val="0"/>
              </a:spcBef>
              <a:buNone/>
            </a:pPr>
            <a:endParaRPr sz="1800" b="0" i="0" u="none" strike="noStrike" cap="none">
              <a:solidFill>
                <a:srgbClr val="000000"/>
              </a:solidFill>
              <a:latin typeface="Libre Baskerville"/>
              <a:ea typeface="Libre Baskerville"/>
              <a:cs typeface="Libre Baskerville"/>
              <a:sym typeface="Libre Baskerville"/>
            </a:endParaRPr>
          </a:p>
        </p:txBody>
      </p:sp>
      <p:pic>
        <p:nvPicPr>
          <p:cNvPr id="348" name="Shape 348"/>
          <p:cNvPicPr preferRelativeResize="0"/>
          <p:nvPr/>
        </p:nvPicPr>
        <p:blipFill rotWithShape="1">
          <a:blip r:embed="rId3">
            <a:alphaModFix/>
          </a:blip>
          <a:srcRect/>
          <a:stretch/>
        </p:blipFill>
        <p:spPr>
          <a:xfrm>
            <a:off x="11347200" y="69840"/>
            <a:ext cx="799200" cy="691919"/>
          </a:xfrm>
          <a:prstGeom prst="rect">
            <a:avLst/>
          </a:prstGeom>
          <a:noFill/>
          <a:ln>
            <a:noFill/>
          </a:ln>
        </p:spPr>
      </p:pic>
      <p:graphicFrame>
        <p:nvGraphicFramePr>
          <p:cNvPr id="349" name="Shape 349"/>
          <p:cNvGraphicFramePr/>
          <p:nvPr/>
        </p:nvGraphicFramePr>
        <p:xfrm>
          <a:off x="1495440" y="1690919"/>
          <a:ext cx="3000000" cy="3000000"/>
        </p:xfrm>
        <a:graphic>
          <a:graphicData uri="http://schemas.openxmlformats.org/drawingml/2006/table">
            <a:tbl>
              <a:tblPr>
                <a:noFill/>
              </a:tblPr>
              <a:tblGrid>
                <a:gridCol w="2709000">
                  <a:extLst>
                    <a:ext uri="{9D8B030D-6E8A-4147-A177-3AD203B41FA5}">
                      <a16:colId xmlns:a16="http://schemas.microsoft.com/office/drawing/2014/main" val="20000"/>
                    </a:ext>
                  </a:extLst>
                </a:gridCol>
                <a:gridCol w="2700350">
                  <a:extLst>
                    <a:ext uri="{9D8B030D-6E8A-4147-A177-3AD203B41FA5}">
                      <a16:colId xmlns:a16="http://schemas.microsoft.com/office/drawing/2014/main" val="20001"/>
                    </a:ext>
                  </a:extLst>
                </a:gridCol>
                <a:gridCol w="2718350">
                  <a:extLst>
                    <a:ext uri="{9D8B030D-6E8A-4147-A177-3AD203B41FA5}">
                      <a16:colId xmlns:a16="http://schemas.microsoft.com/office/drawing/2014/main" val="20002"/>
                    </a:ext>
                  </a:extLst>
                </a:gridCol>
              </a:tblGrid>
              <a:tr h="521650">
                <a:tc>
                  <a:txBody>
                    <a:bodyPr/>
                    <a:lstStyle/>
                    <a:p>
                      <a:pPr marL="0" marR="0" lvl="0" indent="0" algn="ctr" rtl="0">
                        <a:lnSpc>
                          <a:spcPct val="100000"/>
                        </a:lnSpc>
                        <a:spcBef>
                          <a:spcPts val="0"/>
                        </a:spcBef>
                        <a:buSzPct val="25000"/>
                        <a:buNone/>
                      </a:pPr>
                      <a:r>
                        <a:rPr lang="pt-BR" sz="1500" b="1" u="none" strike="noStrike" cap="none">
                          <a:solidFill>
                            <a:srgbClr val="FFFFFF"/>
                          </a:solidFill>
                          <a:latin typeface="Libre Baskerville"/>
                          <a:ea typeface="Libre Baskerville"/>
                          <a:cs typeface="Libre Baskerville"/>
                          <a:sym typeface="Libre Baskerville"/>
                        </a:rPr>
                        <a:t>Casos de Teste</a:t>
                      </a:r>
                    </a:p>
                  </a:txBody>
                  <a:tcPr marL="91450" marR="91450"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1B1E3D"/>
                    </a:solidFill>
                  </a:tcPr>
                </a:tc>
                <a:tc>
                  <a:txBody>
                    <a:bodyPr/>
                    <a:lstStyle/>
                    <a:p>
                      <a:pPr marL="0" marR="0" lvl="0" indent="0" algn="ctr" rtl="0">
                        <a:lnSpc>
                          <a:spcPct val="100000"/>
                        </a:lnSpc>
                        <a:spcBef>
                          <a:spcPts val="0"/>
                        </a:spcBef>
                        <a:buSzPct val="25000"/>
                        <a:buNone/>
                      </a:pPr>
                      <a:r>
                        <a:rPr lang="pt-BR" sz="1500" b="1" u="none" strike="noStrike" cap="none">
                          <a:solidFill>
                            <a:srgbClr val="FFFFFF"/>
                          </a:solidFill>
                          <a:latin typeface="Libre Baskerville"/>
                          <a:ea typeface="Libre Baskerville"/>
                          <a:cs typeface="Libre Baskerville"/>
                          <a:sym typeface="Libre Baskerville"/>
                        </a:rPr>
                        <a:t>Descrição do </a:t>
                      </a:r>
                    </a:p>
                    <a:p>
                      <a:pPr marL="0" marR="0" lvl="0" indent="0" algn="ctr" rtl="0">
                        <a:lnSpc>
                          <a:spcPct val="100000"/>
                        </a:lnSpc>
                        <a:spcBef>
                          <a:spcPts val="0"/>
                        </a:spcBef>
                        <a:buSzPct val="25000"/>
                        <a:buNone/>
                      </a:pPr>
                      <a:r>
                        <a:rPr lang="pt-BR" sz="1500" b="1" u="none" strike="noStrike" cap="none">
                          <a:solidFill>
                            <a:srgbClr val="FFFFFF"/>
                          </a:solidFill>
                          <a:latin typeface="Libre Baskerville"/>
                          <a:ea typeface="Libre Baskerville"/>
                          <a:cs typeface="Libre Baskerville"/>
                          <a:sym typeface="Libre Baskerville"/>
                        </a:rPr>
                        <a:t>Caso de Teste</a:t>
                      </a:r>
                    </a:p>
                  </a:txBody>
                  <a:tcPr marL="91450" marR="91450"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1B1E3D"/>
                    </a:solidFill>
                  </a:tcPr>
                </a:tc>
                <a:tc>
                  <a:txBody>
                    <a:bodyPr/>
                    <a:lstStyle/>
                    <a:p>
                      <a:pPr marL="0" marR="0" lvl="0" indent="0" algn="ctr" rtl="0">
                        <a:lnSpc>
                          <a:spcPct val="100000"/>
                        </a:lnSpc>
                        <a:spcBef>
                          <a:spcPts val="0"/>
                        </a:spcBef>
                        <a:buSzPct val="25000"/>
                        <a:buNone/>
                      </a:pPr>
                      <a:r>
                        <a:rPr lang="pt-BR" sz="1500" b="1" u="none" strike="noStrike" cap="none">
                          <a:solidFill>
                            <a:srgbClr val="FFFFFF"/>
                          </a:solidFill>
                          <a:latin typeface="Libre Baskerville"/>
                          <a:ea typeface="Libre Baskerville"/>
                          <a:cs typeface="Libre Baskerville"/>
                          <a:sym typeface="Libre Baskerville"/>
                        </a:rPr>
                        <a:t>Status</a:t>
                      </a:r>
                    </a:p>
                  </a:txBody>
                  <a:tcPr marL="91450" marR="91450"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1B1E3D"/>
                    </a:solidFill>
                  </a:tcPr>
                </a:tc>
                <a:extLst>
                  <a:ext uri="{0D108BD9-81ED-4DB2-BD59-A6C34878D82A}">
                    <a16:rowId xmlns:a16="http://schemas.microsoft.com/office/drawing/2014/main" val="10000"/>
                  </a:ext>
                </a:extLst>
              </a:tr>
              <a:tr h="1380600">
                <a:tc>
                  <a:txBody>
                    <a:bodyPr/>
                    <a:lstStyle/>
                    <a:p>
                      <a:pPr marL="0" marR="0" lvl="0" indent="0" algn="ctr" rtl="0">
                        <a:lnSpc>
                          <a:spcPct val="100000"/>
                        </a:lnSpc>
                        <a:spcBef>
                          <a:spcPts val="0"/>
                        </a:spcBef>
                        <a:buSzPct val="25000"/>
                        <a:buNone/>
                      </a:pPr>
                      <a:r>
                        <a:rPr lang="pt-BR" sz="1600" b="0" u="none" strike="noStrike" cap="none">
                          <a:solidFill>
                            <a:srgbClr val="000000"/>
                          </a:solidFill>
                          <a:latin typeface="Libre Baskerville"/>
                          <a:ea typeface="Libre Baskerville"/>
                          <a:cs typeface="Libre Baskerville"/>
                          <a:sym typeface="Libre Baskerville"/>
                        </a:rPr>
                        <a:t>CT #26</a:t>
                      </a:r>
                    </a:p>
                  </a:txBody>
                  <a:tcPr marL="91450" marR="91450"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FFFFFF"/>
                    </a:solidFill>
                  </a:tcPr>
                </a:tc>
                <a:tc>
                  <a:txBody>
                    <a:bodyPr/>
                    <a:lstStyle/>
                    <a:p>
                      <a:pPr marL="0" marR="0" lvl="0" indent="0" algn="l" rtl="0">
                        <a:lnSpc>
                          <a:spcPct val="100000"/>
                        </a:lnSpc>
                        <a:spcBef>
                          <a:spcPts val="0"/>
                        </a:spcBef>
                        <a:buSzPct val="25000"/>
                        <a:buNone/>
                      </a:pPr>
                      <a:r>
                        <a:rPr lang="pt-BR" sz="1600" b="0" u="none" strike="noStrike" cap="none">
                          <a:solidFill>
                            <a:srgbClr val="000000"/>
                          </a:solidFill>
                          <a:latin typeface="Libre Baskerville"/>
                          <a:ea typeface="Libre Baskerville"/>
                          <a:cs typeface="Libre Baskerville"/>
                          <a:sym typeface="Libre Baskerville"/>
                        </a:rPr>
                        <a:t>Verifica se a Barra de Pesquisa da Tabela de Dados está preenchida com um nome válido, perante aos dados dispostos na tabela, no momento da pesquisa.</a:t>
                      </a:r>
                    </a:p>
                  </a:txBody>
                  <a:tcPr marL="68400" marR="68400"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FFFFFF"/>
                    </a:solidFill>
                  </a:tcPr>
                </a:tc>
                <a:tc>
                  <a:txBody>
                    <a:bodyPr/>
                    <a:lstStyle/>
                    <a:p>
                      <a:pPr marL="0" marR="0" lvl="0" indent="0" algn="ctr" rtl="0">
                        <a:lnSpc>
                          <a:spcPct val="100000"/>
                        </a:lnSpc>
                        <a:spcBef>
                          <a:spcPts val="0"/>
                        </a:spcBef>
                        <a:buSzPct val="25000"/>
                        <a:buNone/>
                      </a:pPr>
                      <a:r>
                        <a:rPr lang="pt-BR" sz="1600" b="0" u="none" strike="noStrike" cap="none">
                          <a:solidFill>
                            <a:srgbClr val="000000"/>
                          </a:solidFill>
                          <a:latin typeface="Libre Baskerville"/>
                          <a:ea typeface="Libre Baskerville"/>
                          <a:cs typeface="Libre Baskerville"/>
                          <a:sym typeface="Libre Baskerville"/>
                        </a:rPr>
                        <a:t>Sucesso</a:t>
                      </a:r>
                    </a:p>
                  </a:txBody>
                  <a:tcPr marL="91450" marR="91450"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1150550">
                <a:tc>
                  <a:txBody>
                    <a:bodyPr/>
                    <a:lstStyle/>
                    <a:p>
                      <a:pPr marL="0" marR="0" lvl="0" indent="0" algn="ctr" rtl="0">
                        <a:lnSpc>
                          <a:spcPct val="100000"/>
                        </a:lnSpc>
                        <a:spcBef>
                          <a:spcPts val="0"/>
                        </a:spcBef>
                        <a:buSzPct val="25000"/>
                        <a:buNone/>
                      </a:pPr>
                      <a:r>
                        <a:rPr lang="pt-BR" sz="1600" b="0" u="none" strike="noStrike" cap="none">
                          <a:solidFill>
                            <a:srgbClr val="000000"/>
                          </a:solidFill>
                          <a:latin typeface="Libre Baskerville"/>
                          <a:ea typeface="Libre Baskerville"/>
                          <a:cs typeface="Libre Baskerville"/>
                          <a:sym typeface="Libre Baskerville"/>
                        </a:rPr>
                        <a:t>CT #27</a:t>
                      </a:r>
                    </a:p>
                  </a:txBody>
                  <a:tcPr marL="91450" marR="91450"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FFFFFF"/>
                    </a:solidFill>
                  </a:tcPr>
                </a:tc>
                <a:tc>
                  <a:txBody>
                    <a:bodyPr/>
                    <a:lstStyle/>
                    <a:p>
                      <a:pPr marL="0" marR="0" lvl="0" indent="0" algn="l" rtl="0">
                        <a:lnSpc>
                          <a:spcPct val="100000"/>
                        </a:lnSpc>
                        <a:spcBef>
                          <a:spcPts val="0"/>
                        </a:spcBef>
                        <a:buSzPct val="25000"/>
                        <a:buNone/>
                      </a:pPr>
                      <a:r>
                        <a:rPr lang="pt-BR" sz="1600" b="0" u="none" strike="noStrike" cap="none">
                          <a:solidFill>
                            <a:srgbClr val="000000"/>
                          </a:solidFill>
                          <a:latin typeface="Libre Baskerville"/>
                          <a:ea typeface="Libre Baskerville"/>
                          <a:cs typeface="Libre Baskerville"/>
                          <a:sym typeface="Libre Baskerville"/>
                        </a:rPr>
                        <a:t>Verifica se a Barra de Pesquisa da Tabela de Dados está preenchida com algum caractere, no momento da pesquisa.</a:t>
                      </a:r>
                    </a:p>
                  </a:txBody>
                  <a:tcPr marL="68400" marR="68400"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FFFFFF"/>
                    </a:solidFill>
                  </a:tcPr>
                </a:tc>
                <a:tc>
                  <a:txBody>
                    <a:bodyPr/>
                    <a:lstStyle/>
                    <a:p>
                      <a:pPr marL="0" marR="0" lvl="0" indent="0" algn="ctr" rtl="0">
                        <a:lnSpc>
                          <a:spcPct val="100000"/>
                        </a:lnSpc>
                        <a:spcBef>
                          <a:spcPts val="0"/>
                        </a:spcBef>
                        <a:buSzPct val="25000"/>
                        <a:buNone/>
                      </a:pPr>
                      <a:r>
                        <a:rPr lang="pt-BR" sz="1600" b="0" u="none" strike="noStrike" cap="none">
                          <a:solidFill>
                            <a:srgbClr val="000000"/>
                          </a:solidFill>
                          <a:latin typeface="Libre Baskerville"/>
                          <a:ea typeface="Libre Baskerville"/>
                          <a:cs typeface="Libre Baskerville"/>
                          <a:sym typeface="Libre Baskerville"/>
                        </a:rPr>
                        <a:t>Sucesso</a:t>
                      </a:r>
                    </a:p>
                  </a:txBody>
                  <a:tcPr marL="91450" marR="91450"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690475">
                <a:tc>
                  <a:txBody>
                    <a:bodyPr/>
                    <a:lstStyle/>
                    <a:p>
                      <a:pPr marL="0" marR="0" lvl="0" indent="0" algn="ctr" rtl="0">
                        <a:lnSpc>
                          <a:spcPct val="100000"/>
                        </a:lnSpc>
                        <a:spcBef>
                          <a:spcPts val="0"/>
                        </a:spcBef>
                        <a:buSzPct val="25000"/>
                        <a:buNone/>
                      </a:pPr>
                      <a:r>
                        <a:rPr lang="pt-BR" sz="1600" b="0" u="none" strike="noStrike" cap="none">
                          <a:solidFill>
                            <a:srgbClr val="000000"/>
                          </a:solidFill>
                          <a:latin typeface="Libre Baskerville"/>
                          <a:ea typeface="Libre Baskerville"/>
                          <a:cs typeface="Libre Baskerville"/>
                          <a:sym typeface="Libre Baskerville"/>
                        </a:rPr>
                        <a:t>CT #28</a:t>
                      </a:r>
                    </a:p>
                  </a:txBody>
                  <a:tcPr marL="91450" marR="91450"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FFFFFF"/>
                    </a:solidFill>
                  </a:tcPr>
                </a:tc>
                <a:tc>
                  <a:txBody>
                    <a:bodyPr/>
                    <a:lstStyle/>
                    <a:p>
                      <a:pPr marL="0" marR="0" lvl="0" indent="0" algn="l" rtl="0">
                        <a:lnSpc>
                          <a:spcPct val="100000"/>
                        </a:lnSpc>
                        <a:spcBef>
                          <a:spcPts val="0"/>
                        </a:spcBef>
                        <a:buSzPct val="25000"/>
                        <a:buNone/>
                      </a:pPr>
                      <a:r>
                        <a:rPr lang="pt-BR" sz="1600" b="0" u="none" strike="noStrike" cap="none">
                          <a:solidFill>
                            <a:srgbClr val="000000"/>
                          </a:solidFill>
                          <a:latin typeface="Libre Baskerville"/>
                          <a:ea typeface="Libre Baskerville"/>
                          <a:cs typeface="Libre Baskerville"/>
                          <a:sym typeface="Libre Baskerville"/>
                        </a:rPr>
                        <a:t>Verificar se a Barra de pesquisa esta preenchida corretamente com um dado valido.</a:t>
                      </a:r>
                    </a:p>
                  </a:txBody>
                  <a:tcPr marL="68400" marR="68400"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FFFFFF"/>
                    </a:solidFill>
                  </a:tcPr>
                </a:tc>
                <a:tc>
                  <a:txBody>
                    <a:bodyPr/>
                    <a:lstStyle/>
                    <a:p>
                      <a:pPr marL="0" marR="0" lvl="0" indent="0" algn="ctr" rtl="0">
                        <a:lnSpc>
                          <a:spcPct val="100000"/>
                        </a:lnSpc>
                        <a:spcBef>
                          <a:spcPts val="0"/>
                        </a:spcBef>
                        <a:buSzPct val="25000"/>
                        <a:buNone/>
                      </a:pPr>
                      <a:r>
                        <a:rPr lang="pt-BR" sz="1600" b="0" u="none" strike="noStrike" cap="none">
                          <a:solidFill>
                            <a:srgbClr val="000000"/>
                          </a:solidFill>
                          <a:latin typeface="Libre Baskerville"/>
                          <a:ea typeface="Libre Baskerville"/>
                          <a:cs typeface="Libre Baskerville"/>
                          <a:sym typeface="Libre Baskerville"/>
                        </a:rPr>
                        <a:t>Sucesso</a:t>
                      </a:r>
                    </a:p>
                  </a:txBody>
                  <a:tcPr marL="91450" marR="91450"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495382295"/>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Shape 354"/>
          <p:cNvSpPr txBox="1"/>
          <p:nvPr/>
        </p:nvSpPr>
        <p:spPr>
          <a:xfrm>
            <a:off x="1261800" y="365760"/>
            <a:ext cx="9692280" cy="1325160"/>
          </a:xfrm>
          <a:prstGeom prst="rect">
            <a:avLst/>
          </a:prstGeom>
          <a:noFill/>
          <a:ln>
            <a:noFill/>
          </a:ln>
        </p:spPr>
        <p:txBody>
          <a:bodyPr lIns="91425" tIns="45700" rIns="91425" bIns="45700" anchor="b" anchorCtr="0">
            <a:noAutofit/>
          </a:bodyPr>
          <a:lstStyle/>
          <a:p>
            <a:pPr marL="0" marR="0" lvl="0" indent="0" algn="l" rtl="0">
              <a:lnSpc>
                <a:spcPct val="90000"/>
              </a:lnSpc>
              <a:spcBef>
                <a:spcPts val="0"/>
              </a:spcBef>
              <a:buSzPct val="25000"/>
              <a:buNone/>
            </a:pPr>
            <a:r>
              <a:rPr lang="pt-BR" sz="4400" b="0" i="0" u="none" strike="noStrike" cap="none">
                <a:solidFill>
                  <a:srgbClr val="000000"/>
                </a:solidFill>
                <a:latin typeface="Libre Baskerville"/>
                <a:ea typeface="Libre Baskerville"/>
                <a:cs typeface="Libre Baskerville"/>
                <a:sym typeface="Libre Baskerville"/>
              </a:rPr>
              <a:t>Caso de Teste</a:t>
            </a:r>
          </a:p>
        </p:txBody>
      </p:sp>
      <p:sp>
        <p:nvSpPr>
          <p:cNvPr id="355" name="Shape 355"/>
          <p:cNvSpPr txBox="1"/>
          <p:nvPr/>
        </p:nvSpPr>
        <p:spPr>
          <a:xfrm>
            <a:off x="1261800" y="1828800"/>
            <a:ext cx="8595000" cy="435096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buNone/>
            </a:pPr>
            <a:endParaRPr sz="1800" b="0" i="0" u="none" strike="noStrike" cap="none">
              <a:solidFill>
                <a:srgbClr val="000000"/>
              </a:solidFill>
              <a:latin typeface="Libre Baskerville"/>
              <a:ea typeface="Libre Baskerville"/>
              <a:cs typeface="Libre Baskerville"/>
              <a:sym typeface="Libre Baskerville"/>
            </a:endParaRPr>
          </a:p>
          <a:p>
            <a:pPr marL="0" marR="0" lvl="0" indent="0" algn="l" rtl="0">
              <a:lnSpc>
                <a:spcPct val="95000"/>
              </a:lnSpc>
              <a:spcBef>
                <a:spcPts val="0"/>
              </a:spcBef>
              <a:buNone/>
            </a:pPr>
            <a:endParaRPr sz="1800" b="0" i="0" u="none" strike="noStrike" cap="none">
              <a:solidFill>
                <a:srgbClr val="000000"/>
              </a:solidFill>
              <a:latin typeface="Libre Baskerville"/>
              <a:ea typeface="Libre Baskerville"/>
              <a:cs typeface="Libre Baskerville"/>
              <a:sym typeface="Libre Baskerville"/>
            </a:endParaRPr>
          </a:p>
          <a:p>
            <a:pPr marL="0" marR="0" lvl="0" indent="0" algn="l" rtl="0">
              <a:lnSpc>
                <a:spcPct val="95000"/>
              </a:lnSpc>
              <a:spcBef>
                <a:spcPts val="0"/>
              </a:spcBef>
              <a:buNone/>
            </a:pPr>
            <a:endParaRPr sz="1800" b="0" i="0" u="none" strike="noStrike" cap="none">
              <a:solidFill>
                <a:srgbClr val="000000"/>
              </a:solidFill>
              <a:latin typeface="Libre Baskerville"/>
              <a:ea typeface="Libre Baskerville"/>
              <a:cs typeface="Libre Baskerville"/>
              <a:sym typeface="Libre Baskerville"/>
            </a:endParaRPr>
          </a:p>
        </p:txBody>
      </p:sp>
      <p:pic>
        <p:nvPicPr>
          <p:cNvPr id="356" name="Shape 356"/>
          <p:cNvPicPr preferRelativeResize="0"/>
          <p:nvPr/>
        </p:nvPicPr>
        <p:blipFill rotWithShape="1">
          <a:blip r:embed="rId3">
            <a:alphaModFix/>
          </a:blip>
          <a:srcRect/>
          <a:stretch/>
        </p:blipFill>
        <p:spPr>
          <a:xfrm>
            <a:off x="11347200" y="69840"/>
            <a:ext cx="799200" cy="691919"/>
          </a:xfrm>
          <a:prstGeom prst="rect">
            <a:avLst/>
          </a:prstGeom>
          <a:noFill/>
          <a:ln>
            <a:noFill/>
          </a:ln>
        </p:spPr>
      </p:pic>
      <p:graphicFrame>
        <p:nvGraphicFramePr>
          <p:cNvPr id="357" name="Shape 357"/>
          <p:cNvGraphicFramePr/>
          <p:nvPr/>
        </p:nvGraphicFramePr>
        <p:xfrm>
          <a:off x="1495440" y="2610719"/>
          <a:ext cx="3000000" cy="3000000"/>
        </p:xfrm>
        <a:graphic>
          <a:graphicData uri="http://schemas.openxmlformats.org/drawingml/2006/table">
            <a:tbl>
              <a:tblPr>
                <a:noFill/>
              </a:tblPr>
              <a:tblGrid>
                <a:gridCol w="2709000">
                  <a:extLst>
                    <a:ext uri="{9D8B030D-6E8A-4147-A177-3AD203B41FA5}">
                      <a16:colId xmlns:a16="http://schemas.microsoft.com/office/drawing/2014/main" val="20000"/>
                    </a:ext>
                  </a:extLst>
                </a:gridCol>
                <a:gridCol w="2709000">
                  <a:extLst>
                    <a:ext uri="{9D8B030D-6E8A-4147-A177-3AD203B41FA5}">
                      <a16:colId xmlns:a16="http://schemas.microsoft.com/office/drawing/2014/main" val="20001"/>
                    </a:ext>
                  </a:extLst>
                </a:gridCol>
                <a:gridCol w="2709725">
                  <a:extLst>
                    <a:ext uri="{9D8B030D-6E8A-4147-A177-3AD203B41FA5}">
                      <a16:colId xmlns:a16="http://schemas.microsoft.com/office/drawing/2014/main" val="20002"/>
                    </a:ext>
                  </a:extLst>
                </a:gridCol>
              </a:tblGrid>
              <a:tr h="521650">
                <a:tc>
                  <a:txBody>
                    <a:bodyPr/>
                    <a:lstStyle/>
                    <a:p>
                      <a:pPr marL="0" marR="0" lvl="0" indent="0" algn="ctr" rtl="0">
                        <a:lnSpc>
                          <a:spcPct val="100000"/>
                        </a:lnSpc>
                        <a:spcBef>
                          <a:spcPts val="0"/>
                        </a:spcBef>
                        <a:buSzPct val="25000"/>
                        <a:buNone/>
                      </a:pPr>
                      <a:r>
                        <a:rPr lang="pt-BR" sz="1500" b="1" u="none" strike="noStrike" cap="none">
                          <a:solidFill>
                            <a:srgbClr val="FFFFFF"/>
                          </a:solidFill>
                          <a:latin typeface="Libre Baskerville"/>
                          <a:ea typeface="Libre Baskerville"/>
                          <a:cs typeface="Libre Baskerville"/>
                          <a:sym typeface="Libre Baskerville"/>
                        </a:rPr>
                        <a:t>Casos de Teste</a:t>
                      </a:r>
                    </a:p>
                  </a:txBody>
                  <a:tcPr marL="91450" marR="91450"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1B1E3D"/>
                    </a:solidFill>
                  </a:tcPr>
                </a:tc>
                <a:tc>
                  <a:txBody>
                    <a:bodyPr/>
                    <a:lstStyle/>
                    <a:p>
                      <a:pPr marL="0" marR="0" lvl="0" indent="0" algn="ctr" rtl="0">
                        <a:lnSpc>
                          <a:spcPct val="100000"/>
                        </a:lnSpc>
                        <a:spcBef>
                          <a:spcPts val="0"/>
                        </a:spcBef>
                        <a:buSzPct val="25000"/>
                        <a:buNone/>
                      </a:pPr>
                      <a:r>
                        <a:rPr lang="pt-BR" sz="1500" b="1" u="none" strike="noStrike" cap="none">
                          <a:solidFill>
                            <a:srgbClr val="FFFFFF"/>
                          </a:solidFill>
                          <a:latin typeface="Libre Baskerville"/>
                          <a:ea typeface="Libre Baskerville"/>
                          <a:cs typeface="Libre Baskerville"/>
                          <a:sym typeface="Libre Baskerville"/>
                        </a:rPr>
                        <a:t>Descrição do </a:t>
                      </a:r>
                    </a:p>
                    <a:p>
                      <a:pPr marL="0" marR="0" lvl="0" indent="0" algn="ctr" rtl="0">
                        <a:lnSpc>
                          <a:spcPct val="100000"/>
                        </a:lnSpc>
                        <a:spcBef>
                          <a:spcPts val="0"/>
                        </a:spcBef>
                        <a:buSzPct val="25000"/>
                        <a:buNone/>
                      </a:pPr>
                      <a:r>
                        <a:rPr lang="pt-BR" sz="1500" b="1" u="none" strike="noStrike" cap="none">
                          <a:solidFill>
                            <a:srgbClr val="FFFFFF"/>
                          </a:solidFill>
                          <a:latin typeface="Libre Baskerville"/>
                          <a:ea typeface="Libre Baskerville"/>
                          <a:cs typeface="Libre Baskerville"/>
                          <a:sym typeface="Libre Baskerville"/>
                        </a:rPr>
                        <a:t>Caso de Teste</a:t>
                      </a:r>
                    </a:p>
                  </a:txBody>
                  <a:tcPr marL="91450" marR="91450"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1B1E3D"/>
                    </a:solidFill>
                  </a:tcPr>
                </a:tc>
                <a:tc>
                  <a:txBody>
                    <a:bodyPr/>
                    <a:lstStyle/>
                    <a:p>
                      <a:pPr marL="0" marR="0" lvl="0" indent="0" algn="ctr" rtl="0">
                        <a:lnSpc>
                          <a:spcPct val="100000"/>
                        </a:lnSpc>
                        <a:spcBef>
                          <a:spcPts val="0"/>
                        </a:spcBef>
                        <a:buSzPct val="25000"/>
                        <a:buNone/>
                      </a:pPr>
                      <a:r>
                        <a:rPr lang="pt-BR" sz="1500" b="1" u="none" strike="noStrike" cap="none">
                          <a:solidFill>
                            <a:srgbClr val="FFFFFF"/>
                          </a:solidFill>
                          <a:latin typeface="Libre Baskerville"/>
                          <a:ea typeface="Libre Baskerville"/>
                          <a:cs typeface="Libre Baskerville"/>
                          <a:sym typeface="Libre Baskerville"/>
                        </a:rPr>
                        <a:t>Status</a:t>
                      </a:r>
                    </a:p>
                  </a:txBody>
                  <a:tcPr marL="91450" marR="91450"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1B1E3D"/>
                    </a:solidFill>
                  </a:tcPr>
                </a:tc>
                <a:extLst>
                  <a:ext uri="{0D108BD9-81ED-4DB2-BD59-A6C34878D82A}">
                    <a16:rowId xmlns:a16="http://schemas.microsoft.com/office/drawing/2014/main" val="10000"/>
                  </a:ext>
                </a:extLst>
              </a:tr>
              <a:tr h="1011950">
                <a:tc>
                  <a:txBody>
                    <a:bodyPr/>
                    <a:lstStyle/>
                    <a:p>
                      <a:pPr marL="0" marR="0" lvl="0" indent="0" algn="ctr" rtl="0">
                        <a:lnSpc>
                          <a:spcPct val="100000"/>
                        </a:lnSpc>
                        <a:spcBef>
                          <a:spcPts val="0"/>
                        </a:spcBef>
                        <a:buSzPct val="25000"/>
                        <a:buNone/>
                      </a:pPr>
                      <a:r>
                        <a:rPr lang="pt-BR" sz="1600" b="0" u="none" strike="noStrike" cap="none">
                          <a:solidFill>
                            <a:srgbClr val="000000"/>
                          </a:solidFill>
                          <a:latin typeface="Libre Baskerville"/>
                          <a:ea typeface="Libre Baskerville"/>
                          <a:cs typeface="Libre Baskerville"/>
                          <a:sym typeface="Libre Baskerville"/>
                        </a:rPr>
                        <a:t>CT #29</a:t>
                      </a:r>
                    </a:p>
                  </a:txBody>
                  <a:tcPr marL="91450" marR="91450"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FFFFFF"/>
                    </a:solidFill>
                  </a:tcPr>
                </a:tc>
                <a:tc>
                  <a:txBody>
                    <a:bodyPr/>
                    <a:lstStyle/>
                    <a:p>
                      <a:pPr marL="0" marR="0" lvl="0" indent="0" algn="just" rtl="0">
                        <a:lnSpc>
                          <a:spcPct val="100000"/>
                        </a:lnSpc>
                        <a:spcBef>
                          <a:spcPts val="0"/>
                        </a:spcBef>
                        <a:buSzPct val="25000"/>
                        <a:buNone/>
                      </a:pPr>
                      <a:r>
                        <a:rPr lang="pt-BR" sz="1600" b="0" u="none" strike="noStrike" cap="none">
                          <a:solidFill>
                            <a:srgbClr val="000000"/>
                          </a:solidFill>
                          <a:latin typeface="Libre Baskerville"/>
                          <a:ea typeface="Libre Baskerville"/>
                          <a:cs typeface="Libre Baskerville"/>
                          <a:sym typeface="Libre Baskerville"/>
                        </a:rPr>
                        <a:t>Verificar se a Barra de pesquisa esta preenchida corretamente com um dado valido.</a:t>
                      </a:r>
                    </a:p>
                  </a:txBody>
                  <a:tcPr marL="91450" marR="91450"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FFFFFF"/>
                    </a:solidFill>
                  </a:tcPr>
                </a:tc>
                <a:tc>
                  <a:txBody>
                    <a:bodyPr/>
                    <a:lstStyle/>
                    <a:p>
                      <a:pPr marL="0" marR="0" lvl="0" indent="0" algn="ctr" rtl="0">
                        <a:lnSpc>
                          <a:spcPct val="100000"/>
                        </a:lnSpc>
                        <a:spcBef>
                          <a:spcPts val="0"/>
                        </a:spcBef>
                        <a:buSzPct val="25000"/>
                        <a:buNone/>
                      </a:pPr>
                      <a:r>
                        <a:rPr lang="pt-BR" sz="1600" b="0" u="none" strike="noStrike" cap="none">
                          <a:solidFill>
                            <a:srgbClr val="000000"/>
                          </a:solidFill>
                          <a:latin typeface="Libre Baskerville"/>
                          <a:ea typeface="Libre Baskerville"/>
                          <a:cs typeface="Libre Baskerville"/>
                          <a:sym typeface="Libre Baskerville"/>
                        </a:rPr>
                        <a:t>Sucesso</a:t>
                      </a:r>
                    </a:p>
                  </a:txBody>
                  <a:tcPr marL="91450" marR="91450"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551875">
                <a:tc>
                  <a:txBody>
                    <a:bodyPr/>
                    <a:lstStyle/>
                    <a:p>
                      <a:pPr marL="0" marR="0" lvl="0" indent="0" algn="ctr" rtl="0">
                        <a:lnSpc>
                          <a:spcPct val="100000"/>
                        </a:lnSpc>
                        <a:spcBef>
                          <a:spcPts val="0"/>
                        </a:spcBef>
                        <a:buSzPct val="25000"/>
                        <a:buNone/>
                      </a:pPr>
                      <a:r>
                        <a:rPr lang="pt-BR" sz="1600" b="0" u="none" strike="noStrike" cap="none">
                          <a:solidFill>
                            <a:srgbClr val="000000"/>
                          </a:solidFill>
                          <a:latin typeface="Libre Baskerville"/>
                          <a:ea typeface="Libre Baskerville"/>
                          <a:cs typeface="Libre Baskerville"/>
                          <a:sym typeface="Libre Baskerville"/>
                        </a:rPr>
                        <a:t>CT #30</a:t>
                      </a:r>
                    </a:p>
                  </a:txBody>
                  <a:tcPr marL="91450" marR="91450"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FFFFFF"/>
                    </a:solidFill>
                  </a:tcPr>
                </a:tc>
                <a:tc>
                  <a:txBody>
                    <a:bodyPr/>
                    <a:lstStyle/>
                    <a:p>
                      <a:pPr marL="0" marR="0" lvl="0" indent="0" algn="just" rtl="0">
                        <a:lnSpc>
                          <a:spcPct val="100000"/>
                        </a:lnSpc>
                        <a:spcBef>
                          <a:spcPts val="0"/>
                        </a:spcBef>
                        <a:buSzPct val="25000"/>
                        <a:buNone/>
                      </a:pPr>
                      <a:r>
                        <a:rPr lang="pt-BR" sz="1600" b="0" u="none" strike="noStrike" cap="none">
                          <a:solidFill>
                            <a:srgbClr val="000000"/>
                          </a:solidFill>
                          <a:latin typeface="Libre Baskerville"/>
                          <a:ea typeface="Libre Baskerville"/>
                          <a:cs typeface="Libre Baskerville"/>
                          <a:sym typeface="Libre Baskerville"/>
                        </a:rPr>
                        <a:t>Verificar se o usuário pressionou o Botão “Linear”.</a:t>
                      </a:r>
                    </a:p>
                  </a:txBody>
                  <a:tcPr marL="91450" marR="91450"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FFFFFF"/>
                    </a:solidFill>
                  </a:tcPr>
                </a:tc>
                <a:tc>
                  <a:txBody>
                    <a:bodyPr/>
                    <a:lstStyle/>
                    <a:p>
                      <a:pPr marL="0" marR="0" lvl="0" indent="0" algn="ctr" rtl="0">
                        <a:lnSpc>
                          <a:spcPct val="100000"/>
                        </a:lnSpc>
                        <a:spcBef>
                          <a:spcPts val="0"/>
                        </a:spcBef>
                        <a:buSzPct val="25000"/>
                        <a:buNone/>
                      </a:pPr>
                      <a:r>
                        <a:rPr lang="pt-BR" sz="1600" b="0" u="none" strike="noStrike" cap="none">
                          <a:solidFill>
                            <a:srgbClr val="000000"/>
                          </a:solidFill>
                          <a:latin typeface="Libre Baskerville"/>
                          <a:ea typeface="Libre Baskerville"/>
                          <a:cs typeface="Libre Baskerville"/>
                          <a:sym typeface="Libre Baskerville"/>
                        </a:rPr>
                        <a:t>Sucesso</a:t>
                      </a:r>
                    </a:p>
                  </a:txBody>
                  <a:tcPr marL="91450" marR="91450"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3488145380"/>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362" name="Shape 362"/>
          <p:cNvSpPr txBox="1"/>
          <p:nvPr/>
        </p:nvSpPr>
        <p:spPr>
          <a:xfrm>
            <a:off x="1170750" y="10"/>
            <a:ext cx="9692400" cy="1325100"/>
          </a:xfrm>
          <a:prstGeom prst="rect">
            <a:avLst/>
          </a:prstGeom>
          <a:noFill/>
          <a:ln>
            <a:noFill/>
          </a:ln>
        </p:spPr>
        <p:txBody>
          <a:bodyPr lIns="91425" tIns="45700" rIns="91425" bIns="45700" anchor="b" anchorCtr="0">
            <a:noAutofit/>
          </a:bodyPr>
          <a:lstStyle/>
          <a:p>
            <a:pPr marL="0" marR="0" lvl="0" indent="0" algn="l" rtl="0">
              <a:lnSpc>
                <a:spcPct val="90000"/>
              </a:lnSpc>
              <a:spcBef>
                <a:spcPts val="0"/>
              </a:spcBef>
              <a:buSzPct val="25000"/>
              <a:buNone/>
            </a:pPr>
            <a:r>
              <a:rPr lang="pt-BR" sz="4400" b="0" i="0" u="none" strike="noStrike" cap="none">
                <a:solidFill>
                  <a:srgbClr val="000000"/>
                </a:solidFill>
                <a:latin typeface="Libre Baskerville"/>
                <a:ea typeface="Libre Baskerville"/>
                <a:cs typeface="Libre Baskerville"/>
                <a:sym typeface="Libre Baskerville"/>
              </a:rPr>
              <a:t>Caso de Teste</a:t>
            </a:r>
          </a:p>
        </p:txBody>
      </p:sp>
      <p:sp>
        <p:nvSpPr>
          <p:cNvPr id="363" name="Shape 363"/>
          <p:cNvSpPr txBox="1"/>
          <p:nvPr/>
        </p:nvSpPr>
        <p:spPr>
          <a:xfrm>
            <a:off x="1261812" y="1162500"/>
            <a:ext cx="8595000" cy="4350900"/>
          </a:xfrm>
          <a:prstGeom prst="rect">
            <a:avLst/>
          </a:prstGeom>
          <a:noFill/>
          <a:ln>
            <a:noFill/>
          </a:ln>
        </p:spPr>
        <p:txBody>
          <a:bodyPr lIns="91425" tIns="45700" rIns="91425" bIns="45700" anchor="t" anchorCtr="0">
            <a:noAutofit/>
          </a:bodyPr>
          <a:lstStyle/>
          <a:p>
            <a:pPr marL="182880" marR="0" lvl="1" indent="-182880" algn="l" rtl="0">
              <a:lnSpc>
                <a:spcPct val="95000"/>
              </a:lnSpc>
              <a:spcBef>
                <a:spcPts val="0"/>
              </a:spcBef>
              <a:buClr>
                <a:srgbClr val="4A66AC"/>
              </a:buClr>
              <a:buSzPct val="80000"/>
              <a:buFont typeface="Arial"/>
              <a:buChar char="•"/>
            </a:pPr>
            <a:r>
              <a:rPr lang="pt-BR" sz="1600" b="1" i="0" u="none" strike="noStrike" cap="none">
                <a:solidFill>
                  <a:srgbClr val="262626"/>
                </a:solidFill>
                <a:latin typeface="Libre Baskerville"/>
                <a:ea typeface="Libre Baskerville"/>
                <a:cs typeface="Libre Baskerville"/>
                <a:sym typeface="Libre Baskerville"/>
              </a:rPr>
              <a:t>Gerar tabela de comparação entre as medições de duas ou mais PCDs 3.8: </a:t>
            </a:r>
            <a:r>
              <a:rPr lang="pt-BR" sz="1600" b="0" i="0" u="none" strike="noStrike" cap="none">
                <a:solidFill>
                  <a:srgbClr val="262626"/>
                </a:solidFill>
                <a:latin typeface="Libre Baskerville"/>
                <a:ea typeface="Libre Baskerville"/>
                <a:cs typeface="Libre Baskerville"/>
                <a:sym typeface="Libre Baskerville"/>
              </a:rPr>
              <a:t>Este Caso de Uso deve ocorrer sempre que o usuário desejar visualizar uma comparação entre as medidas de duas até 5 PCDs, com os dados dispostos em uma tabela.</a:t>
            </a:r>
          </a:p>
          <a:p>
            <a:pPr marL="0" marR="0" lvl="0" indent="0" algn="l" rtl="0">
              <a:spcBef>
                <a:spcPts val="0"/>
              </a:spcBef>
              <a:buNone/>
            </a:pPr>
            <a:endParaRPr sz="1800" b="0" strike="noStrike">
              <a:solidFill>
                <a:srgbClr val="000000"/>
              </a:solidFill>
              <a:latin typeface="Libre Baskerville"/>
              <a:ea typeface="Libre Baskerville"/>
              <a:cs typeface="Libre Baskerville"/>
              <a:sym typeface="Libre Baskerville"/>
            </a:endParaRPr>
          </a:p>
          <a:p>
            <a:pPr marL="0" marR="0" lvl="0" indent="0" algn="l" rtl="0">
              <a:lnSpc>
                <a:spcPct val="100000"/>
              </a:lnSpc>
              <a:spcBef>
                <a:spcPts val="0"/>
              </a:spcBef>
              <a:buNone/>
            </a:pPr>
            <a:endParaRPr sz="1800" b="0" strike="noStrike">
              <a:solidFill>
                <a:srgbClr val="000000"/>
              </a:solidFill>
              <a:latin typeface="Libre Baskerville"/>
              <a:ea typeface="Libre Baskerville"/>
              <a:cs typeface="Libre Baskerville"/>
              <a:sym typeface="Libre Baskerville"/>
            </a:endParaRPr>
          </a:p>
          <a:p>
            <a:pPr marL="0" marR="0" lvl="0" indent="0" algn="l" rtl="0">
              <a:lnSpc>
                <a:spcPct val="95000"/>
              </a:lnSpc>
              <a:spcBef>
                <a:spcPts val="0"/>
              </a:spcBef>
              <a:buNone/>
            </a:pPr>
            <a:endParaRPr sz="1800" b="0" strike="noStrike">
              <a:solidFill>
                <a:srgbClr val="000000"/>
              </a:solidFill>
              <a:latin typeface="Libre Baskerville"/>
              <a:ea typeface="Libre Baskerville"/>
              <a:cs typeface="Libre Baskerville"/>
              <a:sym typeface="Libre Baskerville"/>
            </a:endParaRPr>
          </a:p>
          <a:p>
            <a:pPr marL="0" marR="0" lvl="0" indent="0" algn="l" rtl="0">
              <a:lnSpc>
                <a:spcPct val="95000"/>
              </a:lnSpc>
              <a:spcBef>
                <a:spcPts val="0"/>
              </a:spcBef>
              <a:buNone/>
            </a:pPr>
            <a:endParaRPr sz="1800" b="0" strike="noStrike">
              <a:solidFill>
                <a:srgbClr val="000000"/>
              </a:solidFill>
              <a:latin typeface="Libre Baskerville"/>
              <a:ea typeface="Libre Baskerville"/>
              <a:cs typeface="Libre Baskerville"/>
              <a:sym typeface="Libre Baskerville"/>
            </a:endParaRPr>
          </a:p>
        </p:txBody>
      </p:sp>
      <p:pic>
        <p:nvPicPr>
          <p:cNvPr id="364" name="Shape 364"/>
          <p:cNvPicPr preferRelativeResize="0"/>
          <p:nvPr/>
        </p:nvPicPr>
        <p:blipFill rotWithShape="1">
          <a:blip r:embed="rId3">
            <a:alphaModFix/>
          </a:blip>
          <a:srcRect/>
          <a:stretch/>
        </p:blipFill>
        <p:spPr>
          <a:xfrm>
            <a:off x="11347200" y="69840"/>
            <a:ext cx="799200" cy="691919"/>
          </a:xfrm>
          <a:prstGeom prst="rect">
            <a:avLst/>
          </a:prstGeom>
          <a:noFill/>
          <a:ln>
            <a:noFill/>
          </a:ln>
        </p:spPr>
      </p:pic>
      <p:graphicFrame>
        <p:nvGraphicFramePr>
          <p:cNvPr id="365" name="Shape 365"/>
          <p:cNvGraphicFramePr/>
          <p:nvPr/>
        </p:nvGraphicFramePr>
        <p:xfrm>
          <a:off x="1495447" y="2228800"/>
          <a:ext cx="3000000" cy="3000000"/>
        </p:xfrm>
        <a:graphic>
          <a:graphicData uri="http://schemas.openxmlformats.org/drawingml/2006/table">
            <a:tbl>
              <a:tblPr>
                <a:noFill/>
              </a:tblPr>
              <a:tblGrid>
                <a:gridCol w="2709000">
                  <a:extLst>
                    <a:ext uri="{9D8B030D-6E8A-4147-A177-3AD203B41FA5}">
                      <a16:colId xmlns:a16="http://schemas.microsoft.com/office/drawing/2014/main" val="20000"/>
                    </a:ext>
                  </a:extLst>
                </a:gridCol>
                <a:gridCol w="2709000">
                  <a:extLst>
                    <a:ext uri="{9D8B030D-6E8A-4147-A177-3AD203B41FA5}">
                      <a16:colId xmlns:a16="http://schemas.microsoft.com/office/drawing/2014/main" val="20001"/>
                    </a:ext>
                  </a:extLst>
                </a:gridCol>
                <a:gridCol w="2709725">
                  <a:extLst>
                    <a:ext uri="{9D8B030D-6E8A-4147-A177-3AD203B41FA5}">
                      <a16:colId xmlns:a16="http://schemas.microsoft.com/office/drawing/2014/main" val="20002"/>
                    </a:ext>
                  </a:extLst>
                </a:gridCol>
              </a:tblGrid>
              <a:tr h="521650">
                <a:tc>
                  <a:txBody>
                    <a:bodyPr/>
                    <a:lstStyle/>
                    <a:p>
                      <a:pPr marL="0" marR="0" lvl="0" indent="0" algn="ctr" rtl="0">
                        <a:lnSpc>
                          <a:spcPct val="100000"/>
                        </a:lnSpc>
                        <a:spcBef>
                          <a:spcPts val="0"/>
                        </a:spcBef>
                        <a:buSzPct val="25000"/>
                        <a:buNone/>
                      </a:pPr>
                      <a:r>
                        <a:rPr lang="pt-BR" sz="1500" b="1" u="none" strike="noStrike" cap="none">
                          <a:solidFill>
                            <a:srgbClr val="FFFFFF"/>
                          </a:solidFill>
                          <a:latin typeface="Libre Baskerville"/>
                          <a:ea typeface="Libre Baskerville"/>
                          <a:cs typeface="Libre Baskerville"/>
                          <a:sym typeface="Libre Baskerville"/>
                        </a:rPr>
                        <a:t>Casos de Teste</a:t>
                      </a:r>
                    </a:p>
                  </a:txBody>
                  <a:tcPr marL="91450" marR="91450"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1B1E3D"/>
                    </a:solidFill>
                  </a:tcPr>
                </a:tc>
                <a:tc>
                  <a:txBody>
                    <a:bodyPr/>
                    <a:lstStyle/>
                    <a:p>
                      <a:pPr marL="0" marR="0" lvl="0" indent="0" algn="ctr" rtl="0">
                        <a:lnSpc>
                          <a:spcPct val="100000"/>
                        </a:lnSpc>
                        <a:spcBef>
                          <a:spcPts val="0"/>
                        </a:spcBef>
                        <a:buSzPct val="25000"/>
                        <a:buNone/>
                      </a:pPr>
                      <a:r>
                        <a:rPr lang="pt-BR" sz="1500" b="1" u="none" strike="noStrike" cap="none">
                          <a:solidFill>
                            <a:srgbClr val="FFFFFF"/>
                          </a:solidFill>
                          <a:latin typeface="Libre Baskerville"/>
                          <a:ea typeface="Libre Baskerville"/>
                          <a:cs typeface="Libre Baskerville"/>
                          <a:sym typeface="Libre Baskerville"/>
                        </a:rPr>
                        <a:t>Descrição do </a:t>
                      </a:r>
                    </a:p>
                    <a:p>
                      <a:pPr marL="0" marR="0" lvl="0" indent="0" algn="ctr" rtl="0">
                        <a:lnSpc>
                          <a:spcPct val="100000"/>
                        </a:lnSpc>
                        <a:spcBef>
                          <a:spcPts val="0"/>
                        </a:spcBef>
                        <a:buSzPct val="25000"/>
                        <a:buNone/>
                      </a:pPr>
                      <a:r>
                        <a:rPr lang="pt-BR" sz="1500" b="1" u="none" strike="noStrike" cap="none">
                          <a:solidFill>
                            <a:srgbClr val="FFFFFF"/>
                          </a:solidFill>
                          <a:latin typeface="Libre Baskerville"/>
                          <a:ea typeface="Libre Baskerville"/>
                          <a:cs typeface="Libre Baskerville"/>
                          <a:sym typeface="Libre Baskerville"/>
                        </a:rPr>
                        <a:t>Caso de Teste</a:t>
                      </a:r>
                    </a:p>
                  </a:txBody>
                  <a:tcPr marL="91450" marR="91450"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1B1E3D"/>
                    </a:solidFill>
                  </a:tcPr>
                </a:tc>
                <a:tc>
                  <a:txBody>
                    <a:bodyPr/>
                    <a:lstStyle/>
                    <a:p>
                      <a:pPr marL="0" marR="0" lvl="0" indent="0" algn="ctr" rtl="0">
                        <a:lnSpc>
                          <a:spcPct val="100000"/>
                        </a:lnSpc>
                        <a:spcBef>
                          <a:spcPts val="0"/>
                        </a:spcBef>
                        <a:buSzPct val="25000"/>
                        <a:buNone/>
                      </a:pPr>
                      <a:r>
                        <a:rPr lang="pt-BR" sz="1500" b="1" u="none" strike="noStrike" cap="none">
                          <a:solidFill>
                            <a:srgbClr val="FFFFFF"/>
                          </a:solidFill>
                          <a:latin typeface="Libre Baskerville"/>
                          <a:ea typeface="Libre Baskerville"/>
                          <a:cs typeface="Libre Baskerville"/>
                          <a:sym typeface="Libre Baskerville"/>
                        </a:rPr>
                        <a:t>Status</a:t>
                      </a:r>
                    </a:p>
                  </a:txBody>
                  <a:tcPr marL="91450" marR="91450"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1B1E3D"/>
                    </a:solidFill>
                  </a:tcPr>
                </a:tc>
                <a:extLst>
                  <a:ext uri="{0D108BD9-81ED-4DB2-BD59-A6C34878D82A}">
                    <a16:rowId xmlns:a16="http://schemas.microsoft.com/office/drawing/2014/main" val="10000"/>
                  </a:ext>
                </a:extLst>
              </a:tr>
              <a:tr h="690475">
                <a:tc>
                  <a:txBody>
                    <a:bodyPr/>
                    <a:lstStyle/>
                    <a:p>
                      <a:pPr marL="0" marR="0" lvl="0" indent="0" algn="ctr" rtl="0">
                        <a:lnSpc>
                          <a:spcPct val="100000"/>
                        </a:lnSpc>
                        <a:spcBef>
                          <a:spcPts val="0"/>
                        </a:spcBef>
                        <a:buSzPct val="25000"/>
                        <a:buNone/>
                      </a:pPr>
                      <a:r>
                        <a:rPr lang="pt-BR" sz="1600" b="0" u="none" strike="noStrike" cap="none">
                          <a:solidFill>
                            <a:srgbClr val="000000"/>
                          </a:solidFill>
                          <a:latin typeface="Libre Baskerville"/>
                          <a:ea typeface="Libre Baskerville"/>
                          <a:cs typeface="Libre Baskerville"/>
                          <a:sym typeface="Libre Baskerville"/>
                        </a:rPr>
                        <a:t>CT #33</a:t>
                      </a:r>
                    </a:p>
                  </a:txBody>
                  <a:tcPr marL="91450" marR="91450"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FFFFFF"/>
                    </a:solidFill>
                  </a:tcPr>
                </a:tc>
                <a:tc>
                  <a:txBody>
                    <a:bodyPr/>
                    <a:lstStyle/>
                    <a:p>
                      <a:pPr marL="0" marR="0" lvl="0" indent="0" algn="l" rtl="0">
                        <a:lnSpc>
                          <a:spcPct val="100000"/>
                        </a:lnSpc>
                        <a:spcBef>
                          <a:spcPts val="0"/>
                        </a:spcBef>
                        <a:buSzPct val="25000"/>
                        <a:buNone/>
                      </a:pPr>
                      <a:r>
                        <a:rPr lang="pt-BR" sz="1600" b="0" u="none" strike="noStrike" cap="none">
                          <a:solidFill>
                            <a:srgbClr val="000000"/>
                          </a:solidFill>
                          <a:latin typeface="Libre Baskerville"/>
                          <a:ea typeface="Libre Baskerville"/>
                          <a:cs typeface="Libre Baskerville"/>
                          <a:sym typeface="Libre Baskerville"/>
                        </a:rPr>
                        <a:t>Verificar se os campos “Data Inicial” e “Data Final” foram preenchidos. </a:t>
                      </a:r>
                    </a:p>
                  </a:txBody>
                  <a:tcPr marL="68400" marR="68400"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FFFFFF"/>
                    </a:solidFill>
                  </a:tcPr>
                </a:tc>
                <a:tc>
                  <a:txBody>
                    <a:bodyPr/>
                    <a:lstStyle/>
                    <a:p>
                      <a:pPr marL="0" marR="0" lvl="0" indent="0" algn="ctr" rtl="0">
                        <a:lnSpc>
                          <a:spcPct val="100000"/>
                        </a:lnSpc>
                        <a:spcBef>
                          <a:spcPts val="0"/>
                        </a:spcBef>
                        <a:buSzPct val="25000"/>
                        <a:buNone/>
                      </a:pPr>
                      <a:r>
                        <a:rPr lang="pt-BR" sz="1600" b="0" u="none" strike="noStrike" cap="none">
                          <a:solidFill>
                            <a:srgbClr val="000000"/>
                          </a:solidFill>
                          <a:latin typeface="Libre Baskerville"/>
                          <a:ea typeface="Libre Baskerville"/>
                          <a:cs typeface="Libre Baskerville"/>
                          <a:sym typeface="Libre Baskerville"/>
                        </a:rPr>
                        <a:t>Sucesso</a:t>
                      </a:r>
                    </a:p>
                  </a:txBody>
                  <a:tcPr marL="91450" marR="91450"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460450">
                <a:tc>
                  <a:txBody>
                    <a:bodyPr/>
                    <a:lstStyle/>
                    <a:p>
                      <a:pPr marL="0" marR="0" lvl="0" indent="0" algn="ctr" rtl="0">
                        <a:lnSpc>
                          <a:spcPct val="100000"/>
                        </a:lnSpc>
                        <a:spcBef>
                          <a:spcPts val="0"/>
                        </a:spcBef>
                        <a:buSzPct val="25000"/>
                        <a:buNone/>
                      </a:pPr>
                      <a:r>
                        <a:rPr lang="pt-BR" sz="1600" b="0" u="none" strike="noStrike" cap="none">
                          <a:solidFill>
                            <a:srgbClr val="000000"/>
                          </a:solidFill>
                          <a:latin typeface="Libre Baskerville"/>
                          <a:ea typeface="Libre Baskerville"/>
                          <a:cs typeface="Libre Baskerville"/>
                          <a:sym typeface="Libre Baskerville"/>
                        </a:rPr>
                        <a:t>CT #34</a:t>
                      </a:r>
                    </a:p>
                  </a:txBody>
                  <a:tcPr marL="91450" marR="91450"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FFFFFF"/>
                    </a:solidFill>
                  </a:tcPr>
                </a:tc>
                <a:tc>
                  <a:txBody>
                    <a:bodyPr/>
                    <a:lstStyle/>
                    <a:p>
                      <a:pPr marL="0" marR="0" lvl="0" indent="0" algn="l" rtl="0">
                        <a:lnSpc>
                          <a:spcPct val="100000"/>
                        </a:lnSpc>
                        <a:spcBef>
                          <a:spcPts val="0"/>
                        </a:spcBef>
                        <a:buSzPct val="25000"/>
                        <a:buNone/>
                      </a:pPr>
                      <a:r>
                        <a:rPr lang="pt-BR" sz="1600" b="0" u="none" strike="noStrike" cap="none">
                          <a:solidFill>
                            <a:srgbClr val="000000"/>
                          </a:solidFill>
                          <a:latin typeface="Libre Baskerville"/>
                          <a:ea typeface="Libre Baskerville"/>
                          <a:cs typeface="Libre Baskerville"/>
                          <a:sym typeface="Libre Baskerville"/>
                        </a:rPr>
                        <a:t>Verificar se no período inserido há medições registradas</a:t>
                      </a:r>
                    </a:p>
                  </a:txBody>
                  <a:tcPr marL="68400" marR="68400"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FFFFFF"/>
                    </a:solidFill>
                  </a:tcPr>
                </a:tc>
                <a:tc>
                  <a:txBody>
                    <a:bodyPr/>
                    <a:lstStyle/>
                    <a:p>
                      <a:pPr marL="0" marR="0" lvl="0" indent="0" algn="ctr" rtl="0">
                        <a:lnSpc>
                          <a:spcPct val="100000"/>
                        </a:lnSpc>
                        <a:spcBef>
                          <a:spcPts val="0"/>
                        </a:spcBef>
                        <a:buSzPct val="25000"/>
                        <a:buNone/>
                      </a:pPr>
                      <a:r>
                        <a:rPr lang="pt-BR" sz="1600" b="0" u="none" strike="noStrike" cap="none">
                          <a:solidFill>
                            <a:srgbClr val="000000"/>
                          </a:solidFill>
                          <a:latin typeface="Libre Baskerville"/>
                          <a:ea typeface="Libre Baskerville"/>
                          <a:cs typeface="Libre Baskerville"/>
                          <a:sym typeface="Libre Baskerville"/>
                        </a:rPr>
                        <a:t>Sucesso</a:t>
                      </a:r>
                    </a:p>
                  </a:txBody>
                  <a:tcPr marL="91450" marR="91450"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460450">
                <a:tc>
                  <a:txBody>
                    <a:bodyPr/>
                    <a:lstStyle/>
                    <a:p>
                      <a:pPr marL="0" marR="0" lvl="0" indent="0" algn="ctr" rtl="0">
                        <a:lnSpc>
                          <a:spcPct val="100000"/>
                        </a:lnSpc>
                        <a:spcBef>
                          <a:spcPts val="0"/>
                        </a:spcBef>
                        <a:buSzPct val="25000"/>
                        <a:buNone/>
                      </a:pPr>
                      <a:r>
                        <a:rPr lang="pt-BR" sz="1600" b="0" u="none" strike="noStrike" cap="none">
                          <a:solidFill>
                            <a:srgbClr val="000000"/>
                          </a:solidFill>
                          <a:latin typeface="Libre Baskerville"/>
                          <a:ea typeface="Libre Baskerville"/>
                          <a:cs typeface="Libre Baskerville"/>
                          <a:sym typeface="Libre Baskerville"/>
                        </a:rPr>
                        <a:t>CT #35</a:t>
                      </a:r>
                    </a:p>
                  </a:txBody>
                  <a:tcPr marL="91450" marR="91450"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FFFFFF"/>
                    </a:solidFill>
                  </a:tcPr>
                </a:tc>
                <a:tc>
                  <a:txBody>
                    <a:bodyPr/>
                    <a:lstStyle/>
                    <a:p>
                      <a:pPr marL="0" marR="0" lvl="0" indent="0" algn="l" rtl="0">
                        <a:lnSpc>
                          <a:spcPct val="100000"/>
                        </a:lnSpc>
                        <a:spcBef>
                          <a:spcPts val="0"/>
                        </a:spcBef>
                        <a:buSzPct val="25000"/>
                        <a:buNone/>
                      </a:pPr>
                      <a:r>
                        <a:rPr lang="pt-BR" sz="1600" b="0" u="none" strike="noStrike" cap="none">
                          <a:solidFill>
                            <a:srgbClr val="000000"/>
                          </a:solidFill>
                          <a:latin typeface="Libre Baskerville"/>
                          <a:ea typeface="Libre Baskerville"/>
                          <a:cs typeface="Libre Baskerville"/>
                          <a:sym typeface="Libre Baskerville"/>
                        </a:rPr>
                        <a:t>Verifica se a “Data Inicial” é menor que “Data Final”.</a:t>
                      </a:r>
                    </a:p>
                  </a:txBody>
                  <a:tcPr marL="68400" marR="68400"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FFFFFF"/>
                    </a:solidFill>
                  </a:tcPr>
                </a:tc>
                <a:tc>
                  <a:txBody>
                    <a:bodyPr/>
                    <a:lstStyle/>
                    <a:p>
                      <a:pPr marL="0" marR="0" lvl="0" indent="0" algn="ctr" rtl="0">
                        <a:lnSpc>
                          <a:spcPct val="100000"/>
                        </a:lnSpc>
                        <a:spcBef>
                          <a:spcPts val="0"/>
                        </a:spcBef>
                        <a:buSzPct val="25000"/>
                        <a:buNone/>
                      </a:pPr>
                      <a:r>
                        <a:rPr lang="pt-BR" sz="1600" b="0" u="none" strike="noStrike" cap="none">
                          <a:solidFill>
                            <a:srgbClr val="000000"/>
                          </a:solidFill>
                          <a:latin typeface="Libre Baskerville"/>
                          <a:ea typeface="Libre Baskerville"/>
                          <a:cs typeface="Libre Baskerville"/>
                          <a:sym typeface="Libre Baskerville"/>
                        </a:rPr>
                        <a:t>Sucesso</a:t>
                      </a:r>
                    </a:p>
                  </a:txBody>
                  <a:tcPr marL="91450" marR="91450"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1150550">
                <a:tc>
                  <a:txBody>
                    <a:bodyPr/>
                    <a:lstStyle/>
                    <a:p>
                      <a:pPr marL="0" marR="0" lvl="0" indent="0" algn="ctr" rtl="0">
                        <a:lnSpc>
                          <a:spcPct val="100000"/>
                        </a:lnSpc>
                        <a:spcBef>
                          <a:spcPts val="0"/>
                        </a:spcBef>
                        <a:buSzPct val="25000"/>
                        <a:buNone/>
                      </a:pPr>
                      <a:r>
                        <a:rPr lang="pt-BR" sz="1600" b="0" u="none" strike="noStrike" cap="none">
                          <a:solidFill>
                            <a:srgbClr val="000000"/>
                          </a:solidFill>
                          <a:latin typeface="Libre Baskerville"/>
                          <a:ea typeface="Libre Baskerville"/>
                          <a:cs typeface="Libre Baskerville"/>
                          <a:sym typeface="Libre Baskerville"/>
                        </a:rPr>
                        <a:t>CT #36</a:t>
                      </a:r>
                    </a:p>
                  </a:txBody>
                  <a:tcPr marL="91450" marR="91450"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FFFFFF"/>
                    </a:solidFill>
                  </a:tcPr>
                </a:tc>
                <a:tc>
                  <a:txBody>
                    <a:bodyPr/>
                    <a:lstStyle/>
                    <a:p>
                      <a:pPr marL="0" marR="0" lvl="0" indent="0" algn="l" rtl="0">
                        <a:lnSpc>
                          <a:spcPct val="100000"/>
                        </a:lnSpc>
                        <a:spcBef>
                          <a:spcPts val="0"/>
                        </a:spcBef>
                        <a:buSzPct val="25000"/>
                        <a:buNone/>
                      </a:pPr>
                      <a:r>
                        <a:rPr lang="pt-BR" sz="1600" b="0" u="none" strike="noStrike" cap="none">
                          <a:solidFill>
                            <a:srgbClr val="000000"/>
                          </a:solidFill>
                          <a:latin typeface="Libre Baskerville"/>
                          <a:ea typeface="Libre Baskerville"/>
                          <a:cs typeface="Libre Baskerville"/>
                          <a:sym typeface="Libre Baskerville"/>
                        </a:rPr>
                        <a:t>Verifica se a Barra de Pesquisa da Tabela de Dados está preenchida com algum caracter, no momento da pesquisa.</a:t>
                      </a:r>
                    </a:p>
                  </a:txBody>
                  <a:tcPr marL="68400" marR="68400"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FFFFFF"/>
                    </a:solidFill>
                  </a:tcPr>
                </a:tc>
                <a:tc>
                  <a:txBody>
                    <a:bodyPr/>
                    <a:lstStyle/>
                    <a:p>
                      <a:pPr marL="0" marR="0" lvl="0" indent="0" algn="ctr" rtl="0">
                        <a:lnSpc>
                          <a:spcPct val="100000"/>
                        </a:lnSpc>
                        <a:spcBef>
                          <a:spcPts val="0"/>
                        </a:spcBef>
                        <a:buSzPct val="25000"/>
                        <a:buNone/>
                      </a:pPr>
                      <a:r>
                        <a:rPr lang="pt-BR" sz="1600" b="0" u="none" strike="noStrike" cap="none">
                          <a:solidFill>
                            <a:srgbClr val="000000"/>
                          </a:solidFill>
                          <a:latin typeface="Libre Baskerville"/>
                          <a:ea typeface="Libre Baskerville"/>
                          <a:cs typeface="Libre Baskerville"/>
                          <a:sym typeface="Libre Baskerville"/>
                        </a:rPr>
                        <a:t>Sucesso</a:t>
                      </a:r>
                    </a:p>
                  </a:txBody>
                  <a:tcPr marL="91450" marR="91450"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805911889"/>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sp>
        <p:nvSpPr>
          <p:cNvPr id="370" name="Shape 370"/>
          <p:cNvSpPr txBox="1"/>
          <p:nvPr/>
        </p:nvSpPr>
        <p:spPr>
          <a:xfrm>
            <a:off x="1261800" y="365760"/>
            <a:ext cx="9692280" cy="1325160"/>
          </a:xfrm>
          <a:prstGeom prst="rect">
            <a:avLst/>
          </a:prstGeom>
          <a:noFill/>
          <a:ln>
            <a:noFill/>
          </a:ln>
        </p:spPr>
        <p:txBody>
          <a:bodyPr lIns="91425" tIns="45700" rIns="91425" bIns="45700" anchor="b" anchorCtr="0">
            <a:noAutofit/>
          </a:bodyPr>
          <a:lstStyle/>
          <a:p>
            <a:pPr marL="0" marR="0" lvl="0" indent="0" algn="l" rtl="0">
              <a:lnSpc>
                <a:spcPct val="90000"/>
              </a:lnSpc>
              <a:spcBef>
                <a:spcPts val="0"/>
              </a:spcBef>
              <a:buSzPct val="25000"/>
              <a:buNone/>
            </a:pPr>
            <a:r>
              <a:rPr lang="pt-BR" sz="4400" b="0" strike="noStrike">
                <a:solidFill>
                  <a:srgbClr val="000000"/>
                </a:solidFill>
                <a:latin typeface="Libre Baskerville"/>
                <a:ea typeface="Libre Baskerville"/>
                <a:cs typeface="Libre Baskerville"/>
                <a:sym typeface="Libre Baskerville"/>
              </a:rPr>
              <a:t>Caso de Teste</a:t>
            </a:r>
          </a:p>
        </p:txBody>
      </p:sp>
      <p:sp>
        <p:nvSpPr>
          <p:cNvPr id="371" name="Shape 371"/>
          <p:cNvSpPr txBox="1"/>
          <p:nvPr/>
        </p:nvSpPr>
        <p:spPr>
          <a:xfrm>
            <a:off x="1261800" y="1828800"/>
            <a:ext cx="8595000" cy="4350960"/>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b="0" strike="noStrike">
              <a:solidFill>
                <a:srgbClr val="000000"/>
              </a:solidFill>
              <a:latin typeface="Libre Baskerville"/>
              <a:ea typeface="Libre Baskerville"/>
              <a:cs typeface="Libre Baskerville"/>
              <a:sym typeface="Libre Baskerville"/>
            </a:endParaRPr>
          </a:p>
          <a:p>
            <a:pPr marL="0" marR="0" lvl="0" indent="0" algn="l" rtl="0">
              <a:lnSpc>
                <a:spcPct val="100000"/>
              </a:lnSpc>
              <a:spcBef>
                <a:spcPts val="0"/>
              </a:spcBef>
              <a:buNone/>
            </a:pPr>
            <a:endParaRPr sz="1800" b="0" strike="noStrike">
              <a:solidFill>
                <a:srgbClr val="000000"/>
              </a:solidFill>
              <a:latin typeface="Libre Baskerville"/>
              <a:ea typeface="Libre Baskerville"/>
              <a:cs typeface="Libre Baskerville"/>
              <a:sym typeface="Libre Baskerville"/>
            </a:endParaRPr>
          </a:p>
          <a:p>
            <a:pPr marL="0" marR="0" lvl="0" indent="0" algn="l" rtl="0">
              <a:lnSpc>
                <a:spcPct val="95000"/>
              </a:lnSpc>
              <a:spcBef>
                <a:spcPts val="0"/>
              </a:spcBef>
              <a:buNone/>
            </a:pPr>
            <a:endParaRPr sz="1800" b="0" strike="noStrike">
              <a:solidFill>
                <a:srgbClr val="000000"/>
              </a:solidFill>
              <a:latin typeface="Libre Baskerville"/>
              <a:ea typeface="Libre Baskerville"/>
              <a:cs typeface="Libre Baskerville"/>
              <a:sym typeface="Libre Baskerville"/>
            </a:endParaRPr>
          </a:p>
          <a:p>
            <a:pPr marL="0" marR="0" lvl="0" indent="0" algn="l" rtl="0">
              <a:lnSpc>
                <a:spcPct val="95000"/>
              </a:lnSpc>
              <a:spcBef>
                <a:spcPts val="0"/>
              </a:spcBef>
              <a:buNone/>
            </a:pPr>
            <a:endParaRPr sz="1800" b="0" strike="noStrike">
              <a:solidFill>
                <a:srgbClr val="000000"/>
              </a:solidFill>
              <a:latin typeface="Libre Baskerville"/>
              <a:ea typeface="Libre Baskerville"/>
              <a:cs typeface="Libre Baskerville"/>
              <a:sym typeface="Libre Baskerville"/>
            </a:endParaRPr>
          </a:p>
        </p:txBody>
      </p:sp>
      <p:pic>
        <p:nvPicPr>
          <p:cNvPr id="372" name="Shape 372"/>
          <p:cNvPicPr preferRelativeResize="0"/>
          <p:nvPr/>
        </p:nvPicPr>
        <p:blipFill rotWithShape="1">
          <a:blip r:embed="rId3">
            <a:alphaModFix/>
          </a:blip>
          <a:srcRect/>
          <a:stretch/>
        </p:blipFill>
        <p:spPr>
          <a:xfrm>
            <a:off x="11347200" y="69840"/>
            <a:ext cx="799200" cy="691919"/>
          </a:xfrm>
          <a:prstGeom prst="rect">
            <a:avLst/>
          </a:prstGeom>
          <a:noFill/>
          <a:ln>
            <a:noFill/>
          </a:ln>
        </p:spPr>
      </p:pic>
      <p:graphicFrame>
        <p:nvGraphicFramePr>
          <p:cNvPr id="373" name="Shape 373"/>
          <p:cNvGraphicFramePr/>
          <p:nvPr/>
        </p:nvGraphicFramePr>
        <p:xfrm>
          <a:off x="1587959" y="2705400"/>
          <a:ext cx="3000000" cy="3000000"/>
        </p:xfrm>
        <a:graphic>
          <a:graphicData uri="http://schemas.openxmlformats.org/drawingml/2006/table">
            <a:tbl>
              <a:tblPr>
                <a:noFill/>
              </a:tblPr>
              <a:tblGrid>
                <a:gridCol w="2709000">
                  <a:extLst>
                    <a:ext uri="{9D8B030D-6E8A-4147-A177-3AD203B41FA5}">
                      <a16:colId xmlns:a16="http://schemas.microsoft.com/office/drawing/2014/main" val="20000"/>
                    </a:ext>
                  </a:extLst>
                </a:gridCol>
                <a:gridCol w="2709000">
                  <a:extLst>
                    <a:ext uri="{9D8B030D-6E8A-4147-A177-3AD203B41FA5}">
                      <a16:colId xmlns:a16="http://schemas.microsoft.com/office/drawing/2014/main" val="20001"/>
                    </a:ext>
                  </a:extLst>
                </a:gridCol>
                <a:gridCol w="2709725">
                  <a:extLst>
                    <a:ext uri="{9D8B030D-6E8A-4147-A177-3AD203B41FA5}">
                      <a16:colId xmlns:a16="http://schemas.microsoft.com/office/drawing/2014/main" val="20002"/>
                    </a:ext>
                  </a:extLst>
                </a:gridCol>
              </a:tblGrid>
              <a:tr h="521650">
                <a:tc>
                  <a:txBody>
                    <a:bodyPr/>
                    <a:lstStyle/>
                    <a:p>
                      <a:pPr marL="0" marR="0" lvl="0" indent="0" algn="ctr" rtl="0">
                        <a:lnSpc>
                          <a:spcPct val="100000"/>
                        </a:lnSpc>
                        <a:spcBef>
                          <a:spcPts val="0"/>
                        </a:spcBef>
                        <a:buSzPct val="25000"/>
                        <a:buNone/>
                      </a:pPr>
                      <a:r>
                        <a:rPr lang="pt-BR" sz="1500" b="1" u="none" strike="noStrike" cap="none">
                          <a:solidFill>
                            <a:srgbClr val="FFFFFF"/>
                          </a:solidFill>
                          <a:latin typeface="Libre Baskerville"/>
                          <a:ea typeface="Libre Baskerville"/>
                          <a:cs typeface="Libre Baskerville"/>
                          <a:sym typeface="Libre Baskerville"/>
                        </a:rPr>
                        <a:t>Casos de Teste</a:t>
                      </a:r>
                    </a:p>
                  </a:txBody>
                  <a:tcPr marL="91450" marR="91450"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1B1E3D"/>
                    </a:solidFill>
                  </a:tcPr>
                </a:tc>
                <a:tc>
                  <a:txBody>
                    <a:bodyPr/>
                    <a:lstStyle/>
                    <a:p>
                      <a:pPr marL="0" marR="0" lvl="0" indent="0" algn="ctr" rtl="0">
                        <a:lnSpc>
                          <a:spcPct val="100000"/>
                        </a:lnSpc>
                        <a:spcBef>
                          <a:spcPts val="0"/>
                        </a:spcBef>
                        <a:buSzPct val="25000"/>
                        <a:buNone/>
                      </a:pPr>
                      <a:r>
                        <a:rPr lang="pt-BR" sz="1500" b="1" u="none" strike="noStrike" cap="none">
                          <a:solidFill>
                            <a:srgbClr val="FFFFFF"/>
                          </a:solidFill>
                          <a:latin typeface="Libre Baskerville"/>
                          <a:ea typeface="Libre Baskerville"/>
                          <a:cs typeface="Libre Baskerville"/>
                          <a:sym typeface="Libre Baskerville"/>
                        </a:rPr>
                        <a:t>Descrição do </a:t>
                      </a:r>
                    </a:p>
                    <a:p>
                      <a:pPr marL="0" marR="0" lvl="0" indent="0" algn="ctr" rtl="0">
                        <a:lnSpc>
                          <a:spcPct val="100000"/>
                        </a:lnSpc>
                        <a:spcBef>
                          <a:spcPts val="0"/>
                        </a:spcBef>
                        <a:buSzPct val="25000"/>
                        <a:buNone/>
                      </a:pPr>
                      <a:r>
                        <a:rPr lang="pt-BR" sz="1500" b="1" u="none" strike="noStrike" cap="none">
                          <a:solidFill>
                            <a:srgbClr val="FFFFFF"/>
                          </a:solidFill>
                          <a:latin typeface="Libre Baskerville"/>
                          <a:ea typeface="Libre Baskerville"/>
                          <a:cs typeface="Libre Baskerville"/>
                          <a:sym typeface="Libre Baskerville"/>
                        </a:rPr>
                        <a:t>Caso de Teste</a:t>
                      </a:r>
                    </a:p>
                  </a:txBody>
                  <a:tcPr marL="91450" marR="91450"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1B1E3D"/>
                    </a:solidFill>
                  </a:tcPr>
                </a:tc>
                <a:tc>
                  <a:txBody>
                    <a:bodyPr/>
                    <a:lstStyle/>
                    <a:p>
                      <a:pPr marL="0" marR="0" lvl="0" indent="0" algn="ctr" rtl="0">
                        <a:lnSpc>
                          <a:spcPct val="100000"/>
                        </a:lnSpc>
                        <a:spcBef>
                          <a:spcPts val="0"/>
                        </a:spcBef>
                        <a:buSzPct val="25000"/>
                        <a:buNone/>
                      </a:pPr>
                      <a:r>
                        <a:rPr lang="pt-BR" sz="1500" b="1" u="none" strike="noStrike" cap="none">
                          <a:solidFill>
                            <a:srgbClr val="FFFFFF"/>
                          </a:solidFill>
                          <a:latin typeface="Libre Baskerville"/>
                          <a:ea typeface="Libre Baskerville"/>
                          <a:cs typeface="Libre Baskerville"/>
                          <a:sym typeface="Libre Baskerville"/>
                        </a:rPr>
                        <a:t>Status</a:t>
                      </a:r>
                    </a:p>
                  </a:txBody>
                  <a:tcPr marL="91450" marR="91450"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1B1E3D"/>
                    </a:solidFill>
                  </a:tcPr>
                </a:tc>
                <a:extLst>
                  <a:ext uri="{0D108BD9-81ED-4DB2-BD59-A6C34878D82A}">
                    <a16:rowId xmlns:a16="http://schemas.microsoft.com/office/drawing/2014/main" val="10000"/>
                  </a:ext>
                </a:extLst>
              </a:tr>
              <a:tr h="1150550">
                <a:tc>
                  <a:txBody>
                    <a:bodyPr/>
                    <a:lstStyle/>
                    <a:p>
                      <a:pPr marL="0" marR="0" lvl="0" indent="0" algn="ctr" rtl="0">
                        <a:lnSpc>
                          <a:spcPct val="100000"/>
                        </a:lnSpc>
                        <a:spcBef>
                          <a:spcPts val="0"/>
                        </a:spcBef>
                        <a:buSzPct val="25000"/>
                        <a:buNone/>
                      </a:pPr>
                      <a:r>
                        <a:rPr lang="pt-BR" sz="1600" b="0" u="none" strike="noStrike" cap="none">
                          <a:solidFill>
                            <a:srgbClr val="000000"/>
                          </a:solidFill>
                          <a:latin typeface="Libre Baskerville"/>
                          <a:ea typeface="Libre Baskerville"/>
                          <a:cs typeface="Libre Baskerville"/>
                          <a:sym typeface="Libre Baskerville"/>
                        </a:rPr>
                        <a:t>CT #36</a:t>
                      </a:r>
                    </a:p>
                  </a:txBody>
                  <a:tcPr marL="91450" marR="91450"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FFFFFF"/>
                    </a:solidFill>
                  </a:tcPr>
                </a:tc>
                <a:tc>
                  <a:txBody>
                    <a:bodyPr/>
                    <a:lstStyle/>
                    <a:p>
                      <a:pPr marL="0" marR="0" lvl="0" indent="0" algn="l" rtl="0">
                        <a:lnSpc>
                          <a:spcPct val="100000"/>
                        </a:lnSpc>
                        <a:spcBef>
                          <a:spcPts val="0"/>
                        </a:spcBef>
                        <a:buSzPct val="25000"/>
                        <a:buNone/>
                      </a:pPr>
                      <a:r>
                        <a:rPr lang="pt-BR" sz="1600" b="0" u="none" strike="noStrike" cap="none">
                          <a:solidFill>
                            <a:srgbClr val="000000"/>
                          </a:solidFill>
                          <a:latin typeface="Libre Baskerville"/>
                          <a:ea typeface="Libre Baskerville"/>
                          <a:cs typeface="Libre Baskerville"/>
                          <a:sym typeface="Libre Baskerville"/>
                        </a:rPr>
                        <a:t>Verifica se a Barra de Pesquisa da Tabela de Dados está preenchida com algum caractere, no momento da pesquisa.</a:t>
                      </a:r>
                    </a:p>
                  </a:txBody>
                  <a:tcPr marL="68400" marR="68400"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FFFFFF"/>
                    </a:solidFill>
                  </a:tcPr>
                </a:tc>
                <a:tc>
                  <a:txBody>
                    <a:bodyPr/>
                    <a:lstStyle/>
                    <a:p>
                      <a:pPr marL="0" marR="0" lvl="0" indent="0" algn="ctr" rtl="0">
                        <a:lnSpc>
                          <a:spcPct val="100000"/>
                        </a:lnSpc>
                        <a:spcBef>
                          <a:spcPts val="0"/>
                        </a:spcBef>
                        <a:buSzPct val="25000"/>
                        <a:buNone/>
                      </a:pPr>
                      <a:r>
                        <a:rPr lang="pt-BR" sz="1600" b="0" u="none" strike="noStrike" cap="none">
                          <a:solidFill>
                            <a:srgbClr val="000000"/>
                          </a:solidFill>
                          <a:latin typeface="Libre Baskerville"/>
                          <a:ea typeface="Libre Baskerville"/>
                          <a:cs typeface="Libre Baskerville"/>
                          <a:sym typeface="Libre Baskerville"/>
                        </a:rPr>
                        <a:t>Sucesso</a:t>
                      </a:r>
                    </a:p>
                  </a:txBody>
                  <a:tcPr marL="91450" marR="91450"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920525">
                <a:tc>
                  <a:txBody>
                    <a:bodyPr/>
                    <a:lstStyle/>
                    <a:p>
                      <a:pPr marL="0" marR="0" lvl="0" indent="0" algn="ctr" rtl="0">
                        <a:lnSpc>
                          <a:spcPct val="100000"/>
                        </a:lnSpc>
                        <a:spcBef>
                          <a:spcPts val="0"/>
                        </a:spcBef>
                        <a:buSzPct val="25000"/>
                        <a:buNone/>
                      </a:pPr>
                      <a:r>
                        <a:rPr lang="pt-BR" sz="1600" b="0" u="none" strike="noStrike" cap="none">
                          <a:solidFill>
                            <a:srgbClr val="000000"/>
                          </a:solidFill>
                          <a:latin typeface="Libre Baskerville"/>
                          <a:ea typeface="Libre Baskerville"/>
                          <a:cs typeface="Libre Baskerville"/>
                          <a:sym typeface="Libre Baskerville"/>
                        </a:rPr>
                        <a:t>CT #37</a:t>
                      </a:r>
                    </a:p>
                  </a:txBody>
                  <a:tcPr marL="91450" marR="91450"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FFFFFF"/>
                    </a:solidFill>
                  </a:tcPr>
                </a:tc>
                <a:tc>
                  <a:txBody>
                    <a:bodyPr/>
                    <a:lstStyle/>
                    <a:p>
                      <a:pPr marL="0" marR="0" lvl="0" indent="0" algn="l" rtl="0">
                        <a:lnSpc>
                          <a:spcPct val="100000"/>
                        </a:lnSpc>
                        <a:spcBef>
                          <a:spcPts val="0"/>
                        </a:spcBef>
                        <a:buSzPct val="25000"/>
                        <a:buNone/>
                      </a:pPr>
                      <a:r>
                        <a:rPr lang="pt-BR" sz="1600" b="0" u="none" strike="noStrike" cap="none">
                          <a:solidFill>
                            <a:srgbClr val="000000"/>
                          </a:solidFill>
                          <a:latin typeface="Libre Baskerville"/>
                          <a:ea typeface="Libre Baskerville"/>
                          <a:cs typeface="Libre Baskerville"/>
                          <a:sym typeface="Libre Baskerville"/>
                        </a:rPr>
                        <a:t>Verificar se a barra de pesquisa foi preenchida com informações existentes na tabela.</a:t>
                      </a:r>
                    </a:p>
                  </a:txBody>
                  <a:tcPr marL="68400" marR="68400"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FFFFFF"/>
                    </a:solidFill>
                  </a:tcPr>
                </a:tc>
                <a:tc>
                  <a:txBody>
                    <a:bodyPr/>
                    <a:lstStyle/>
                    <a:p>
                      <a:pPr marL="0" marR="0" lvl="0" indent="0" algn="ctr" rtl="0">
                        <a:lnSpc>
                          <a:spcPct val="100000"/>
                        </a:lnSpc>
                        <a:spcBef>
                          <a:spcPts val="0"/>
                        </a:spcBef>
                        <a:buSzPct val="25000"/>
                        <a:buNone/>
                      </a:pPr>
                      <a:r>
                        <a:rPr lang="pt-BR" sz="1600" b="0" u="none" strike="noStrike" cap="none">
                          <a:solidFill>
                            <a:srgbClr val="000000"/>
                          </a:solidFill>
                          <a:latin typeface="Libre Baskerville"/>
                          <a:ea typeface="Libre Baskerville"/>
                          <a:cs typeface="Libre Baskerville"/>
                          <a:sym typeface="Libre Baskerville"/>
                        </a:rPr>
                        <a:t>Sucesso</a:t>
                      </a:r>
                    </a:p>
                  </a:txBody>
                  <a:tcPr marL="91450" marR="91450"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702858358"/>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8" name="Shape 378"/>
          <p:cNvSpPr txBox="1"/>
          <p:nvPr/>
        </p:nvSpPr>
        <p:spPr>
          <a:xfrm>
            <a:off x="1261800" y="365760"/>
            <a:ext cx="9692280" cy="1325160"/>
          </a:xfrm>
          <a:prstGeom prst="rect">
            <a:avLst/>
          </a:prstGeom>
          <a:noFill/>
          <a:ln>
            <a:noFill/>
          </a:ln>
        </p:spPr>
        <p:txBody>
          <a:bodyPr lIns="91425" tIns="45700" rIns="91425" bIns="45700" anchor="b" anchorCtr="0">
            <a:noAutofit/>
          </a:bodyPr>
          <a:lstStyle/>
          <a:p>
            <a:pPr marL="0" marR="0" lvl="0" indent="0" algn="l" rtl="0">
              <a:lnSpc>
                <a:spcPct val="90000"/>
              </a:lnSpc>
              <a:spcBef>
                <a:spcPts val="0"/>
              </a:spcBef>
              <a:buSzPct val="25000"/>
              <a:buNone/>
            </a:pPr>
            <a:r>
              <a:rPr lang="pt-BR" sz="4400" b="0" strike="noStrike">
                <a:solidFill>
                  <a:srgbClr val="000000"/>
                </a:solidFill>
                <a:latin typeface="Libre Baskerville"/>
                <a:ea typeface="Libre Baskerville"/>
                <a:cs typeface="Libre Baskerville"/>
                <a:sym typeface="Libre Baskerville"/>
              </a:rPr>
              <a:t>Caso de Teste</a:t>
            </a:r>
          </a:p>
        </p:txBody>
      </p:sp>
      <p:sp>
        <p:nvSpPr>
          <p:cNvPr id="379" name="Shape 379"/>
          <p:cNvSpPr txBox="1"/>
          <p:nvPr/>
        </p:nvSpPr>
        <p:spPr>
          <a:xfrm>
            <a:off x="1261800" y="1828800"/>
            <a:ext cx="8595000" cy="4350960"/>
          </a:xfrm>
          <a:prstGeom prst="rect">
            <a:avLst/>
          </a:prstGeom>
          <a:noFill/>
          <a:ln>
            <a:noFill/>
          </a:ln>
        </p:spPr>
        <p:txBody>
          <a:bodyPr lIns="91425" tIns="45700" rIns="91425" bIns="45700" anchor="t" anchorCtr="0">
            <a:noAutofit/>
          </a:bodyPr>
          <a:lstStyle/>
          <a:p>
            <a:pPr marL="182880" marR="0" lvl="1" indent="-182880" algn="l" rtl="0">
              <a:lnSpc>
                <a:spcPct val="95000"/>
              </a:lnSpc>
              <a:spcBef>
                <a:spcPts val="0"/>
              </a:spcBef>
              <a:buClr>
                <a:srgbClr val="4A66AC"/>
              </a:buClr>
              <a:buSzPct val="80000"/>
              <a:buFont typeface="Arial"/>
              <a:buChar char="•"/>
            </a:pPr>
            <a:r>
              <a:rPr lang="pt-BR" sz="1600" b="1" i="0" u="none" strike="noStrike" cap="none">
                <a:solidFill>
                  <a:srgbClr val="262626"/>
                </a:solidFill>
                <a:latin typeface="Libre Baskerville"/>
                <a:ea typeface="Libre Baskerville"/>
                <a:cs typeface="Libre Baskerville"/>
                <a:sym typeface="Libre Baskerville"/>
              </a:rPr>
              <a:t>Visualizar histórico de alertas enviados por parte da população 3.9: </a:t>
            </a:r>
            <a:r>
              <a:rPr lang="pt-BR" sz="1600" b="0" i="0" u="none" strike="noStrike" cap="none">
                <a:solidFill>
                  <a:srgbClr val="262626"/>
                </a:solidFill>
                <a:latin typeface="Libre Baskerville"/>
                <a:ea typeface="Libre Baskerville"/>
                <a:cs typeface="Libre Baskerville"/>
                <a:sym typeface="Libre Baskerville"/>
              </a:rPr>
              <a:t>Este Caso de Uso deve ocorrer sempre que o usuário desejar visualizar o histórico de alertas.</a:t>
            </a:r>
          </a:p>
          <a:p>
            <a:pPr marL="0" marR="0" lvl="0" indent="0" algn="l" rtl="0">
              <a:lnSpc>
                <a:spcPct val="100000"/>
              </a:lnSpc>
              <a:spcBef>
                <a:spcPts val="0"/>
              </a:spcBef>
              <a:buNone/>
            </a:pPr>
            <a:endParaRPr sz="1800" b="0" strike="noStrike">
              <a:solidFill>
                <a:srgbClr val="000000"/>
              </a:solidFill>
              <a:latin typeface="Libre Baskerville"/>
              <a:ea typeface="Libre Baskerville"/>
              <a:cs typeface="Libre Baskerville"/>
              <a:sym typeface="Libre Baskerville"/>
            </a:endParaRPr>
          </a:p>
          <a:p>
            <a:pPr marL="0" marR="0" lvl="0" indent="0" algn="l" rtl="0">
              <a:lnSpc>
                <a:spcPct val="95000"/>
              </a:lnSpc>
              <a:spcBef>
                <a:spcPts val="0"/>
              </a:spcBef>
              <a:buNone/>
            </a:pPr>
            <a:endParaRPr sz="1800" b="0" strike="noStrike">
              <a:solidFill>
                <a:srgbClr val="000000"/>
              </a:solidFill>
              <a:latin typeface="Libre Baskerville"/>
              <a:ea typeface="Libre Baskerville"/>
              <a:cs typeface="Libre Baskerville"/>
              <a:sym typeface="Libre Baskerville"/>
            </a:endParaRPr>
          </a:p>
          <a:p>
            <a:pPr marL="0" marR="0" lvl="0" indent="0" algn="l" rtl="0">
              <a:lnSpc>
                <a:spcPct val="95000"/>
              </a:lnSpc>
              <a:spcBef>
                <a:spcPts val="0"/>
              </a:spcBef>
              <a:buNone/>
            </a:pPr>
            <a:endParaRPr sz="1800" b="0" strike="noStrike">
              <a:solidFill>
                <a:srgbClr val="000000"/>
              </a:solidFill>
              <a:latin typeface="Libre Baskerville"/>
              <a:ea typeface="Libre Baskerville"/>
              <a:cs typeface="Libre Baskerville"/>
              <a:sym typeface="Libre Baskerville"/>
            </a:endParaRPr>
          </a:p>
        </p:txBody>
      </p:sp>
      <p:pic>
        <p:nvPicPr>
          <p:cNvPr id="380" name="Shape 380"/>
          <p:cNvPicPr preferRelativeResize="0"/>
          <p:nvPr/>
        </p:nvPicPr>
        <p:blipFill rotWithShape="1">
          <a:blip r:embed="rId3">
            <a:alphaModFix/>
          </a:blip>
          <a:srcRect/>
          <a:stretch/>
        </p:blipFill>
        <p:spPr>
          <a:xfrm>
            <a:off x="11347200" y="69840"/>
            <a:ext cx="799200" cy="691919"/>
          </a:xfrm>
          <a:prstGeom prst="rect">
            <a:avLst/>
          </a:prstGeom>
          <a:noFill/>
          <a:ln>
            <a:noFill/>
          </a:ln>
        </p:spPr>
      </p:pic>
      <p:graphicFrame>
        <p:nvGraphicFramePr>
          <p:cNvPr id="381" name="Shape 381"/>
          <p:cNvGraphicFramePr/>
          <p:nvPr/>
        </p:nvGraphicFramePr>
        <p:xfrm>
          <a:off x="1495440" y="2894400"/>
          <a:ext cx="3000000" cy="3000000"/>
        </p:xfrm>
        <a:graphic>
          <a:graphicData uri="http://schemas.openxmlformats.org/drawingml/2006/table">
            <a:tbl>
              <a:tblPr>
                <a:noFill/>
              </a:tblPr>
              <a:tblGrid>
                <a:gridCol w="2709000">
                  <a:extLst>
                    <a:ext uri="{9D8B030D-6E8A-4147-A177-3AD203B41FA5}">
                      <a16:colId xmlns:a16="http://schemas.microsoft.com/office/drawing/2014/main" val="20000"/>
                    </a:ext>
                  </a:extLst>
                </a:gridCol>
                <a:gridCol w="2709000">
                  <a:extLst>
                    <a:ext uri="{9D8B030D-6E8A-4147-A177-3AD203B41FA5}">
                      <a16:colId xmlns:a16="http://schemas.microsoft.com/office/drawing/2014/main" val="20001"/>
                    </a:ext>
                  </a:extLst>
                </a:gridCol>
                <a:gridCol w="2709725">
                  <a:extLst>
                    <a:ext uri="{9D8B030D-6E8A-4147-A177-3AD203B41FA5}">
                      <a16:colId xmlns:a16="http://schemas.microsoft.com/office/drawing/2014/main" val="20002"/>
                    </a:ext>
                  </a:extLst>
                </a:gridCol>
              </a:tblGrid>
              <a:tr h="521650">
                <a:tc>
                  <a:txBody>
                    <a:bodyPr/>
                    <a:lstStyle/>
                    <a:p>
                      <a:pPr marL="0" marR="0" lvl="0" indent="0" algn="ctr" rtl="0">
                        <a:lnSpc>
                          <a:spcPct val="100000"/>
                        </a:lnSpc>
                        <a:spcBef>
                          <a:spcPts val="0"/>
                        </a:spcBef>
                        <a:buSzPct val="25000"/>
                        <a:buNone/>
                      </a:pPr>
                      <a:r>
                        <a:rPr lang="pt-BR" sz="1500" b="1" u="none" strike="noStrike" cap="none">
                          <a:solidFill>
                            <a:srgbClr val="FFFFFF"/>
                          </a:solidFill>
                          <a:latin typeface="Libre Baskerville"/>
                          <a:ea typeface="Libre Baskerville"/>
                          <a:cs typeface="Libre Baskerville"/>
                          <a:sym typeface="Libre Baskerville"/>
                        </a:rPr>
                        <a:t>Casos de Teste</a:t>
                      </a:r>
                    </a:p>
                  </a:txBody>
                  <a:tcPr marL="91450" marR="91450"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1B1E3D"/>
                    </a:solidFill>
                  </a:tcPr>
                </a:tc>
                <a:tc>
                  <a:txBody>
                    <a:bodyPr/>
                    <a:lstStyle/>
                    <a:p>
                      <a:pPr marL="0" marR="0" lvl="0" indent="0" algn="ctr" rtl="0">
                        <a:lnSpc>
                          <a:spcPct val="100000"/>
                        </a:lnSpc>
                        <a:spcBef>
                          <a:spcPts val="0"/>
                        </a:spcBef>
                        <a:buSzPct val="25000"/>
                        <a:buNone/>
                      </a:pPr>
                      <a:r>
                        <a:rPr lang="pt-BR" sz="1500" b="1" u="none" strike="noStrike" cap="none">
                          <a:solidFill>
                            <a:srgbClr val="FFFFFF"/>
                          </a:solidFill>
                          <a:latin typeface="Libre Baskerville"/>
                          <a:ea typeface="Libre Baskerville"/>
                          <a:cs typeface="Libre Baskerville"/>
                          <a:sym typeface="Libre Baskerville"/>
                        </a:rPr>
                        <a:t>Descrição do </a:t>
                      </a:r>
                    </a:p>
                    <a:p>
                      <a:pPr marL="0" marR="0" lvl="0" indent="0" algn="ctr" rtl="0">
                        <a:lnSpc>
                          <a:spcPct val="100000"/>
                        </a:lnSpc>
                        <a:spcBef>
                          <a:spcPts val="0"/>
                        </a:spcBef>
                        <a:buSzPct val="25000"/>
                        <a:buNone/>
                      </a:pPr>
                      <a:r>
                        <a:rPr lang="pt-BR" sz="1500" b="1" u="none" strike="noStrike" cap="none">
                          <a:solidFill>
                            <a:srgbClr val="FFFFFF"/>
                          </a:solidFill>
                          <a:latin typeface="Libre Baskerville"/>
                          <a:ea typeface="Libre Baskerville"/>
                          <a:cs typeface="Libre Baskerville"/>
                          <a:sym typeface="Libre Baskerville"/>
                        </a:rPr>
                        <a:t>Caso de Teste</a:t>
                      </a:r>
                    </a:p>
                  </a:txBody>
                  <a:tcPr marL="91450" marR="91450"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1B1E3D"/>
                    </a:solidFill>
                  </a:tcPr>
                </a:tc>
                <a:tc>
                  <a:txBody>
                    <a:bodyPr/>
                    <a:lstStyle/>
                    <a:p>
                      <a:pPr marL="0" marR="0" lvl="0" indent="0" algn="ctr" rtl="0">
                        <a:lnSpc>
                          <a:spcPct val="100000"/>
                        </a:lnSpc>
                        <a:spcBef>
                          <a:spcPts val="0"/>
                        </a:spcBef>
                        <a:buSzPct val="25000"/>
                        <a:buNone/>
                      </a:pPr>
                      <a:r>
                        <a:rPr lang="pt-BR" sz="1500" b="1" u="none" strike="noStrike" cap="none">
                          <a:solidFill>
                            <a:srgbClr val="FFFFFF"/>
                          </a:solidFill>
                          <a:latin typeface="Libre Baskerville"/>
                          <a:ea typeface="Libre Baskerville"/>
                          <a:cs typeface="Libre Baskerville"/>
                          <a:sym typeface="Libre Baskerville"/>
                        </a:rPr>
                        <a:t>Status</a:t>
                      </a:r>
                    </a:p>
                  </a:txBody>
                  <a:tcPr marL="91450" marR="91450"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1B1E3D"/>
                    </a:solidFill>
                  </a:tcPr>
                </a:tc>
                <a:extLst>
                  <a:ext uri="{0D108BD9-81ED-4DB2-BD59-A6C34878D82A}">
                    <a16:rowId xmlns:a16="http://schemas.microsoft.com/office/drawing/2014/main" val="10000"/>
                  </a:ext>
                </a:extLst>
              </a:tr>
              <a:tr h="1150550">
                <a:tc>
                  <a:txBody>
                    <a:bodyPr/>
                    <a:lstStyle/>
                    <a:p>
                      <a:pPr marL="0" marR="0" lvl="0" indent="0" algn="ctr" rtl="0">
                        <a:lnSpc>
                          <a:spcPct val="100000"/>
                        </a:lnSpc>
                        <a:spcBef>
                          <a:spcPts val="0"/>
                        </a:spcBef>
                        <a:buSzPct val="25000"/>
                        <a:buNone/>
                      </a:pPr>
                      <a:r>
                        <a:rPr lang="pt-BR" sz="1600" b="0" u="none" strike="noStrike" cap="none">
                          <a:solidFill>
                            <a:srgbClr val="000000"/>
                          </a:solidFill>
                          <a:latin typeface="Libre Baskerville"/>
                          <a:ea typeface="Libre Baskerville"/>
                          <a:cs typeface="Libre Baskerville"/>
                          <a:sym typeface="Libre Baskerville"/>
                        </a:rPr>
                        <a:t>CT #38</a:t>
                      </a:r>
                    </a:p>
                  </a:txBody>
                  <a:tcPr marL="91450" marR="91450"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FFFFFF"/>
                    </a:solidFill>
                  </a:tcPr>
                </a:tc>
                <a:tc>
                  <a:txBody>
                    <a:bodyPr/>
                    <a:lstStyle/>
                    <a:p>
                      <a:pPr marL="0" marR="0" lvl="0" indent="0" algn="l" rtl="0">
                        <a:lnSpc>
                          <a:spcPct val="100000"/>
                        </a:lnSpc>
                        <a:spcBef>
                          <a:spcPts val="0"/>
                        </a:spcBef>
                        <a:buSzPct val="25000"/>
                        <a:buNone/>
                      </a:pPr>
                      <a:r>
                        <a:rPr lang="pt-BR" sz="1600" b="0" u="none" strike="noStrike" cap="none">
                          <a:solidFill>
                            <a:srgbClr val="000000"/>
                          </a:solidFill>
                          <a:latin typeface="Libre Baskerville"/>
                          <a:ea typeface="Libre Baskerville"/>
                          <a:cs typeface="Libre Baskerville"/>
                          <a:sym typeface="Libre Baskerville"/>
                        </a:rPr>
                        <a:t>Verificar as informações inseridas pelo usuário na barra de texto da “Pesquisa”, situada acima da Tabela de Alertas de Usuários.</a:t>
                      </a:r>
                    </a:p>
                  </a:txBody>
                  <a:tcPr marL="68400" marR="68400"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FFFFFF"/>
                    </a:solidFill>
                  </a:tcPr>
                </a:tc>
                <a:tc>
                  <a:txBody>
                    <a:bodyPr/>
                    <a:lstStyle/>
                    <a:p>
                      <a:pPr marL="0" marR="0" lvl="0" indent="0" algn="ctr" rtl="0">
                        <a:lnSpc>
                          <a:spcPct val="100000"/>
                        </a:lnSpc>
                        <a:spcBef>
                          <a:spcPts val="0"/>
                        </a:spcBef>
                        <a:buSzPct val="25000"/>
                        <a:buNone/>
                      </a:pPr>
                      <a:r>
                        <a:rPr lang="pt-BR" sz="1600" b="0" u="none" strike="noStrike" cap="none">
                          <a:solidFill>
                            <a:srgbClr val="000000"/>
                          </a:solidFill>
                          <a:latin typeface="Libre Baskerville"/>
                          <a:ea typeface="Libre Baskerville"/>
                          <a:cs typeface="Libre Baskerville"/>
                          <a:sym typeface="Libre Baskerville"/>
                        </a:rPr>
                        <a:t>Sucesso</a:t>
                      </a:r>
                    </a:p>
                  </a:txBody>
                  <a:tcPr marL="91450" marR="91450"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1150550">
                <a:tc>
                  <a:txBody>
                    <a:bodyPr/>
                    <a:lstStyle/>
                    <a:p>
                      <a:pPr marL="0" marR="0" lvl="0" indent="0" algn="ctr" rtl="0">
                        <a:lnSpc>
                          <a:spcPct val="100000"/>
                        </a:lnSpc>
                        <a:spcBef>
                          <a:spcPts val="0"/>
                        </a:spcBef>
                        <a:buSzPct val="25000"/>
                        <a:buNone/>
                      </a:pPr>
                      <a:r>
                        <a:rPr lang="pt-BR" sz="1600" b="0" u="none" strike="noStrike" cap="none">
                          <a:solidFill>
                            <a:srgbClr val="000000"/>
                          </a:solidFill>
                          <a:latin typeface="Libre Baskerville"/>
                          <a:ea typeface="Libre Baskerville"/>
                          <a:cs typeface="Libre Baskerville"/>
                          <a:sym typeface="Libre Baskerville"/>
                        </a:rPr>
                        <a:t>CT #39</a:t>
                      </a:r>
                    </a:p>
                  </a:txBody>
                  <a:tcPr marL="91450" marR="91450"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FFFFFF"/>
                    </a:solidFill>
                  </a:tcPr>
                </a:tc>
                <a:tc>
                  <a:txBody>
                    <a:bodyPr/>
                    <a:lstStyle/>
                    <a:p>
                      <a:pPr marL="0" marR="0" lvl="0" indent="0" algn="l" rtl="0">
                        <a:lnSpc>
                          <a:spcPct val="100000"/>
                        </a:lnSpc>
                        <a:spcBef>
                          <a:spcPts val="0"/>
                        </a:spcBef>
                        <a:buSzPct val="25000"/>
                        <a:buNone/>
                      </a:pPr>
                      <a:r>
                        <a:rPr lang="pt-BR" sz="1600" b="0" u="none" strike="noStrike" cap="none">
                          <a:solidFill>
                            <a:srgbClr val="000000"/>
                          </a:solidFill>
                          <a:latin typeface="Libre Baskerville"/>
                          <a:ea typeface="Libre Baskerville"/>
                          <a:cs typeface="Libre Baskerville"/>
                          <a:sym typeface="Libre Baskerville"/>
                        </a:rPr>
                        <a:t>Verificar as informações inseridas pelo usuário na barra de texto da “Pesquisa”, situada acima da Tabela de Alertas de Usuários.</a:t>
                      </a:r>
                    </a:p>
                  </a:txBody>
                  <a:tcPr marL="68400" marR="68400"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FFFFFF"/>
                    </a:solidFill>
                  </a:tcPr>
                </a:tc>
                <a:tc>
                  <a:txBody>
                    <a:bodyPr/>
                    <a:lstStyle/>
                    <a:p>
                      <a:pPr marL="0" marR="0" lvl="0" indent="0" algn="ctr" rtl="0">
                        <a:lnSpc>
                          <a:spcPct val="100000"/>
                        </a:lnSpc>
                        <a:spcBef>
                          <a:spcPts val="0"/>
                        </a:spcBef>
                        <a:buSzPct val="25000"/>
                        <a:buNone/>
                      </a:pPr>
                      <a:r>
                        <a:rPr lang="pt-BR" sz="1600" b="0" u="none" strike="noStrike" cap="none">
                          <a:solidFill>
                            <a:srgbClr val="000000"/>
                          </a:solidFill>
                          <a:latin typeface="Libre Baskerville"/>
                          <a:ea typeface="Libre Baskerville"/>
                          <a:cs typeface="Libre Baskerville"/>
                          <a:sym typeface="Libre Baskerville"/>
                        </a:rPr>
                        <a:t>Sucesso</a:t>
                      </a:r>
                    </a:p>
                  </a:txBody>
                  <a:tcPr marL="91450" marR="91450"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924081988"/>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Shape 386"/>
          <p:cNvSpPr txBox="1"/>
          <p:nvPr/>
        </p:nvSpPr>
        <p:spPr>
          <a:xfrm>
            <a:off x="1261800" y="365760"/>
            <a:ext cx="9692280" cy="1325160"/>
          </a:xfrm>
          <a:prstGeom prst="rect">
            <a:avLst/>
          </a:prstGeom>
          <a:noFill/>
          <a:ln>
            <a:noFill/>
          </a:ln>
        </p:spPr>
        <p:txBody>
          <a:bodyPr lIns="91425" tIns="45700" rIns="91425" bIns="45700" anchor="b" anchorCtr="0">
            <a:noAutofit/>
          </a:bodyPr>
          <a:lstStyle/>
          <a:p>
            <a:pPr marL="0" marR="0" lvl="0" indent="0" algn="l" rtl="0">
              <a:lnSpc>
                <a:spcPct val="90000"/>
              </a:lnSpc>
              <a:spcBef>
                <a:spcPts val="0"/>
              </a:spcBef>
              <a:buSzPct val="25000"/>
              <a:buNone/>
            </a:pPr>
            <a:r>
              <a:rPr lang="pt-BR" sz="4400" b="0" strike="noStrike">
                <a:solidFill>
                  <a:srgbClr val="000000"/>
                </a:solidFill>
                <a:latin typeface="Libre Baskerville"/>
                <a:ea typeface="Libre Baskerville"/>
                <a:cs typeface="Libre Baskerville"/>
                <a:sym typeface="Libre Baskerville"/>
              </a:rPr>
              <a:t>Caso de Teste</a:t>
            </a:r>
          </a:p>
        </p:txBody>
      </p:sp>
      <p:sp>
        <p:nvSpPr>
          <p:cNvPr id="387" name="Shape 387"/>
          <p:cNvSpPr txBox="1"/>
          <p:nvPr/>
        </p:nvSpPr>
        <p:spPr>
          <a:xfrm>
            <a:off x="1261800" y="1828800"/>
            <a:ext cx="8595000" cy="4350960"/>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b="0" strike="noStrike">
              <a:solidFill>
                <a:srgbClr val="000000"/>
              </a:solidFill>
              <a:latin typeface="Libre Baskerville"/>
              <a:ea typeface="Libre Baskerville"/>
              <a:cs typeface="Libre Baskerville"/>
              <a:sym typeface="Libre Baskerville"/>
            </a:endParaRPr>
          </a:p>
          <a:p>
            <a:pPr marL="0" marR="0" lvl="0" indent="0" algn="l" rtl="0">
              <a:lnSpc>
                <a:spcPct val="100000"/>
              </a:lnSpc>
              <a:spcBef>
                <a:spcPts val="0"/>
              </a:spcBef>
              <a:buNone/>
            </a:pPr>
            <a:endParaRPr sz="1800" b="0" strike="noStrike">
              <a:solidFill>
                <a:srgbClr val="000000"/>
              </a:solidFill>
              <a:latin typeface="Libre Baskerville"/>
              <a:ea typeface="Libre Baskerville"/>
              <a:cs typeface="Libre Baskerville"/>
              <a:sym typeface="Libre Baskerville"/>
            </a:endParaRPr>
          </a:p>
          <a:p>
            <a:pPr marL="0" marR="0" lvl="0" indent="0" algn="l" rtl="0">
              <a:lnSpc>
                <a:spcPct val="95000"/>
              </a:lnSpc>
              <a:spcBef>
                <a:spcPts val="0"/>
              </a:spcBef>
              <a:buNone/>
            </a:pPr>
            <a:endParaRPr sz="1800" b="0" strike="noStrike">
              <a:solidFill>
                <a:srgbClr val="000000"/>
              </a:solidFill>
              <a:latin typeface="Libre Baskerville"/>
              <a:ea typeface="Libre Baskerville"/>
              <a:cs typeface="Libre Baskerville"/>
              <a:sym typeface="Libre Baskerville"/>
            </a:endParaRPr>
          </a:p>
          <a:p>
            <a:pPr marL="0" marR="0" lvl="0" indent="0" algn="l" rtl="0">
              <a:lnSpc>
                <a:spcPct val="95000"/>
              </a:lnSpc>
              <a:spcBef>
                <a:spcPts val="0"/>
              </a:spcBef>
              <a:buNone/>
            </a:pPr>
            <a:endParaRPr sz="1800" b="0" strike="noStrike">
              <a:solidFill>
                <a:srgbClr val="000000"/>
              </a:solidFill>
              <a:latin typeface="Libre Baskerville"/>
              <a:ea typeface="Libre Baskerville"/>
              <a:cs typeface="Libre Baskerville"/>
              <a:sym typeface="Libre Baskerville"/>
            </a:endParaRPr>
          </a:p>
        </p:txBody>
      </p:sp>
      <p:pic>
        <p:nvPicPr>
          <p:cNvPr id="388" name="Shape 388"/>
          <p:cNvPicPr preferRelativeResize="0"/>
          <p:nvPr/>
        </p:nvPicPr>
        <p:blipFill rotWithShape="1">
          <a:blip r:embed="rId3">
            <a:alphaModFix/>
          </a:blip>
          <a:srcRect/>
          <a:stretch/>
        </p:blipFill>
        <p:spPr>
          <a:xfrm>
            <a:off x="11347200" y="69840"/>
            <a:ext cx="799200" cy="691919"/>
          </a:xfrm>
          <a:prstGeom prst="rect">
            <a:avLst/>
          </a:prstGeom>
          <a:noFill/>
          <a:ln>
            <a:noFill/>
          </a:ln>
        </p:spPr>
      </p:pic>
      <p:graphicFrame>
        <p:nvGraphicFramePr>
          <p:cNvPr id="389" name="Shape 389"/>
          <p:cNvGraphicFramePr/>
          <p:nvPr/>
        </p:nvGraphicFramePr>
        <p:xfrm>
          <a:off x="1495440" y="2169359"/>
          <a:ext cx="3000000" cy="3000000"/>
        </p:xfrm>
        <a:graphic>
          <a:graphicData uri="http://schemas.openxmlformats.org/drawingml/2006/table">
            <a:tbl>
              <a:tblPr>
                <a:noFill/>
              </a:tblPr>
              <a:tblGrid>
                <a:gridCol w="2709000">
                  <a:extLst>
                    <a:ext uri="{9D8B030D-6E8A-4147-A177-3AD203B41FA5}">
                      <a16:colId xmlns:a16="http://schemas.microsoft.com/office/drawing/2014/main" val="20000"/>
                    </a:ext>
                  </a:extLst>
                </a:gridCol>
                <a:gridCol w="2709000">
                  <a:extLst>
                    <a:ext uri="{9D8B030D-6E8A-4147-A177-3AD203B41FA5}">
                      <a16:colId xmlns:a16="http://schemas.microsoft.com/office/drawing/2014/main" val="20001"/>
                    </a:ext>
                  </a:extLst>
                </a:gridCol>
                <a:gridCol w="2709725">
                  <a:extLst>
                    <a:ext uri="{9D8B030D-6E8A-4147-A177-3AD203B41FA5}">
                      <a16:colId xmlns:a16="http://schemas.microsoft.com/office/drawing/2014/main" val="20002"/>
                    </a:ext>
                  </a:extLst>
                </a:gridCol>
              </a:tblGrid>
              <a:tr h="521650">
                <a:tc>
                  <a:txBody>
                    <a:bodyPr/>
                    <a:lstStyle/>
                    <a:p>
                      <a:pPr marL="0" marR="0" lvl="0" indent="0" algn="ctr" rtl="0">
                        <a:lnSpc>
                          <a:spcPct val="100000"/>
                        </a:lnSpc>
                        <a:spcBef>
                          <a:spcPts val="0"/>
                        </a:spcBef>
                        <a:buSzPct val="25000"/>
                        <a:buNone/>
                      </a:pPr>
                      <a:r>
                        <a:rPr lang="pt-BR" sz="1500" b="1" u="none" strike="noStrike" cap="none">
                          <a:solidFill>
                            <a:srgbClr val="FFFFFF"/>
                          </a:solidFill>
                          <a:latin typeface="Libre Baskerville"/>
                          <a:ea typeface="Libre Baskerville"/>
                          <a:cs typeface="Libre Baskerville"/>
                          <a:sym typeface="Libre Baskerville"/>
                        </a:rPr>
                        <a:t>Casos de Teste</a:t>
                      </a:r>
                    </a:p>
                  </a:txBody>
                  <a:tcPr marL="91450" marR="91450"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1B1E3D"/>
                    </a:solidFill>
                  </a:tcPr>
                </a:tc>
                <a:tc>
                  <a:txBody>
                    <a:bodyPr/>
                    <a:lstStyle/>
                    <a:p>
                      <a:pPr marL="0" marR="0" lvl="0" indent="0" algn="ctr" rtl="0">
                        <a:lnSpc>
                          <a:spcPct val="100000"/>
                        </a:lnSpc>
                        <a:spcBef>
                          <a:spcPts val="0"/>
                        </a:spcBef>
                        <a:buSzPct val="25000"/>
                        <a:buNone/>
                      </a:pPr>
                      <a:r>
                        <a:rPr lang="pt-BR" sz="1500" b="1" u="none" strike="noStrike" cap="none">
                          <a:solidFill>
                            <a:srgbClr val="FFFFFF"/>
                          </a:solidFill>
                          <a:latin typeface="Libre Baskerville"/>
                          <a:ea typeface="Libre Baskerville"/>
                          <a:cs typeface="Libre Baskerville"/>
                          <a:sym typeface="Libre Baskerville"/>
                        </a:rPr>
                        <a:t>Descrição do </a:t>
                      </a:r>
                    </a:p>
                    <a:p>
                      <a:pPr marL="0" marR="0" lvl="0" indent="0" algn="ctr" rtl="0">
                        <a:lnSpc>
                          <a:spcPct val="100000"/>
                        </a:lnSpc>
                        <a:spcBef>
                          <a:spcPts val="0"/>
                        </a:spcBef>
                        <a:buSzPct val="25000"/>
                        <a:buNone/>
                      </a:pPr>
                      <a:r>
                        <a:rPr lang="pt-BR" sz="1500" b="1" u="none" strike="noStrike" cap="none">
                          <a:solidFill>
                            <a:srgbClr val="FFFFFF"/>
                          </a:solidFill>
                          <a:latin typeface="Libre Baskerville"/>
                          <a:ea typeface="Libre Baskerville"/>
                          <a:cs typeface="Libre Baskerville"/>
                          <a:sym typeface="Libre Baskerville"/>
                        </a:rPr>
                        <a:t>Caso de Teste</a:t>
                      </a:r>
                    </a:p>
                  </a:txBody>
                  <a:tcPr marL="91450" marR="91450"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1B1E3D"/>
                    </a:solidFill>
                  </a:tcPr>
                </a:tc>
                <a:tc>
                  <a:txBody>
                    <a:bodyPr/>
                    <a:lstStyle/>
                    <a:p>
                      <a:pPr marL="0" marR="0" lvl="0" indent="0" algn="ctr" rtl="0">
                        <a:lnSpc>
                          <a:spcPct val="100000"/>
                        </a:lnSpc>
                        <a:spcBef>
                          <a:spcPts val="0"/>
                        </a:spcBef>
                        <a:buSzPct val="25000"/>
                        <a:buNone/>
                      </a:pPr>
                      <a:r>
                        <a:rPr lang="pt-BR" sz="1500" b="1" u="none" strike="noStrike" cap="none">
                          <a:solidFill>
                            <a:srgbClr val="FFFFFF"/>
                          </a:solidFill>
                          <a:latin typeface="Libre Baskerville"/>
                          <a:ea typeface="Libre Baskerville"/>
                          <a:cs typeface="Libre Baskerville"/>
                          <a:sym typeface="Libre Baskerville"/>
                        </a:rPr>
                        <a:t>Status</a:t>
                      </a:r>
                    </a:p>
                  </a:txBody>
                  <a:tcPr marL="91450" marR="91450"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1B1E3D"/>
                    </a:solidFill>
                  </a:tcPr>
                </a:tc>
                <a:extLst>
                  <a:ext uri="{0D108BD9-81ED-4DB2-BD59-A6C34878D82A}">
                    <a16:rowId xmlns:a16="http://schemas.microsoft.com/office/drawing/2014/main" val="10000"/>
                  </a:ext>
                </a:extLst>
              </a:tr>
              <a:tr h="1150550">
                <a:tc>
                  <a:txBody>
                    <a:bodyPr/>
                    <a:lstStyle/>
                    <a:p>
                      <a:pPr marL="0" marR="0" lvl="0" indent="0" algn="ctr" rtl="0">
                        <a:lnSpc>
                          <a:spcPct val="100000"/>
                        </a:lnSpc>
                        <a:spcBef>
                          <a:spcPts val="0"/>
                        </a:spcBef>
                        <a:buSzPct val="25000"/>
                        <a:buNone/>
                      </a:pPr>
                      <a:r>
                        <a:rPr lang="pt-BR" sz="1600" b="0" u="none" strike="noStrike" cap="none">
                          <a:solidFill>
                            <a:srgbClr val="000000"/>
                          </a:solidFill>
                          <a:latin typeface="Libre Baskerville"/>
                          <a:ea typeface="Libre Baskerville"/>
                          <a:cs typeface="Libre Baskerville"/>
                          <a:sym typeface="Libre Baskerville"/>
                        </a:rPr>
                        <a:t>CT #40</a:t>
                      </a:r>
                    </a:p>
                  </a:txBody>
                  <a:tcPr marL="91450" marR="91450"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FFFFFF"/>
                    </a:solidFill>
                  </a:tcPr>
                </a:tc>
                <a:tc>
                  <a:txBody>
                    <a:bodyPr/>
                    <a:lstStyle/>
                    <a:p>
                      <a:pPr marL="0" marR="0" lvl="0" indent="0" algn="l" rtl="0">
                        <a:lnSpc>
                          <a:spcPct val="100000"/>
                        </a:lnSpc>
                        <a:spcBef>
                          <a:spcPts val="0"/>
                        </a:spcBef>
                        <a:buSzPct val="25000"/>
                        <a:buNone/>
                      </a:pPr>
                      <a:r>
                        <a:rPr lang="pt-BR" sz="1600" b="0" u="none" strike="noStrike" cap="none">
                          <a:solidFill>
                            <a:srgbClr val="000000"/>
                          </a:solidFill>
                          <a:latin typeface="Libre Baskerville"/>
                          <a:ea typeface="Libre Baskerville"/>
                          <a:cs typeface="Libre Baskerville"/>
                          <a:sym typeface="Libre Baskerville"/>
                        </a:rPr>
                        <a:t>Verificar se as informações inseridas pelo usuário na barra de texto da “Pesquisa”, situada acima da Tabela de Alertas de Usuários, foram apagadas.</a:t>
                      </a:r>
                    </a:p>
                  </a:txBody>
                  <a:tcPr marL="68400" marR="68400"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FFFFFF"/>
                    </a:solidFill>
                  </a:tcPr>
                </a:tc>
                <a:tc>
                  <a:txBody>
                    <a:bodyPr/>
                    <a:lstStyle/>
                    <a:p>
                      <a:pPr marL="0" marR="0" lvl="0" indent="0" algn="ctr" rtl="0">
                        <a:lnSpc>
                          <a:spcPct val="100000"/>
                        </a:lnSpc>
                        <a:spcBef>
                          <a:spcPts val="0"/>
                        </a:spcBef>
                        <a:buSzPct val="25000"/>
                        <a:buNone/>
                      </a:pPr>
                      <a:r>
                        <a:rPr lang="pt-BR" sz="1600" b="0" u="none" strike="noStrike" cap="none">
                          <a:solidFill>
                            <a:srgbClr val="000000"/>
                          </a:solidFill>
                          <a:latin typeface="Libre Baskerville"/>
                          <a:ea typeface="Libre Baskerville"/>
                          <a:cs typeface="Libre Baskerville"/>
                          <a:sym typeface="Libre Baskerville"/>
                        </a:rPr>
                        <a:t>Sucesso</a:t>
                      </a:r>
                    </a:p>
                  </a:txBody>
                  <a:tcPr marL="91450" marR="91450"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460450">
                <a:tc>
                  <a:txBody>
                    <a:bodyPr/>
                    <a:lstStyle/>
                    <a:p>
                      <a:pPr marL="0" marR="0" lvl="0" indent="0" algn="ctr" rtl="0">
                        <a:lnSpc>
                          <a:spcPct val="100000"/>
                        </a:lnSpc>
                        <a:spcBef>
                          <a:spcPts val="0"/>
                        </a:spcBef>
                        <a:buSzPct val="25000"/>
                        <a:buNone/>
                      </a:pPr>
                      <a:r>
                        <a:rPr lang="pt-BR" sz="1600" b="0" u="none" strike="noStrike" cap="none">
                          <a:solidFill>
                            <a:srgbClr val="000000"/>
                          </a:solidFill>
                          <a:latin typeface="Libre Baskerville"/>
                          <a:ea typeface="Libre Baskerville"/>
                          <a:cs typeface="Libre Baskerville"/>
                          <a:sym typeface="Libre Baskerville"/>
                        </a:rPr>
                        <a:t>CT #41</a:t>
                      </a:r>
                    </a:p>
                  </a:txBody>
                  <a:tcPr marL="91450" marR="91450"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FFFFFF"/>
                    </a:solidFill>
                  </a:tcPr>
                </a:tc>
                <a:tc>
                  <a:txBody>
                    <a:bodyPr/>
                    <a:lstStyle/>
                    <a:p>
                      <a:pPr marL="0" marR="0" lvl="0" indent="0" algn="l" rtl="0">
                        <a:lnSpc>
                          <a:spcPct val="100000"/>
                        </a:lnSpc>
                        <a:spcBef>
                          <a:spcPts val="0"/>
                        </a:spcBef>
                        <a:buSzPct val="25000"/>
                        <a:buNone/>
                      </a:pPr>
                      <a:r>
                        <a:rPr lang="pt-BR" sz="1600" b="0" u="none" strike="noStrike" cap="none">
                          <a:solidFill>
                            <a:srgbClr val="000000"/>
                          </a:solidFill>
                          <a:latin typeface="Libre Baskerville"/>
                          <a:ea typeface="Libre Baskerville"/>
                          <a:cs typeface="Libre Baskerville"/>
                          <a:sym typeface="Libre Baskerville"/>
                        </a:rPr>
                        <a:t>Verificar se o botão “apagar” foi pressionado pelo usuário.</a:t>
                      </a:r>
                    </a:p>
                  </a:txBody>
                  <a:tcPr marL="68400" marR="68400"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FFFFFF"/>
                    </a:solidFill>
                  </a:tcPr>
                </a:tc>
                <a:tc>
                  <a:txBody>
                    <a:bodyPr/>
                    <a:lstStyle/>
                    <a:p>
                      <a:pPr marL="0" marR="0" lvl="0" indent="0" algn="ctr" rtl="0">
                        <a:lnSpc>
                          <a:spcPct val="100000"/>
                        </a:lnSpc>
                        <a:spcBef>
                          <a:spcPts val="0"/>
                        </a:spcBef>
                        <a:buSzPct val="25000"/>
                        <a:buNone/>
                      </a:pPr>
                      <a:r>
                        <a:rPr lang="pt-BR" sz="1600" b="0" u="none" strike="noStrike" cap="none">
                          <a:solidFill>
                            <a:srgbClr val="000000"/>
                          </a:solidFill>
                          <a:latin typeface="Libre Baskerville"/>
                          <a:ea typeface="Libre Baskerville"/>
                          <a:cs typeface="Libre Baskerville"/>
                          <a:sym typeface="Libre Baskerville"/>
                        </a:rPr>
                        <a:t>Sucesso</a:t>
                      </a:r>
                    </a:p>
                  </a:txBody>
                  <a:tcPr marL="91450" marR="91450"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690475">
                <a:tc>
                  <a:txBody>
                    <a:bodyPr/>
                    <a:lstStyle/>
                    <a:p>
                      <a:pPr marL="0" marR="0" lvl="0" indent="0" algn="ctr" rtl="0">
                        <a:lnSpc>
                          <a:spcPct val="100000"/>
                        </a:lnSpc>
                        <a:spcBef>
                          <a:spcPts val="0"/>
                        </a:spcBef>
                        <a:buSzPct val="25000"/>
                        <a:buNone/>
                      </a:pPr>
                      <a:r>
                        <a:rPr lang="pt-BR" sz="1600" b="0" u="none" strike="noStrike" cap="none">
                          <a:solidFill>
                            <a:srgbClr val="000000"/>
                          </a:solidFill>
                          <a:latin typeface="Libre Baskerville"/>
                          <a:ea typeface="Libre Baskerville"/>
                          <a:cs typeface="Libre Baskerville"/>
                          <a:sym typeface="Libre Baskerville"/>
                        </a:rPr>
                        <a:t>CT #42</a:t>
                      </a:r>
                    </a:p>
                  </a:txBody>
                  <a:tcPr marL="91450" marR="91450"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FFFFFF"/>
                    </a:solidFill>
                  </a:tcPr>
                </a:tc>
                <a:tc>
                  <a:txBody>
                    <a:bodyPr/>
                    <a:lstStyle/>
                    <a:p>
                      <a:pPr marL="0" marR="0" lvl="0" indent="0" algn="l" rtl="0">
                        <a:lnSpc>
                          <a:spcPct val="100000"/>
                        </a:lnSpc>
                        <a:spcBef>
                          <a:spcPts val="0"/>
                        </a:spcBef>
                        <a:buSzPct val="25000"/>
                        <a:buNone/>
                      </a:pPr>
                      <a:r>
                        <a:rPr lang="pt-BR" sz="1600" b="0" u="none" strike="noStrike" cap="none">
                          <a:solidFill>
                            <a:srgbClr val="000000"/>
                          </a:solidFill>
                          <a:latin typeface="Libre Baskerville"/>
                          <a:ea typeface="Libre Baskerville"/>
                          <a:cs typeface="Libre Baskerville"/>
                          <a:sym typeface="Libre Baskerville"/>
                        </a:rPr>
                        <a:t>Verificar se o usuário clicou em um dos organizadores de pesquisa.</a:t>
                      </a:r>
                    </a:p>
                  </a:txBody>
                  <a:tcPr marL="68400" marR="68400"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FFFFFF"/>
                    </a:solidFill>
                  </a:tcPr>
                </a:tc>
                <a:tc>
                  <a:txBody>
                    <a:bodyPr/>
                    <a:lstStyle/>
                    <a:p>
                      <a:pPr marL="0" marR="0" lvl="0" indent="0" algn="ctr" rtl="0">
                        <a:lnSpc>
                          <a:spcPct val="100000"/>
                        </a:lnSpc>
                        <a:spcBef>
                          <a:spcPts val="0"/>
                        </a:spcBef>
                        <a:buSzPct val="25000"/>
                        <a:buNone/>
                      </a:pPr>
                      <a:r>
                        <a:rPr lang="pt-BR" sz="1600" b="0" u="none" strike="noStrike" cap="none">
                          <a:solidFill>
                            <a:srgbClr val="000000"/>
                          </a:solidFill>
                          <a:latin typeface="Libre Baskerville"/>
                          <a:ea typeface="Libre Baskerville"/>
                          <a:cs typeface="Libre Baskerville"/>
                          <a:sym typeface="Libre Baskerville"/>
                        </a:rPr>
                        <a:t>Sucesso</a:t>
                      </a:r>
                    </a:p>
                  </a:txBody>
                  <a:tcPr marL="91450" marR="91450"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6106557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Iteração #02 -Caso de Uso 4.4</a:t>
            </a:r>
          </a:p>
        </p:txBody>
      </p:sp>
      <p:pic>
        <p:nvPicPr>
          <p:cNvPr id="4" name="Imagem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pic>
        <p:nvPicPr>
          <p:cNvPr id="1026" name="Picture 2" descr="Sem título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1872" y="2233383"/>
            <a:ext cx="7549024" cy="3911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74429441"/>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Shape 394"/>
          <p:cNvSpPr txBox="1"/>
          <p:nvPr/>
        </p:nvSpPr>
        <p:spPr>
          <a:xfrm>
            <a:off x="1261800" y="365760"/>
            <a:ext cx="9692280" cy="1325160"/>
          </a:xfrm>
          <a:prstGeom prst="rect">
            <a:avLst/>
          </a:prstGeom>
          <a:noFill/>
          <a:ln>
            <a:noFill/>
          </a:ln>
        </p:spPr>
        <p:txBody>
          <a:bodyPr lIns="91425" tIns="45700" rIns="91425" bIns="45700" anchor="b" anchorCtr="0">
            <a:noAutofit/>
          </a:bodyPr>
          <a:lstStyle/>
          <a:p>
            <a:pPr marL="0" marR="0" lvl="0" indent="0" algn="l" rtl="0">
              <a:lnSpc>
                <a:spcPct val="90000"/>
              </a:lnSpc>
              <a:spcBef>
                <a:spcPts val="0"/>
              </a:spcBef>
              <a:buSzPct val="25000"/>
              <a:buNone/>
            </a:pPr>
            <a:r>
              <a:rPr lang="pt-BR" sz="4400" b="0" strike="noStrike">
                <a:solidFill>
                  <a:srgbClr val="000000"/>
                </a:solidFill>
                <a:latin typeface="Libre Baskerville"/>
                <a:ea typeface="Libre Baskerville"/>
                <a:cs typeface="Libre Baskerville"/>
                <a:sym typeface="Libre Baskerville"/>
              </a:rPr>
              <a:t>Caso de Teste</a:t>
            </a:r>
          </a:p>
        </p:txBody>
      </p:sp>
      <p:sp>
        <p:nvSpPr>
          <p:cNvPr id="395" name="Shape 395"/>
          <p:cNvSpPr txBox="1"/>
          <p:nvPr/>
        </p:nvSpPr>
        <p:spPr>
          <a:xfrm>
            <a:off x="1261800" y="1828800"/>
            <a:ext cx="8595000" cy="4350960"/>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b="0" strike="noStrike">
              <a:solidFill>
                <a:srgbClr val="000000"/>
              </a:solidFill>
              <a:latin typeface="Libre Baskerville"/>
              <a:ea typeface="Libre Baskerville"/>
              <a:cs typeface="Libre Baskerville"/>
              <a:sym typeface="Libre Baskerville"/>
            </a:endParaRPr>
          </a:p>
          <a:p>
            <a:pPr marL="0" marR="0" lvl="0" indent="0" algn="l" rtl="0">
              <a:lnSpc>
                <a:spcPct val="100000"/>
              </a:lnSpc>
              <a:spcBef>
                <a:spcPts val="0"/>
              </a:spcBef>
              <a:buNone/>
            </a:pPr>
            <a:endParaRPr sz="1800" b="0" strike="noStrike">
              <a:solidFill>
                <a:srgbClr val="000000"/>
              </a:solidFill>
              <a:latin typeface="Libre Baskerville"/>
              <a:ea typeface="Libre Baskerville"/>
              <a:cs typeface="Libre Baskerville"/>
              <a:sym typeface="Libre Baskerville"/>
            </a:endParaRPr>
          </a:p>
          <a:p>
            <a:pPr marL="0" marR="0" lvl="0" indent="0" algn="l" rtl="0">
              <a:lnSpc>
                <a:spcPct val="95000"/>
              </a:lnSpc>
              <a:spcBef>
                <a:spcPts val="0"/>
              </a:spcBef>
              <a:buNone/>
            </a:pPr>
            <a:endParaRPr sz="1800" b="0" strike="noStrike">
              <a:solidFill>
                <a:srgbClr val="000000"/>
              </a:solidFill>
              <a:latin typeface="Libre Baskerville"/>
              <a:ea typeface="Libre Baskerville"/>
              <a:cs typeface="Libre Baskerville"/>
              <a:sym typeface="Libre Baskerville"/>
            </a:endParaRPr>
          </a:p>
          <a:p>
            <a:pPr marL="0" marR="0" lvl="0" indent="0" algn="l" rtl="0">
              <a:lnSpc>
                <a:spcPct val="95000"/>
              </a:lnSpc>
              <a:spcBef>
                <a:spcPts val="0"/>
              </a:spcBef>
              <a:buNone/>
            </a:pPr>
            <a:endParaRPr sz="1800" b="0" strike="noStrike">
              <a:solidFill>
                <a:srgbClr val="000000"/>
              </a:solidFill>
              <a:latin typeface="Libre Baskerville"/>
              <a:ea typeface="Libre Baskerville"/>
              <a:cs typeface="Libre Baskerville"/>
              <a:sym typeface="Libre Baskerville"/>
            </a:endParaRPr>
          </a:p>
        </p:txBody>
      </p:sp>
      <p:pic>
        <p:nvPicPr>
          <p:cNvPr id="396" name="Shape 396"/>
          <p:cNvPicPr preferRelativeResize="0"/>
          <p:nvPr/>
        </p:nvPicPr>
        <p:blipFill rotWithShape="1">
          <a:blip r:embed="rId3">
            <a:alphaModFix/>
          </a:blip>
          <a:srcRect/>
          <a:stretch/>
        </p:blipFill>
        <p:spPr>
          <a:xfrm>
            <a:off x="11347200" y="69840"/>
            <a:ext cx="799200" cy="691919"/>
          </a:xfrm>
          <a:prstGeom prst="rect">
            <a:avLst/>
          </a:prstGeom>
          <a:noFill/>
          <a:ln>
            <a:noFill/>
          </a:ln>
        </p:spPr>
      </p:pic>
      <p:graphicFrame>
        <p:nvGraphicFramePr>
          <p:cNvPr id="397" name="Shape 397"/>
          <p:cNvGraphicFramePr/>
          <p:nvPr/>
        </p:nvGraphicFramePr>
        <p:xfrm>
          <a:off x="1495440" y="2169359"/>
          <a:ext cx="3000000" cy="3000000"/>
        </p:xfrm>
        <a:graphic>
          <a:graphicData uri="http://schemas.openxmlformats.org/drawingml/2006/table">
            <a:tbl>
              <a:tblPr>
                <a:noFill/>
              </a:tblPr>
              <a:tblGrid>
                <a:gridCol w="2709000">
                  <a:extLst>
                    <a:ext uri="{9D8B030D-6E8A-4147-A177-3AD203B41FA5}">
                      <a16:colId xmlns:a16="http://schemas.microsoft.com/office/drawing/2014/main" val="20000"/>
                    </a:ext>
                  </a:extLst>
                </a:gridCol>
                <a:gridCol w="2709000">
                  <a:extLst>
                    <a:ext uri="{9D8B030D-6E8A-4147-A177-3AD203B41FA5}">
                      <a16:colId xmlns:a16="http://schemas.microsoft.com/office/drawing/2014/main" val="20001"/>
                    </a:ext>
                  </a:extLst>
                </a:gridCol>
                <a:gridCol w="2709725">
                  <a:extLst>
                    <a:ext uri="{9D8B030D-6E8A-4147-A177-3AD203B41FA5}">
                      <a16:colId xmlns:a16="http://schemas.microsoft.com/office/drawing/2014/main" val="20002"/>
                    </a:ext>
                  </a:extLst>
                </a:gridCol>
              </a:tblGrid>
              <a:tr h="521650">
                <a:tc>
                  <a:txBody>
                    <a:bodyPr/>
                    <a:lstStyle/>
                    <a:p>
                      <a:pPr marL="0" marR="0" lvl="0" indent="0" algn="ctr" rtl="0">
                        <a:lnSpc>
                          <a:spcPct val="100000"/>
                        </a:lnSpc>
                        <a:spcBef>
                          <a:spcPts val="0"/>
                        </a:spcBef>
                        <a:buSzPct val="25000"/>
                        <a:buNone/>
                      </a:pPr>
                      <a:r>
                        <a:rPr lang="pt-BR" sz="1500" b="1" u="none" strike="noStrike" cap="none">
                          <a:solidFill>
                            <a:srgbClr val="FFFFFF"/>
                          </a:solidFill>
                          <a:latin typeface="Libre Baskerville"/>
                          <a:ea typeface="Libre Baskerville"/>
                          <a:cs typeface="Libre Baskerville"/>
                          <a:sym typeface="Libre Baskerville"/>
                        </a:rPr>
                        <a:t>Casos de Teste</a:t>
                      </a:r>
                    </a:p>
                  </a:txBody>
                  <a:tcPr marL="91450" marR="91450"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1B1E3D"/>
                    </a:solidFill>
                  </a:tcPr>
                </a:tc>
                <a:tc>
                  <a:txBody>
                    <a:bodyPr/>
                    <a:lstStyle/>
                    <a:p>
                      <a:pPr marL="0" marR="0" lvl="0" indent="0" algn="ctr" rtl="0">
                        <a:lnSpc>
                          <a:spcPct val="100000"/>
                        </a:lnSpc>
                        <a:spcBef>
                          <a:spcPts val="0"/>
                        </a:spcBef>
                        <a:buSzPct val="25000"/>
                        <a:buNone/>
                      </a:pPr>
                      <a:r>
                        <a:rPr lang="pt-BR" sz="1500" b="1" u="none" strike="noStrike" cap="none">
                          <a:solidFill>
                            <a:srgbClr val="FFFFFF"/>
                          </a:solidFill>
                          <a:latin typeface="Libre Baskerville"/>
                          <a:ea typeface="Libre Baskerville"/>
                          <a:cs typeface="Libre Baskerville"/>
                          <a:sym typeface="Libre Baskerville"/>
                        </a:rPr>
                        <a:t>Descrição do </a:t>
                      </a:r>
                    </a:p>
                    <a:p>
                      <a:pPr marL="0" marR="0" lvl="0" indent="0" algn="ctr" rtl="0">
                        <a:lnSpc>
                          <a:spcPct val="100000"/>
                        </a:lnSpc>
                        <a:spcBef>
                          <a:spcPts val="0"/>
                        </a:spcBef>
                        <a:buSzPct val="25000"/>
                        <a:buNone/>
                      </a:pPr>
                      <a:r>
                        <a:rPr lang="pt-BR" sz="1500" b="1" u="none" strike="noStrike" cap="none">
                          <a:solidFill>
                            <a:srgbClr val="FFFFFF"/>
                          </a:solidFill>
                          <a:latin typeface="Libre Baskerville"/>
                          <a:ea typeface="Libre Baskerville"/>
                          <a:cs typeface="Libre Baskerville"/>
                          <a:sym typeface="Libre Baskerville"/>
                        </a:rPr>
                        <a:t>Caso de Teste</a:t>
                      </a:r>
                    </a:p>
                  </a:txBody>
                  <a:tcPr marL="91450" marR="91450"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1B1E3D"/>
                    </a:solidFill>
                  </a:tcPr>
                </a:tc>
                <a:tc>
                  <a:txBody>
                    <a:bodyPr/>
                    <a:lstStyle/>
                    <a:p>
                      <a:pPr marL="0" marR="0" lvl="0" indent="0" algn="ctr" rtl="0">
                        <a:lnSpc>
                          <a:spcPct val="100000"/>
                        </a:lnSpc>
                        <a:spcBef>
                          <a:spcPts val="0"/>
                        </a:spcBef>
                        <a:buSzPct val="25000"/>
                        <a:buNone/>
                      </a:pPr>
                      <a:r>
                        <a:rPr lang="pt-BR" sz="1500" b="1" u="none" strike="noStrike" cap="none">
                          <a:solidFill>
                            <a:srgbClr val="FFFFFF"/>
                          </a:solidFill>
                          <a:latin typeface="Libre Baskerville"/>
                          <a:ea typeface="Libre Baskerville"/>
                          <a:cs typeface="Libre Baskerville"/>
                          <a:sym typeface="Libre Baskerville"/>
                        </a:rPr>
                        <a:t>Status</a:t>
                      </a:r>
                    </a:p>
                  </a:txBody>
                  <a:tcPr marL="91450" marR="91450"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1B1E3D"/>
                    </a:solidFill>
                  </a:tcPr>
                </a:tc>
                <a:extLst>
                  <a:ext uri="{0D108BD9-81ED-4DB2-BD59-A6C34878D82A}">
                    <a16:rowId xmlns:a16="http://schemas.microsoft.com/office/drawing/2014/main" val="10000"/>
                  </a:ext>
                </a:extLst>
              </a:tr>
              <a:tr h="920525">
                <a:tc>
                  <a:txBody>
                    <a:bodyPr/>
                    <a:lstStyle/>
                    <a:p>
                      <a:pPr marL="0" marR="0" lvl="0" indent="0" algn="ctr" rtl="0">
                        <a:lnSpc>
                          <a:spcPct val="100000"/>
                        </a:lnSpc>
                        <a:spcBef>
                          <a:spcPts val="0"/>
                        </a:spcBef>
                        <a:buSzPct val="25000"/>
                        <a:buNone/>
                      </a:pPr>
                      <a:r>
                        <a:rPr lang="pt-BR" sz="1600" b="0" u="none" strike="noStrike" cap="none">
                          <a:solidFill>
                            <a:srgbClr val="000000"/>
                          </a:solidFill>
                          <a:latin typeface="Libre Baskerville"/>
                          <a:ea typeface="Libre Baskerville"/>
                          <a:cs typeface="Libre Baskerville"/>
                          <a:sym typeface="Libre Baskerville"/>
                        </a:rPr>
                        <a:t>CT #43</a:t>
                      </a:r>
                    </a:p>
                  </a:txBody>
                  <a:tcPr marL="91450" marR="91450"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FFFFFF"/>
                    </a:solidFill>
                  </a:tcPr>
                </a:tc>
                <a:tc>
                  <a:txBody>
                    <a:bodyPr/>
                    <a:lstStyle/>
                    <a:p>
                      <a:pPr marL="0" marR="0" lvl="0" indent="0" algn="l" rtl="0">
                        <a:lnSpc>
                          <a:spcPct val="100000"/>
                        </a:lnSpc>
                        <a:spcBef>
                          <a:spcPts val="0"/>
                        </a:spcBef>
                        <a:buSzPct val="25000"/>
                        <a:buNone/>
                      </a:pPr>
                      <a:r>
                        <a:rPr lang="pt-BR" sz="1600" b="0" u="none" strike="noStrike" cap="none">
                          <a:solidFill>
                            <a:srgbClr val="000000"/>
                          </a:solidFill>
                          <a:latin typeface="Libre Baskerville"/>
                          <a:ea typeface="Libre Baskerville"/>
                          <a:cs typeface="Libre Baskerville"/>
                          <a:sym typeface="Libre Baskerville"/>
                        </a:rPr>
                        <a:t>Verificar se os Botões “Descrição” da Tabela de Alertas de Usuários foi pressionado pelo usuário.</a:t>
                      </a:r>
                    </a:p>
                  </a:txBody>
                  <a:tcPr marL="68400" marR="68400"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FFFFFF"/>
                    </a:solidFill>
                  </a:tcPr>
                </a:tc>
                <a:tc>
                  <a:txBody>
                    <a:bodyPr/>
                    <a:lstStyle/>
                    <a:p>
                      <a:pPr marL="0" marR="0" lvl="0" indent="0" algn="ctr" rtl="0">
                        <a:lnSpc>
                          <a:spcPct val="100000"/>
                        </a:lnSpc>
                        <a:spcBef>
                          <a:spcPts val="0"/>
                        </a:spcBef>
                        <a:buSzPct val="25000"/>
                        <a:buNone/>
                      </a:pPr>
                      <a:r>
                        <a:rPr lang="pt-BR" sz="1600" b="0" u="none" strike="noStrike" cap="none">
                          <a:solidFill>
                            <a:srgbClr val="000000"/>
                          </a:solidFill>
                          <a:latin typeface="Libre Baskerville"/>
                          <a:ea typeface="Libre Baskerville"/>
                          <a:cs typeface="Libre Baskerville"/>
                          <a:sym typeface="Libre Baskerville"/>
                        </a:rPr>
                        <a:t>Sucesso</a:t>
                      </a:r>
                    </a:p>
                  </a:txBody>
                  <a:tcPr marL="91450" marR="91450"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690475">
                <a:tc>
                  <a:txBody>
                    <a:bodyPr/>
                    <a:lstStyle/>
                    <a:p>
                      <a:pPr marL="0" marR="0" lvl="0" indent="0" algn="ctr" rtl="0">
                        <a:lnSpc>
                          <a:spcPct val="100000"/>
                        </a:lnSpc>
                        <a:spcBef>
                          <a:spcPts val="0"/>
                        </a:spcBef>
                        <a:buSzPct val="25000"/>
                        <a:buNone/>
                      </a:pPr>
                      <a:r>
                        <a:rPr lang="pt-BR" sz="1600" b="0" u="none" strike="noStrike" cap="none">
                          <a:solidFill>
                            <a:srgbClr val="000000"/>
                          </a:solidFill>
                          <a:latin typeface="Libre Baskerville"/>
                          <a:ea typeface="Libre Baskerville"/>
                          <a:cs typeface="Libre Baskerville"/>
                          <a:sym typeface="Libre Baskerville"/>
                        </a:rPr>
                        <a:t>CT #44</a:t>
                      </a:r>
                    </a:p>
                  </a:txBody>
                  <a:tcPr marL="91450" marR="91450"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FFFFFF"/>
                    </a:solidFill>
                  </a:tcPr>
                </a:tc>
                <a:tc>
                  <a:txBody>
                    <a:bodyPr/>
                    <a:lstStyle/>
                    <a:p>
                      <a:pPr marL="0" marR="0" lvl="0" indent="0" algn="l" rtl="0">
                        <a:lnSpc>
                          <a:spcPct val="100000"/>
                        </a:lnSpc>
                        <a:spcBef>
                          <a:spcPts val="0"/>
                        </a:spcBef>
                        <a:buSzPct val="25000"/>
                        <a:buNone/>
                      </a:pPr>
                      <a:r>
                        <a:rPr lang="pt-BR" sz="1600" b="0" u="none" strike="noStrike" cap="none">
                          <a:solidFill>
                            <a:srgbClr val="000000"/>
                          </a:solidFill>
                          <a:latin typeface="Libre Baskerville"/>
                          <a:ea typeface="Libre Baskerville"/>
                          <a:cs typeface="Libre Baskerville"/>
                          <a:sym typeface="Libre Baskerville"/>
                        </a:rPr>
                        <a:t>Verificar se o ícone “X” da janela Modal é pressionado pelo usuário.</a:t>
                      </a:r>
                    </a:p>
                  </a:txBody>
                  <a:tcPr marL="68400" marR="68400"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FFFFFF"/>
                    </a:solidFill>
                  </a:tcPr>
                </a:tc>
                <a:tc>
                  <a:txBody>
                    <a:bodyPr/>
                    <a:lstStyle/>
                    <a:p>
                      <a:pPr marL="0" marR="0" lvl="0" indent="0" algn="ctr" rtl="0">
                        <a:lnSpc>
                          <a:spcPct val="100000"/>
                        </a:lnSpc>
                        <a:spcBef>
                          <a:spcPts val="0"/>
                        </a:spcBef>
                        <a:buSzPct val="25000"/>
                        <a:buNone/>
                      </a:pPr>
                      <a:r>
                        <a:rPr lang="pt-BR" sz="1600" b="0" u="none" strike="noStrike" cap="none">
                          <a:solidFill>
                            <a:srgbClr val="000000"/>
                          </a:solidFill>
                          <a:latin typeface="Libre Baskerville"/>
                          <a:ea typeface="Libre Baskerville"/>
                          <a:cs typeface="Libre Baskerville"/>
                          <a:sym typeface="Libre Baskerville"/>
                        </a:rPr>
                        <a:t>Sucesso</a:t>
                      </a:r>
                    </a:p>
                  </a:txBody>
                  <a:tcPr marL="91450" marR="91450"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920525">
                <a:tc>
                  <a:txBody>
                    <a:bodyPr/>
                    <a:lstStyle/>
                    <a:p>
                      <a:pPr marL="0" marR="0" lvl="0" indent="0" algn="ctr" rtl="0">
                        <a:lnSpc>
                          <a:spcPct val="100000"/>
                        </a:lnSpc>
                        <a:spcBef>
                          <a:spcPts val="0"/>
                        </a:spcBef>
                        <a:buSzPct val="25000"/>
                        <a:buNone/>
                      </a:pPr>
                      <a:r>
                        <a:rPr lang="pt-BR" sz="1600" b="0" u="none" strike="noStrike" cap="none">
                          <a:solidFill>
                            <a:srgbClr val="000000"/>
                          </a:solidFill>
                          <a:latin typeface="Libre Baskerville"/>
                          <a:ea typeface="Libre Baskerville"/>
                          <a:cs typeface="Libre Baskerville"/>
                          <a:sym typeface="Libre Baskerville"/>
                        </a:rPr>
                        <a:t>CT #45</a:t>
                      </a:r>
                    </a:p>
                  </a:txBody>
                  <a:tcPr marL="91450" marR="91450"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FFFFFF"/>
                    </a:solidFill>
                  </a:tcPr>
                </a:tc>
                <a:tc>
                  <a:txBody>
                    <a:bodyPr/>
                    <a:lstStyle/>
                    <a:p>
                      <a:pPr marL="0" marR="0" lvl="0" indent="0" algn="l" rtl="0">
                        <a:lnSpc>
                          <a:spcPct val="100000"/>
                        </a:lnSpc>
                        <a:spcBef>
                          <a:spcPts val="0"/>
                        </a:spcBef>
                        <a:buSzPct val="25000"/>
                        <a:buNone/>
                      </a:pPr>
                      <a:r>
                        <a:rPr lang="pt-BR" sz="1600" b="0" u="none" strike="noStrike" cap="none">
                          <a:solidFill>
                            <a:srgbClr val="000000"/>
                          </a:solidFill>
                          <a:latin typeface="Libre Baskerville"/>
                          <a:ea typeface="Libre Baskerville"/>
                          <a:cs typeface="Libre Baskerville"/>
                          <a:sym typeface="Libre Baskerville"/>
                        </a:rPr>
                        <a:t>Verificar se o usuário clicou em qualquer parte da página, exceto dentro da janela Modal, com a mesma janela aberta.</a:t>
                      </a:r>
                    </a:p>
                  </a:txBody>
                  <a:tcPr marL="68400" marR="68400"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FFFFFF"/>
                    </a:solidFill>
                  </a:tcPr>
                </a:tc>
                <a:tc>
                  <a:txBody>
                    <a:bodyPr/>
                    <a:lstStyle/>
                    <a:p>
                      <a:pPr marL="0" marR="0" lvl="0" indent="0" algn="ctr" rtl="0">
                        <a:lnSpc>
                          <a:spcPct val="100000"/>
                        </a:lnSpc>
                        <a:spcBef>
                          <a:spcPts val="0"/>
                        </a:spcBef>
                        <a:buSzPct val="25000"/>
                        <a:buNone/>
                      </a:pPr>
                      <a:r>
                        <a:rPr lang="pt-BR" sz="1600" b="0" u="none" strike="noStrike" cap="none">
                          <a:solidFill>
                            <a:srgbClr val="000000"/>
                          </a:solidFill>
                          <a:latin typeface="Libre Baskerville"/>
                          <a:ea typeface="Libre Baskerville"/>
                          <a:cs typeface="Libre Baskerville"/>
                          <a:sym typeface="Libre Baskerville"/>
                        </a:rPr>
                        <a:t>Sucesso</a:t>
                      </a:r>
                    </a:p>
                  </a:txBody>
                  <a:tcPr marL="91450" marR="91450"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493258876"/>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Shape 402"/>
          <p:cNvSpPr txBox="1"/>
          <p:nvPr/>
        </p:nvSpPr>
        <p:spPr>
          <a:xfrm>
            <a:off x="1261800" y="365760"/>
            <a:ext cx="9692280" cy="1325160"/>
          </a:xfrm>
          <a:prstGeom prst="rect">
            <a:avLst/>
          </a:prstGeom>
          <a:noFill/>
          <a:ln>
            <a:noFill/>
          </a:ln>
        </p:spPr>
        <p:txBody>
          <a:bodyPr lIns="91425" tIns="45700" rIns="91425" bIns="45700" anchor="b" anchorCtr="0">
            <a:noAutofit/>
          </a:bodyPr>
          <a:lstStyle/>
          <a:p>
            <a:pPr marL="0" marR="0" lvl="0" indent="0" algn="l" rtl="0">
              <a:lnSpc>
                <a:spcPct val="90000"/>
              </a:lnSpc>
              <a:spcBef>
                <a:spcPts val="0"/>
              </a:spcBef>
              <a:buSzPct val="25000"/>
              <a:buNone/>
            </a:pPr>
            <a:r>
              <a:rPr lang="pt-BR" sz="4400" b="0" strike="noStrike">
                <a:solidFill>
                  <a:srgbClr val="000000"/>
                </a:solidFill>
                <a:latin typeface="Libre Baskerville"/>
                <a:ea typeface="Libre Baskerville"/>
                <a:cs typeface="Libre Baskerville"/>
                <a:sym typeface="Libre Baskerville"/>
              </a:rPr>
              <a:t>Caso de Teste</a:t>
            </a:r>
          </a:p>
        </p:txBody>
      </p:sp>
      <p:sp>
        <p:nvSpPr>
          <p:cNvPr id="403" name="Shape 403"/>
          <p:cNvSpPr txBox="1"/>
          <p:nvPr/>
        </p:nvSpPr>
        <p:spPr>
          <a:xfrm>
            <a:off x="1261800" y="1828800"/>
            <a:ext cx="8595000" cy="4350960"/>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b="0" strike="noStrike">
              <a:solidFill>
                <a:srgbClr val="000000"/>
              </a:solidFill>
              <a:latin typeface="Libre Baskerville"/>
              <a:ea typeface="Libre Baskerville"/>
              <a:cs typeface="Libre Baskerville"/>
              <a:sym typeface="Libre Baskerville"/>
            </a:endParaRPr>
          </a:p>
          <a:p>
            <a:pPr marL="0" marR="0" lvl="0" indent="0" algn="l" rtl="0">
              <a:lnSpc>
                <a:spcPct val="100000"/>
              </a:lnSpc>
              <a:spcBef>
                <a:spcPts val="0"/>
              </a:spcBef>
              <a:buNone/>
            </a:pPr>
            <a:endParaRPr sz="1800" b="0" strike="noStrike">
              <a:solidFill>
                <a:srgbClr val="000000"/>
              </a:solidFill>
              <a:latin typeface="Libre Baskerville"/>
              <a:ea typeface="Libre Baskerville"/>
              <a:cs typeface="Libre Baskerville"/>
              <a:sym typeface="Libre Baskerville"/>
            </a:endParaRPr>
          </a:p>
          <a:p>
            <a:pPr marL="0" marR="0" lvl="0" indent="0" algn="l" rtl="0">
              <a:lnSpc>
                <a:spcPct val="95000"/>
              </a:lnSpc>
              <a:spcBef>
                <a:spcPts val="0"/>
              </a:spcBef>
              <a:buNone/>
            </a:pPr>
            <a:endParaRPr sz="1800" b="0" strike="noStrike">
              <a:solidFill>
                <a:srgbClr val="000000"/>
              </a:solidFill>
              <a:latin typeface="Libre Baskerville"/>
              <a:ea typeface="Libre Baskerville"/>
              <a:cs typeface="Libre Baskerville"/>
              <a:sym typeface="Libre Baskerville"/>
            </a:endParaRPr>
          </a:p>
          <a:p>
            <a:pPr marL="0" marR="0" lvl="0" indent="0" algn="l" rtl="0">
              <a:lnSpc>
                <a:spcPct val="95000"/>
              </a:lnSpc>
              <a:spcBef>
                <a:spcPts val="0"/>
              </a:spcBef>
              <a:buNone/>
            </a:pPr>
            <a:endParaRPr sz="1800" b="0" strike="noStrike">
              <a:solidFill>
                <a:srgbClr val="000000"/>
              </a:solidFill>
              <a:latin typeface="Libre Baskerville"/>
              <a:ea typeface="Libre Baskerville"/>
              <a:cs typeface="Libre Baskerville"/>
              <a:sym typeface="Libre Baskerville"/>
            </a:endParaRPr>
          </a:p>
        </p:txBody>
      </p:sp>
      <p:pic>
        <p:nvPicPr>
          <p:cNvPr id="404" name="Shape 404"/>
          <p:cNvPicPr preferRelativeResize="0"/>
          <p:nvPr/>
        </p:nvPicPr>
        <p:blipFill rotWithShape="1">
          <a:blip r:embed="rId3">
            <a:alphaModFix/>
          </a:blip>
          <a:srcRect/>
          <a:stretch/>
        </p:blipFill>
        <p:spPr>
          <a:xfrm>
            <a:off x="11347200" y="69840"/>
            <a:ext cx="799200" cy="691919"/>
          </a:xfrm>
          <a:prstGeom prst="rect">
            <a:avLst/>
          </a:prstGeom>
          <a:noFill/>
          <a:ln>
            <a:noFill/>
          </a:ln>
        </p:spPr>
      </p:pic>
      <p:graphicFrame>
        <p:nvGraphicFramePr>
          <p:cNvPr id="405" name="Shape 405"/>
          <p:cNvGraphicFramePr/>
          <p:nvPr/>
        </p:nvGraphicFramePr>
        <p:xfrm>
          <a:off x="1495440" y="2169359"/>
          <a:ext cx="3000000" cy="3000000"/>
        </p:xfrm>
        <a:graphic>
          <a:graphicData uri="http://schemas.openxmlformats.org/drawingml/2006/table">
            <a:tbl>
              <a:tblPr>
                <a:noFill/>
              </a:tblPr>
              <a:tblGrid>
                <a:gridCol w="2709000">
                  <a:extLst>
                    <a:ext uri="{9D8B030D-6E8A-4147-A177-3AD203B41FA5}">
                      <a16:colId xmlns:a16="http://schemas.microsoft.com/office/drawing/2014/main" val="20000"/>
                    </a:ext>
                  </a:extLst>
                </a:gridCol>
                <a:gridCol w="2709000">
                  <a:extLst>
                    <a:ext uri="{9D8B030D-6E8A-4147-A177-3AD203B41FA5}">
                      <a16:colId xmlns:a16="http://schemas.microsoft.com/office/drawing/2014/main" val="20001"/>
                    </a:ext>
                  </a:extLst>
                </a:gridCol>
                <a:gridCol w="2709725">
                  <a:extLst>
                    <a:ext uri="{9D8B030D-6E8A-4147-A177-3AD203B41FA5}">
                      <a16:colId xmlns:a16="http://schemas.microsoft.com/office/drawing/2014/main" val="20002"/>
                    </a:ext>
                  </a:extLst>
                </a:gridCol>
              </a:tblGrid>
              <a:tr h="521650">
                <a:tc>
                  <a:txBody>
                    <a:bodyPr/>
                    <a:lstStyle/>
                    <a:p>
                      <a:pPr marL="0" marR="0" lvl="0" indent="0" algn="ctr" rtl="0">
                        <a:lnSpc>
                          <a:spcPct val="100000"/>
                        </a:lnSpc>
                        <a:spcBef>
                          <a:spcPts val="0"/>
                        </a:spcBef>
                        <a:buSzPct val="25000"/>
                        <a:buNone/>
                      </a:pPr>
                      <a:r>
                        <a:rPr lang="pt-BR" sz="1500" b="1" u="none" strike="noStrike" cap="none">
                          <a:solidFill>
                            <a:srgbClr val="FFFFFF"/>
                          </a:solidFill>
                          <a:latin typeface="Libre Baskerville"/>
                          <a:ea typeface="Libre Baskerville"/>
                          <a:cs typeface="Libre Baskerville"/>
                          <a:sym typeface="Libre Baskerville"/>
                        </a:rPr>
                        <a:t>Casos de Teste</a:t>
                      </a:r>
                    </a:p>
                  </a:txBody>
                  <a:tcPr marL="91450" marR="91450"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1B1E3D"/>
                    </a:solidFill>
                  </a:tcPr>
                </a:tc>
                <a:tc>
                  <a:txBody>
                    <a:bodyPr/>
                    <a:lstStyle/>
                    <a:p>
                      <a:pPr marL="0" marR="0" lvl="0" indent="0" algn="ctr" rtl="0">
                        <a:lnSpc>
                          <a:spcPct val="100000"/>
                        </a:lnSpc>
                        <a:spcBef>
                          <a:spcPts val="0"/>
                        </a:spcBef>
                        <a:buSzPct val="25000"/>
                        <a:buNone/>
                      </a:pPr>
                      <a:r>
                        <a:rPr lang="pt-BR" sz="1500" b="1" u="none" strike="noStrike" cap="none">
                          <a:solidFill>
                            <a:srgbClr val="FFFFFF"/>
                          </a:solidFill>
                          <a:latin typeface="Libre Baskerville"/>
                          <a:ea typeface="Libre Baskerville"/>
                          <a:cs typeface="Libre Baskerville"/>
                          <a:sym typeface="Libre Baskerville"/>
                        </a:rPr>
                        <a:t>Descrição do </a:t>
                      </a:r>
                    </a:p>
                    <a:p>
                      <a:pPr marL="0" marR="0" lvl="0" indent="0" algn="ctr" rtl="0">
                        <a:lnSpc>
                          <a:spcPct val="100000"/>
                        </a:lnSpc>
                        <a:spcBef>
                          <a:spcPts val="0"/>
                        </a:spcBef>
                        <a:buSzPct val="25000"/>
                        <a:buNone/>
                      </a:pPr>
                      <a:r>
                        <a:rPr lang="pt-BR" sz="1500" b="1" u="none" strike="noStrike" cap="none">
                          <a:solidFill>
                            <a:srgbClr val="FFFFFF"/>
                          </a:solidFill>
                          <a:latin typeface="Libre Baskerville"/>
                          <a:ea typeface="Libre Baskerville"/>
                          <a:cs typeface="Libre Baskerville"/>
                          <a:sym typeface="Libre Baskerville"/>
                        </a:rPr>
                        <a:t>Caso de Teste</a:t>
                      </a:r>
                    </a:p>
                  </a:txBody>
                  <a:tcPr marL="91450" marR="91450"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1B1E3D"/>
                    </a:solidFill>
                  </a:tcPr>
                </a:tc>
                <a:tc>
                  <a:txBody>
                    <a:bodyPr/>
                    <a:lstStyle/>
                    <a:p>
                      <a:pPr marL="0" marR="0" lvl="0" indent="0" algn="ctr" rtl="0">
                        <a:lnSpc>
                          <a:spcPct val="100000"/>
                        </a:lnSpc>
                        <a:spcBef>
                          <a:spcPts val="0"/>
                        </a:spcBef>
                        <a:buSzPct val="25000"/>
                        <a:buNone/>
                      </a:pPr>
                      <a:r>
                        <a:rPr lang="pt-BR" sz="1500" b="1" u="none" strike="noStrike" cap="none">
                          <a:solidFill>
                            <a:srgbClr val="FFFFFF"/>
                          </a:solidFill>
                          <a:latin typeface="Libre Baskerville"/>
                          <a:ea typeface="Libre Baskerville"/>
                          <a:cs typeface="Libre Baskerville"/>
                          <a:sym typeface="Libre Baskerville"/>
                        </a:rPr>
                        <a:t>Status</a:t>
                      </a:r>
                    </a:p>
                  </a:txBody>
                  <a:tcPr marL="91450" marR="91450"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1B1E3D"/>
                    </a:solidFill>
                  </a:tcPr>
                </a:tc>
                <a:extLst>
                  <a:ext uri="{0D108BD9-81ED-4DB2-BD59-A6C34878D82A}">
                    <a16:rowId xmlns:a16="http://schemas.microsoft.com/office/drawing/2014/main" val="10000"/>
                  </a:ext>
                </a:extLst>
              </a:tr>
              <a:tr h="690475">
                <a:tc>
                  <a:txBody>
                    <a:bodyPr/>
                    <a:lstStyle/>
                    <a:p>
                      <a:pPr marL="0" marR="0" lvl="0" indent="0" algn="ctr" rtl="0">
                        <a:lnSpc>
                          <a:spcPct val="100000"/>
                        </a:lnSpc>
                        <a:spcBef>
                          <a:spcPts val="0"/>
                        </a:spcBef>
                        <a:buSzPct val="25000"/>
                        <a:buNone/>
                      </a:pPr>
                      <a:r>
                        <a:rPr lang="pt-BR" sz="1600" b="0" u="none" strike="noStrike" cap="none">
                          <a:solidFill>
                            <a:srgbClr val="000000"/>
                          </a:solidFill>
                          <a:latin typeface="Libre Baskerville"/>
                          <a:ea typeface="Libre Baskerville"/>
                          <a:cs typeface="Libre Baskerville"/>
                          <a:sym typeface="Libre Baskerville"/>
                        </a:rPr>
                        <a:t>CT #46</a:t>
                      </a:r>
                    </a:p>
                  </a:txBody>
                  <a:tcPr marL="91450" marR="91450"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FFFFFF"/>
                    </a:solidFill>
                  </a:tcPr>
                </a:tc>
                <a:tc>
                  <a:txBody>
                    <a:bodyPr/>
                    <a:lstStyle/>
                    <a:p>
                      <a:pPr marL="0" marR="0" lvl="0" indent="0" algn="l" rtl="0">
                        <a:lnSpc>
                          <a:spcPct val="100000"/>
                        </a:lnSpc>
                        <a:spcBef>
                          <a:spcPts val="0"/>
                        </a:spcBef>
                        <a:buSzPct val="25000"/>
                        <a:buNone/>
                      </a:pPr>
                      <a:r>
                        <a:rPr lang="pt-BR" sz="1600" b="0" u="none" strike="noStrike" cap="none">
                          <a:solidFill>
                            <a:srgbClr val="000000"/>
                          </a:solidFill>
                          <a:latin typeface="Libre Baskerville"/>
                          <a:ea typeface="Libre Baskerville"/>
                          <a:cs typeface="Libre Baskerville"/>
                          <a:sym typeface="Libre Baskerville"/>
                        </a:rPr>
                        <a:t>Verificar se o usuário clicou no ícone “&gt;” (Prosseguir, Continuar) da janela Modal.</a:t>
                      </a:r>
                    </a:p>
                  </a:txBody>
                  <a:tcPr marL="68400" marR="68400"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FFFFFF"/>
                    </a:solidFill>
                  </a:tcPr>
                </a:tc>
                <a:tc>
                  <a:txBody>
                    <a:bodyPr/>
                    <a:lstStyle/>
                    <a:p>
                      <a:pPr marL="0" marR="0" lvl="0" indent="0" algn="ctr" rtl="0">
                        <a:lnSpc>
                          <a:spcPct val="100000"/>
                        </a:lnSpc>
                        <a:spcBef>
                          <a:spcPts val="0"/>
                        </a:spcBef>
                        <a:buSzPct val="25000"/>
                        <a:buNone/>
                      </a:pPr>
                      <a:r>
                        <a:rPr lang="pt-BR" sz="1600" b="0" u="none" strike="noStrike" cap="none">
                          <a:solidFill>
                            <a:srgbClr val="000000"/>
                          </a:solidFill>
                          <a:latin typeface="Libre Baskerville"/>
                          <a:ea typeface="Libre Baskerville"/>
                          <a:cs typeface="Libre Baskerville"/>
                          <a:sym typeface="Libre Baskerville"/>
                        </a:rPr>
                        <a:t>Sucesso</a:t>
                      </a:r>
                    </a:p>
                  </a:txBody>
                  <a:tcPr marL="91450" marR="91450"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690475">
                <a:tc>
                  <a:txBody>
                    <a:bodyPr/>
                    <a:lstStyle/>
                    <a:p>
                      <a:pPr marL="0" marR="0" lvl="0" indent="0" algn="ctr" rtl="0">
                        <a:lnSpc>
                          <a:spcPct val="100000"/>
                        </a:lnSpc>
                        <a:spcBef>
                          <a:spcPts val="0"/>
                        </a:spcBef>
                        <a:buSzPct val="25000"/>
                        <a:buNone/>
                      </a:pPr>
                      <a:r>
                        <a:rPr lang="pt-BR" sz="1600" b="0" u="none" strike="noStrike" cap="none">
                          <a:solidFill>
                            <a:srgbClr val="000000"/>
                          </a:solidFill>
                          <a:latin typeface="Libre Baskerville"/>
                          <a:ea typeface="Libre Baskerville"/>
                          <a:cs typeface="Libre Baskerville"/>
                          <a:sym typeface="Libre Baskerville"/>
                        </a:rPr>
                        <a:t>CT #47</a:t>
                      </a:r>
                    </a:p>
                  </a:txBody>
                  <a:tcPr marL="91450" marR="91450"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FFFFFF"/>
                    </a:solidFill>
                  </a:tcPr>
                </a:tc>
                <a:tc>
                  <a:txBody>
                    <a:bodyPr/>
                    <a:lstStyle/>
                    <a:p>
                      <a:pPr marL="0" marR="0" lvl="0" indent="0" algn="l" rtl="0">
                        <a:lnSpc>
                          <a:spcPct val="100000"/>
                        </a:lnSpc>
                        <a:spcBef>
                          <a:spcPts val="0"/>
                        </a:spcBef>
                        <a:buSzPct val="25000"/>
                        <a:buNone/>
                      </a:pPr>
                      <a:r>
                        <a:rPr lang="pt-BR" sz="1600" b="0" u="none" strike="noStrike" cap="none">
                          <a:solidFill>
                            <a:srgbClr val="000000"/>
                          </a:solidFill>
                          <a:latin typeface="Libre Baskerville"/>
                          <a:ea typeface="Libre Baskerville"/>
                          <a:cs typeface="Libre Baskerville"/>
                          <a:sym typeface="Libre Baskerville"/>
                        </a:rPr>
                        <a:t>Verificar se o usuário clicou no ícone “&lt;” (Retroceder, Voltar) da janela Modal.</a:t>
                      </a:r>
                    </a:p>
                  </a:txBody>
                  <a:tcPr marL="68400" marR="68400"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FFFFFF"/>
                    </a:solidFill>
                  </a:tcPr>
                </a:tc>
                <a:tc>
                  <a:txBody>
                    <a:bodyPr/>
                    <a:lstStyle/>
                    <a:p>
                      <a:pPr marL="0" marR="0" lvl="0" indent="0" algn="ctr" rtl="0">
                        <a:lnSpc>
                          <a:spcPct val="100000"/>
                        </a:lnSpc>
                        <a:spcBef>
                          <a:spcPts val="0"/>
                        </a:spcBef>
                        <a:buSzPct val="25000"/>
                        <a:buNone/>
                      </a:pPr>
                      <a:r>
                        <a:rPr lang="pt-BR" sz="1600" b="0" u="none" strike="noStrike" cap="none">
                          <a:solidFill>
                            <a:srgbClr val="000000"/>
                          </a:solidFill>
                          <a:latin typeface="Libre Baskerville"/>
                          <a:ea typeface="Libre Baskerville"/>
                          <a:cs typeface="Libre Baskerville"/>
                          <a:sym typeface="Libre Baskerville"/>
                        </a:rPr>
                        <a:t>Sucesso</a:t>
                      </a:r>
                    </a:p>
                  </a:txBody>
                  <a:tcPr marL="91450" marR="91450"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690475">
                <a:tc>
                  <a:txBody>
                    <a:bodyPr/>
                    <a:lstStyle/>
                    <a:p>
                      <a:pPr marL="0" marR="0" lvl="0" indent="0" algn="ctr" rtl="0">
                        <a:lnSpc>
                          <a:spcPct val="100000"/>
                        </a:lnSpc>
                        <a:spcBef>
                          <a:spcPts val="0"/>
                        </a:spcBef>
                        <a:buSzPct val="25000"/>
                        <a:buNone/>
                      </a:pPr>
                      <a:r>
                        <a:rPr lang="pt-BR" sz="1600" b="0" u="none" strike="noStrike" cap="none">
                          <a:solidFill>
                            <a:srgbClr val="000000"/>
                          </a:solidFill>
                          <a:latin typeface="Libre Baskerville"/>
                          <a:ea typeface="Libre Baskerville"/>
                          <a:cs typeface="Libre Baskerville"/>
                          <a:sym typeface="Libre Baskerville"/>
                        </a:rPr>
                        <a:t>CT #48</a:t>
                      </a:r>
                    </a:p>
                  </a:txBody>
                  <a:tcPr marL="91450" marR="91450"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FFFFFF"/>
                    </a:solidFill>
                  </a:tcPr>
                </a:tc>
                <a:tc>
                  <a:txBody>
                    <a:bodyPr/>
                    <a:lstStyle/>
                    <a:p>
                      <a:pPr marL="0" marR="0" lvl="0" indent="0" algn="l" rtl="0">
                        <a:lnSpc>
                          <a:spcPct val="100000"/>
                        </a:lnSpc>
                        <a:spcBef>
                          <a:spcPts val="0"/>
                        </a:spcBef>
                        <a:buSzPct val="25000"/>
                        <a:buNone/>
                      </a:pPr>
                      <a:r>
                        <a:rPr lang="pt-BR" sz="1600" b="0" u="none" strike="noStrike" cap="none">
                          <a:solidFill>
                            <a:srgbClr val="000000"/>
                          </a:solidFill>
                          <a:latin typeface="Libre Baskerville"/>
                          <a:ea typeface="Libre Baskerville"/>
                          <a:cs typeface="Libre Baskerville"/>
                          <a:sym typeface="Libre Baskerville"/>
                        </a:rPr>
                        <a:t>Verificar o campo selecionado pelo usuário referente à “Data Inicial”.</a:t>
                      </a:r>
                    </a:p>
                  </a:txBody>
                  <a:tcPr marL="68400" marR="68400"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FFFFFF"/>
                    </a:solidFill>
                  </a:tcPr>
                </a:tc>
                <a:tc>
                  <a:txBody>
                    <a:bodyPr/>
                    <a:lstStyle/>
                    <a:p>
                      <a:pPr marL="0" marR="0" lvl="0" indent="0" algn="ctr" rtl="0">
                        <a:lnSpc>
                          <a:spcPct val="100000"/>
                        </a:lnSpc>
                        <a:spcBef>
                          <a:spcPts val="0"/>
                        </a:spcBef>
                        <a:buSzPct val="25000"/>
                        <a:buNone/>
                      </a:pPr>
                      <a:r>
                        <a:rPr lang="pt-BR" sz="1600" b="0" u="none" strike="noStrike" cap="none">
                          <a:solidFill>
                            <a:srgbClr val="000000"/>
                          </a:solidFill>
                          <a:latin typeface="Libre Baskerville"/>
                          <a:ea typeface="Libre Baskerville"/>
                          <a:cs typeface="Libre Baskerville"/>
                          <a:sym typeface="Libre Baskerville"/>
                        </a:rPr>
                        <a:t>Sucesso</a:t>
                      </a:r>
                    </a:p>
                  </a:txBody>
                  <a:tcPr marL="91450" marR="91450"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690475">
                <a:tc>
                  <a:txBody>
                    <a:bodyPr/>
                    <a:lstStyle/>
                    <a:p>
                      <a:pPr marL="0" marR="0" lvl="0" indent="0" algn="ctr" rtl="0">
                        <a:lnSpc>
                          <a:spcPct val="100000"/>
                        </a:lnSpc>
                        <a:spcBef>
                          <a:spcPts val="0"/>
                        </a:spcBef>
                        <a:buSzPct val="25000"/>
                        <a:buNone/>
                      </a:pPr>
                      <a:r>
                        <a:rPr lang="pt-BR" sz="1600" b="0" u="none" strike="noStrike" cap="none">
                          <a:solidFill>
                            <a:srgbClr val="000000"/>
                          </a:solidFill>
                          <a:latin typeface="Libre Baskerville"/>
                          <a:ea typeface="Libre Baskerville"/>
                          <a:cs typeface="Libre Baskerville"/>
                          <a:sym typeface="Libre Baskerville"/>
                        </a:rPr>
                        <a:t>CT #49</a:t>
                      </a:r>
                    </a:p>
                  </a:txBody>
                  <a:tcPr marL="91450" marR="91450"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FFFFFF"/>
                    </a:solidFill>
                  </a:tcPr>
                </a:tc>
                <a:tc>
                  <a:txBody>
                    <a:bodyPr/>
                    <a:lstStyle/>
                    <a:p>
                      <a:pPr marL="0" marR="0" lvl="0" indent="0" algn="l" rtl="0">
                        <a:lnSpc>
                          <a:spcPct val="100000"/>
                        </a:lnSpc>
                        <a:spcBef>
                          <a:spcPts val="0"/>
                        </a:spcBef>
                        <a:buSzPct val="25000"/>
                        <a:buNone/>
                      </a:pPr>
                      <a:r>
                        <a:rPr lang="pt-BR" sz="1600" b="0" u="none" strike="noStrike" cap="none">
                          <a:solidFill>
                            <a:srgbClr val="000000"/>
                          </a:solidFill>
                          <a:latin typeface="Libre Baskerville"/>
                          <a:ea typeface="Libre Baskerville"/>
                          <a:cs typeface="Libre Baskerville"/>
                          <a:sym typeface="Libre Baskerville"/>
                        </a:rPr>
                        <a:t>Verificar o campo selecionado pelo usuário referente à “Data Final”.</a:t>
                      </a:r>
                    </a:p>
                  </a:txBody>
                  <a:tcPr marL="68400" marR="68400"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FFFFFF"/>
                    </a:solidFill>
                  </a:tcPr>
                </a:tc>
                <a:tc>
                  <a:txBody>
                    <a:bodyPr/>
                    <a:lstStyle/>
                    <a:p>
                      <a:pPr marL="0" marR="0" lvl="0" indent="0" algn="ctr" rtl="0">
                        <a:lnSpc>
                          <a:spcPct val="100000"/>
                        </a:lnSpc>
                        <a:spcBef>
                          <a:spcPts val="0"/>
                        </a:spcBef>
                        <a:buSzPct val="25000"/>
                        <a:buNone/>
                      </a:pPr>
                      <a:r>
                        <a:rPr lang="pt-BR" sz="1600" b="0" u="none" strike="noStrike" cap="none">
                          <a:solidFill>
                            <a:srgbClr val="000000"/>
                          </a:solidFill>
                          <a:latin typeface="Libre Baskerville"/>
                          <a:ea typeface="Libre Baskerville"/>
                          <a:cs typeface="Libre Baskerville"/>
                          <a:sym typeface="Libre Baskerville"/>
                        </a:rPr>
                        <a:t>Sucesso</a:t>
                      </a:r>
                    </a:p>
                  </a:txBody>
                  <a:tcPr marL="91450" marR="91450"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7171090"/>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sp>
        <p:nvSpPr>
          <p:cNvPr id="410" name="Shape 410"/>
          <p:cNvSpPr txBox="1"/>
          <p:nvPr/>
        </p:nvSpPr>
        <p:spPr>
          <a:xfrm>
            <a:off x="1261800" y="365760"/>
            <a:ext cx="9692280" cy="1325160"/>
          </a:xfrm>
          <a:prstGeom prst="rect">
            <a:avLst/>
          </a:prstGeom>
          <a:noFill/>
          <a:ln>
            <a:noFill/>
          </a:ln>
        </p:spPr>
        <p:txBody>
          <a:bodyPr lIns="91425" tIns="45700" rIns="91425" bIns="45700" anchor="b" anchorCtr="0">
            <a:noAutofit/>
          </a:bodyPr>
          <a:lstStyle/>
          <a:p>
            <a:pPr marL="0" marR="0" lvl="0" indent="0" algn="l" rtl="0">
              <a:lnSpc>
                <a:spcPct val="90000"/>
              </a:lnSpc>
              <a:spcBef>
                <a:spcPts val="0"/>
              </a:spcBef>
              <a:buSzPct val="25000"/>
              <a:buNone/>
            </a:pPr>
            <a:r>
              <a:rPr lang="pt-BR" sz="4400" b="0" strike="noStrike">
                <a:solidFill>
                  <a:srgbClr val="000000"/>
                </a:solidFill>
                <a:latin typeface="Libre Baskerville"/>
                <a:ea typeface="Libre Baskerville"/>
                <a:cs typeface="Libre Baskerville"/>
                <a:sym typeface="Libre Baskerville"/>
              </a:rPr>
              <a:t>Caso de Teste</a:t>
            </a:r>
          </a:p>
        </p:txBody>
      </p:sp>
      <p:sp>
        <p:nvSpPr>
          <p:cNvPr id="411" name="Shape 411"/>
          <p:cNvSpPr txBox="1"/>
          <p:nvPr/>
        </p:nvSpPr>
        <p:spPr>
          <a:xfrm>
            <a:off x="1261800" y="1828800"/>
            <a:ext cx="8595000" cy="4350960"/>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b="0" strike="noStrike">
              <a:solidFill>
                <a:srgbClr val="000000"/>
              </a:solidFill>
              <a:latin typeface="Libre Baskerville"/>
              <a:ea typeface="Libre Baskerville"/>
              <a:cs typeface="Libre Baskerville"/>
              <a:sym typeface="Libre Baskerville"/>
            </a:endParaRPr>
          </a:p>
          <a:p>
            <a:pPr marL="0" marR="0" lvl="0" indent="0" algn="l" rtl="0">
              <a:lnSpc>
                <a:spcPct val="100000"/>
              </a:lnSpc>
              <a:spcBef>
                <a:spcPts val="0"/>
              </a:spcBef>
              <a:buNone/>
            </a:pPr>
            <a:endParaRPr sz="1800" b="0" strike="noStrike">
              <a:solidFill>
                <a:srgbClr val="000000"/>
              </a:solidFill>
              <a:latin typeface="Libre Baskerville"/>
              <a:ea typeface="Libre Baskerville"/>
              <a:cs typeface="Libre Baskerville"/>
              <a:sym typeface="Libre Baskerville"/>
            </a:endParaRPr>
          </a:p>
          <a:p>
            <a:pPr marL="0" marR="0" lvl="0" indent="0" algn="l" rtl="0">
              <a:lnSpc>
                <a:spcPct val="95000"/>
              </a:lnSpc>
              <a:spcBef>
                <a:spcPts val="0"/>
              </a:spcBef>
              <a:buNone/>
            </a:pPr>
            <a:endParaRPr sz="1800" b="0" strike="noStrike">
              <a:solidFill>
                <a:srgbClr val="000000"/>
              </a:solidFill>
              <a:latin typeface="Libre Baskerville"/>
              <a:ea typeface="Libre Baskerville"/>
              <a:cs typeface="Libre Baskerville"/>
              <a:sym typeface="Libre Baskerville"/>
            </a:endParaRPr>
          </a:p>
          <a:p>
            <a:pPr marL="0" marR="0" lvl="0" indent="0" algn="l" rtl="0">
              <a:lnSpc>
                <a:spcPct val="95000"/>
              </a:lnSpc>
              <a:spcBef>
                <a:spcPts val="0"/>
              </a:spcBef>
              <a:buNone/>
            </a:pPr>
            <a:endParaRPr sz="1800" b="0" strike="noStrike">
              <a:solidFill>
                <a:srgbClr val="000000"/>
              </a:solidFill>
              <a:latin typeface="Libre Baskerville"/>
              <a:ea typeface="Libre Baskerville"/>
              <a:cs typeface="Libre Baskerville"/>
              <a:sym typeface="Libre Baskerville"/>
            </a:endParaRPr>
          </a:p>
        </p:txBody>
      </p:sp>
      <p:pic>
        <p:nvPicPr>
          <p:cNvPr id="412" name="Shape 412"/>
          <p:cNvPicPr preferRelativeResize="0"/>
          <p:nvPr/>
        </p:nvPicPr>
        <p:blipFill rotWithShape="1">
          <a:blip r:embed="rId3">
            <a:alphaModFix/>
          </a:blip>
          <a:srcRect/>
          <a:stretch/>
        </p:blipFill>
        <p:spPr>
          <a:xfrm>
            <a:off x="11347200" y="69840"/>
            <a:ext cx="799200" cy="691919"/>
          </a:xfrm>
          <a:prstGeom prst="rect">
            <a:avLst/>
          </a:prstGeom>
          <a:noFill/>
          <a:ln>
            <a:noFill/>
          </a:ln>
        </p:spPr>
      </p:pic>
      <p:graphicFrame>
        <p:nvGraphicFramePr>
          <p:cNvPr id="413" name="Shape 413"/>
          <p:cNvGraphicFramePr/>
          <p:nvPr/>
        </p:nvGraphicFramePr>
        <p:xfrm>
          <a:off x="1495440" y="2511000"/>
          <a:ext cx="3000000" cy="3000000"/>
        </p:xfrm>
        <a:graphic>
          <a:graphicData uri="http://schemas.openxmlformats.org/drawingml/2006/table">
            <a:tbl>
              <a:tblPr>
                <a:noFill/>
              </a:tblPr>
              <a:tblGrid>
                <a:gridCol w="2709000">
                  <a:extLst>
                    <a:ext uri="{9D8B030D-6E8A-4147-A177-3AD203B41FA5}">
                      <a16:colId xmlns:a16="http://schemas.microsoft.com/office/drawing/2014/main" val="20000"/>
                    </a:ext>
                  </a:extLst>
                </a:gridCol>
                <a:gridCol w="2709000">
                  <a:extLst>
                    <a:ext uri="{9D8B030D-6E8A-4147-A177-3AD203B41FA5}">
                      <a16:colId xmlns:a16="http://schemas.microsoft.com/office/drawing/2014/main" val="20001"/>
                    </a:ext>
                  </a:extLst>
                </a:gridCol>
                <a:gridCol w="2709725">
                  <a:extLst>
                    <a:ext uri="{9D8B030D-6E8A-4147-A177-3AD203B41FA5}">
                      <a16:colId xmlns:a16="http://schemas.microsoft.com/office/drawing/2014/main" val="20002"/>
                    </a:ext>
                  </a:extLst>
                </a:gridCol>
              </a:tblGrid>
              <a:tr h="521650">
                <a:tc>
                  <a:txBody>
                    <a:bodyPr/>
                    <a:lstStyle/>
                    <a:p>
                      <a:pPr marL="0" marR="0" lvl="0" indent="0" algn="ctr" rtl="0">
                        <a:lnSpc>
                          <a:spcPct val="100000"/>
                        </a:lnSpc>
                        <a:spcBef>
                          <a:spcPts val="0"/>
                        </a:spcBef>
                        <a:buSzPct val="25000"/>
                        <a:buNone/>
                      </a:pPr>
                      <a:r>
                        <a:rPr lang="pt-BR" sz="1500" b="1" u="none" strike="noStrike" cap="none">
                          <a:solidFill>
                            <a:srgbClr val="FFFFFF"/>
                          </a:solidFill>
                          <a:latin typeface="Libre Baskerville"/>
                          <a:ea typeface="Libre Baskerville"/>
                          <a:cs typeface="Libre Baskerville"/>
                          <a:sym typeface="Libre Baskerville"/>
                        </a:rPr>
                        <a:t>Casos de Teste</a:t>
                      </a:r>
                    </a:p>
                  </a:txBody>
                  <a:tcPr marL="91450" marR="91450"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1B1E3D"/>
                    </a:solidFill>
                  </a:tcPr>
                </a:tc>
                <a:tc>
                  <a:txBody>
                    <a:bodyPr/>
                    <a:lstStyle/>
                    <a:p>
                      <a:pPr marL="0" marR="0" lvl="0" indent="0" algn="ctr" rtl="0">
                        <a:lnSpc>
                          <a:spcPct val="100000"/>
                        </a:lnSpc>
                        <a:spcBef>
                          <a:spcPts val="0"/>
                        </a:spcBef>
                        <a:buSzPct val="25000"/>
                        <a:buNone/>
                      </a:pPr>
                      <a:r>
                        <a:rPr lang="pt-BR" sz="1500" b="1" u="none" strike="noStrike" cap="none">
                          <a:solidFill>
                            <a:srgbClr val="FFFFFF"/>
                          </a:solidFill>
                          <a:latin typeface="Libre Baskerville"/>
                          <a:ea typeface="Libre Baskerville"/>
                          <a:cs typeface="Libre Baskerville"/>
                          <a:sym typeface="Libre Baskerville"/>
                        </a:rPr>
                        <a:t>Descrição do </a:t>
                      </a:r>
                    </a:p>
                    <a:p>
                      <a:pPr marL="0" marR="0" lvl="0" indent="0" algn="ctr" rtl="0">
                        <a:lnSpc>
                          <a:spcPct val="100000"/>
                        </a:lnSpc>
                        <a:spcBef>
                          <a:spcPts val="0"/>
                        </a:spcBef>
                        <a:buSzPct val="25000"/>
                        <a:buNone/>
                      </a:pPr>
                      <a:r>
                        <a:rPr lang="pt-BR" sz="1500" b="1" u="none" strike="noStrike" cap="none">
                          <a:solidFill>
                            <a:srgbClr val="FFFFFF"/>
                          </a:solidFill>
                          <a:latin typeface="Libre Baskerville"/>
                          <a:ea typeface="Libre Baskerville"/>
                          <a:cs typeface="Libre Baskerville"/>
                          <a:sym typeface="Libre Baskerville"/>
                        </a:rPr>
                        <a:t>Caso de Teste</a:t>
                      </a:r>
                    </a:p>
                  </a:txBody>
                  <a:tcPr marL="91450" marR="91450"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1B1E3D"/>
                    </a:solidFill>
                  </a:tcPr>
                </a:tc>
                <a:tc>
                  <a:txBody>
                    <a:bodyPr/>
                    <a:lstStyle/>
                    <a:p>
                      <a:pPr marL="0" marR="0" lvl="0" indent="0" algn="ctr" rtl="0">
                        <a:lnSpc>
                          <a:spcPct val="100000"/>
                        </a:lnSpc>
                        <a:spcBef>
                          <a:spcPts val="0"/>
                        </a:spcBef>
                        <a:buSzPct val="25000"/>
                        <a:buNone/>
                      </a:pPr>
                      <a:r>
                        <a:rPr lang="pt-BR" sz="1500" b="1" u="none" strike="noStrike" cap="none">
                          <a:solidFill>
                            <a:srgbClr val="FFFFFF"/>
                          </a:solidFill>
                          <a:latin typeface="Libre Baskerville"/>
                          <a:ea typeface="Libre Baskerville"/>
                          <a:cs typeface="Libre Baskerville"/>
                          <a:sym typeface="Libre Baskerville"/>
                        </a:rPr>
                        <a:t>Status</a:t>
                      </a:r>
                    </a:p>
                  </a:txBody>
                  <a:tcPr marL="91450" marR="91450"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1B1E3D"/>
                    </a:solidFill>
                  </a:tcPr>
                </a:tc>
                <a:extLst>
                  <a:ext uri="{0D108BD9-81ED-4DB2-BD59-A6C34878D82A}">
                    <a16:rowId xmlns:a16="http://schemas.microsoft.com/office/drawing/2014/main" val="10000"/>
                  </a:ext>
                </a:extLst>
              </a:tr>
              <a:tr h="690475">
                <a:tc>
                  <a:txBody>
                    <a:bodyPr/>
                    <a:lstStyle/>
                    <a:p>
                      <a:pPr marL="0" marR="0" lvl="0" indent="0" algn="ctr" rtl="0">
                        <a:lnSpc>
                          <a:spcPct val="100000"/>
                        </a:lnSpc>
                        <a:spcBef>
                          <a:spcPts val="0"/>
                        </a:spcBef>
                        <a:buSzPct val="25000"/>
                        <a:buNone/>
                      </a:pPr>
                      <a:r>
                        <a:rPr lang="pt-BR" sz="1600" b="0" u="none" strike="noStrike" cap="none">
                          <a:solidFill>
                            <a:srgbClr val="000000"/>
                          </a:solidFill>
                          <a:latin typeface="Libre Baskerville"/>
                          <a:ea typeface="Libre Baskerville"/>
                          <a:cs typeface="Libre Baskerville"/>
                          <a:sym typeface="Libre Baskerville"/>
                        </a:rPr>
                        <a:t>CT #50</a:t>
                      </a:r>
                    </a:p>
                  </a:txBody>
                  <a:tcPr marL="91450" marR="91450"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FFFFFF"/>
                    </a:solidFill>
                  </a:tcPr>
                </a:tc>
                <a:tc>
                  <a:txBody>
                    <a:bodyPr/>
                    <a:lstStyle/>
                    <a:p>
                      <a:pPr marL="0" marR="0" lvl="0" indent="0" algn="l" rtl="0">
                        <a:lnSpc>
                          <a:spcPct val="100000"/>
                        </a:lnSpc>
                        <a:spcBef>
                          <a:spcPts val="0"/>
                        </a:spcBef>
                        <a:buSzPct val="25000"/>
                        <a:buNone/>
                      </a:pPr>
                      <a:r>
                        <a:rPr lang="pt-BR" sz="1600" b="0" u="none" strike="noStrike" cap="none">
                          <a:solidFill>
                            <a:srgbClr val="000000"/>
                          </a:solidFill>
                          <a:latin typeface="Libre Baskerville"/>
                          <a:ea typeface="Libre Baskerville"/>
                          <a:cs typeface="Libre Baskerville"/>
                          <a:sym typeface="Libre Baskerville"/>
                        </a:rPr>
                        <a:t>Verificar o campo selecionado pelo usuário referente à “Data Inicial”.</a:t>
                      </a:r>
                    </a:p>
                  </a:txBody>
                  <a:tcPr marL="68400" marR="68400"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FFFFFF"/>
                    </a:solidFill>
                  </a:tcPr>
                </a:tc>
                <a:tc>
                  <a:txBody>
                    <a:bodyPr/>
                    <a:lstStyle/>
                    <a:p>
                      <a:pPr marL="0" marR="0" lvl="0" indent="0" algn="ctr" rtl="0">
                        <a:lnSpc>
                          <a:spcPct val="100000"/>
                        </a:lnSpc>
                        <a:spcBef>
                          <a:spcPts val="0"/>
                        </a:spcBef>
                        <a:buSzPct val="25000"/>
                        <a:buNone/>
                      </a:pPr>
                      <a:r>
                        <a:rPr lang="pt-BR" sz="1600" b="0" u="none" strike="noStrike" cap="none">
                          <a:solidFill>
                            <a:srgbClr val="000000"/>
                          </a:solidFill>
                          <a:latin typeface="Libre Baskerville"/>
                          <a:ea typeface="Libre Baskerville"/>
                          <a:cs typeface="Libre Baskerville"/>
                          <a:sym typeface="Libre Baskerville"/>
                        </a:rPr>
                        <a:t>Sucesso</a:t>
                      </a:r>
                    </a:p>
                  </a:txBody>
                  <a:tcPr marL="91450" marR="91450"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690475">
                <a:tc>
                  <a:txBody>
                    <a:bodyPr/>
                    <a:lstStyle/>
                    <a:p>
                      <a:pPr marL="0" marR="0" lvl="0" indent="0" algn="ctr" rtl="0">
                        <a:lnSpc>
                          <a:spcPct val="100000"/>
                        </a:lnSpc>
                        <a:spcBef>
                          <a:spcPts val="0"/>
                        </a:spcBef>
                        <a:buSzPct val="25000"/>
                        <a:buNone/>
                      </a:pPr>
                      <a:r>
                        <a:rPr lang="pt-BR" sz="1600" b="0" u="none" strike="noStrike" cap="none">
                          <a:solidFill>
                            <a:srgbClr val="000000"/>
                          </a:solidFill>
                          <a:latin typeface="Libre Baskerville"/>
                          <a:ea typeface="Libre Baskerville"/>
                          <a:cs typeface="Libre Baskerville"/>
                          <a:sym typeface="Libre Baskerville"/>
                        </a:rPr>
                        <a:t>CT #51</a:t>
                      </a:r>
                    </a:p>
                  </a:txBody>
                  <a:tcPr marL="91450" marR="91450"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FFFFFF"/>
                    </a:solidFill>
                  </a:tcPr>
                </a:tc>
                <a:tc>
                  <a:txBody>
                    <a:bodyPr/>
                    <a:lstStyle/>
                    <a:p>
                      <a:pPr marL="0" marR="0" lvl="0" indent="0" algn="l" rtl="0">
                        <a:lnSpc>
                          <a:spcPct val="100000"/>
                        </a:lnSpc>
                        <a:spcBef>
                          <a:spcPts val="0"/>
                        </a:spcBef>
                        <a:buSzPct val="25000"/>
                        <a:buNone/>
                      </a:pPr>
                      <a:r>
                        <a:rPr lang="pt-BR" sz="1600" b="0" u="none" strike="noStrike" cap="none">
                          <a:solidFill>
                            <a:srgbClr val="000000"/>
                          </a:solidFill>
                          <a:latin typeface="Libre Baskerville"/>
                          <a:ea typeface="Libre Baskerville"/>
                          <a:cs typeface="Libre Baskerville"/>
                          <a:sym typeface="Libre Baskerville"/>
                        </a:rPr>
                        <a:t>Verificar o campo selecionado pelo usuário referente à “Data Final”.</a:t>
                      </a:r>
                    </a:p>
                  </a:txBody>
                  <a:tcPr marL="68400" marR="68400"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FFFFFF"/>
                    </a:solidFill>
                  </a:tcPr>
                </a:tc>
                <a:tc>
                  <a:txBody>
                    <a:bodyPr/>
                    <a:lstStyle/>
                    <a:p>
                      <a:pPr marL="0" marR="0" lvl="0" indent="0" algn="ctr" rtl="0">
                        <a:lnSpc>
                          <a:spcPct val="100000"/>
                        </a:lnSpc>
                        <a:spcBef>
                          <a:spcPts val="0"/>
                        </a:spcBef>
                        <a:buSzPct val="25000"/>
                        <a:buNone/>
                      </a:pPr>
                      <a:r>
                        <a:rPr lang="pt-BR" sz="1600" b="0" u="none" strike="noStrike" cap="none">
                          <a:solidFill>
                            <a:srgbClr val="000000"/>
                          </a:solidFill>
                          <a:latin typeface="Libre Baskerville"/>
                          <a:ea typeface="Libre Baskerville"/>
                          <a:cs typeface="Libre Baskerville"/>
                          <a:sym typeface="Libre Baskerville"/>
                        </a:rPr>
                        <a:t>Sucesso</a:t>
                      </a:r>
                    </a:p>
                  </a:txBody>
                  <a:tcPr marL="91450" marR="91450"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920525">
                <a:tc>
                  <a:txBody>
                    <a:bodyPr/>
                    <a:lstStyle/>
                    <a:p>
                      <a:pPr marL="0" marR="0" lvl="0" indent="0" algn="ctr" rtl="0">
                        <a:lnSpc>
                          <a:spcPct val="100000"/>
                        </a:lnSpc>
                        <a:spcBef>
                          <a:spcPts val="0"/>
                        </a:spcBef>
                        <a:buSzPct val="25000"/>
                        <a:buNone/>
                      </a:pPr>
                      <a:r>
                        <a:rPr lang="pt-BR" sz="1600" b="0" u="none" strike="noStrike" cap="none">
                          <a:solidFill>
                            <a:srgbClr val="000000"/>
                          </a:solidFill>
                          <a:latin typeface="Libre Baskerville"/>
                          <a:ea typeface="Libre Baskerville"/>
                          <a:cs typeface="Libre Baskerville"/>
                          <a:sym typeface="Libre Baskerville"/>
                        </a:rPr>
                        <a:t>CT #52</a:t>
                      </a:r>
                    </a:p>
                  </a:txBody>
                  <a:tcPr marL="91450" marR="91450"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FFFFFF"/>
                    </a:solidFill>
                  </a:tcPr>
                </a:tc>
                <a:tc>
                  <a:txBody>
                    <a:bodyPr/>
                    <a:lstStyle/>
                    <a:p>
                      <a:pPr marL="0" marR="0" lvl="0" indent="0" algn="l" rtl="0">
                        <a:lnSpc>
                          <a:spcPct val="100000"/>
                        </a:lnSpc>
                        <a:spcBef>
                          <a:spcPts val="0"/>
                        </a:spcBef>
                        <a:buSzPct val="25000"/>
                        <a:buNone/>
                      </a:pPr>
                      <a:r>
                        <a:rPr lang="pt-BR" sz="1600" b="0" u="none" strike="noStrike" cap="none">
                          <a:solidFill>
                            <a:srgbClr val="000000"/>
                          </a:solidFill>
                          <a:latin typeface="Libre Baskerville"/>
                          <a:ea typeface="Libre Baskerville"/>
                          <a:cs typeface="Libre Baskerville"/>
                          <a:sym typeface="Libre Baskerville"/>
                        </a:rPr>
                        <a:t>Verificar os campos selecionados pelo usuário referente à “Data Inicial” e “Data Final”.</a:t>
                      </a:r>
                    </a:p>
                  </a:txBody>
                  <a:tcPr marL="68400" marR="68400"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FFFFFF"/>
                    </a:solidFill>
                  </a:tcPr>
                </a:tc>
                <a:tc>
                  <a:txBody>
                    <a:bodyPr/>
                    <a:lstStyle/>
                    <a:p>
                      <a:pPr marL="0" marR="0" lvl="0" indent="0" algn="ctr" rtl="0">
                        <a:lnSpc>
                          <a:spcPct val="100000"/>
                        </a:lnSpc>
                        <a:spcBef>
                          <a:spcPts val="0"/>
                        </a:spcBef>
                        <a:buSzPct val="25000"/>
                        <a:buNone/>
                      </a:pPr>
                      <a:r>
                        <a:rPr lang="pt-BR" sz="1600" b="0" u="none" strike="noStrike" cap="none">
                          <a:solidFill>
                            <a:srgbClr val="000000"/>
                          </a:solidFill>
                          <a:latin typeface="Libre Baskerville"/>
                          <a:ea typeface="Libre Baskerville"/>
                          <a:cs typeface="Libre Baskerville"/>
                          <a:sym typeface="Libre Baskerville"/>
                        </a:rPr>
                        <a:t>Sucesso</a:t>
                      </a:r>
                    </a:p>
                  </a:txBody>
                  <a:tcPr marL="91450" marR="91450"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062242483"/>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sp>
        <p:nvSpPr>
          <p:cNvPr id="418" name="Shape 418"/>
          <p:cNvSpPr txBox="1"/>
          <p:nvPr/>
        </p:nvSpPr>
        <p:spPr>
          <a:xfrm>
            <a:off x="1261800" y="365760"/>
            <a:ext cx="9692280" cy="1325160"/>
          </a:xfrm>
          <a:prstGeom prst="rect">
            <a:avLst/>
          </a:prstGeom>
          <a:noFill/>
          <a:ln>
            <a:noFill/>
          </a:ln>
        </p:spPr>
        <p:txBody>
          <a:bodyPr lIns="91425" tIns="45700" rIns="91425" bIns="45700" anchor="b" anchorCtr="0">
            <a:noAutofit/>
          </a:bodyPr>
          <a:lstStyle/>
          <a:p>
            <a:pPr marL="0" marR="0" lvl="0" indent="0" algn="l" rtl="0">
              <a:lnSpc>
                <a:spcPct val="90000"/>
              </a:lnSpc>
              <a:spcBef>
                <a:spcPts val="0"/>
              </a:spcBef>
              <a:buSzPct val="25000"/>
              <a:buNone/>
            </a:pPr>
            <a:r>
              <a:rPr lang="pt-BR" sz="4400" b="0" strike="noStrike">
                <a:solidFill>
                  <a:srgbClr val="000000"/>
                </a:solidFill>
                <a:latin typeface="Libre Baskerville"/>
                <a:ea typeface="Libre Baskerville"/>
                <a:cs typeface="Libre Baskerville"/>
                <a:sym typeface="Libre Baskerville"/>
              </a:rPr>
              <a:t>Caso de Teste</a:t>
            </a:r>
          </a:p>
        </p:txBody>
      </p:sp>
      <p:sp>
        <p:nvSpPr>
          <p:cNvPr id="419" name="Shape 419"/>
          <p:cNvSpPr txBox="1"/>
          <p:nvPr/>
        </p:nvSpPr>
        <p:spPr>
          <a:xfrm>
            <a:off x="1261800" y="1828800"/>
            <a:ext cx="8595000" cy="4350960"/>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b="0" strike="noStrike">
              <a:solidFill>
                <a:srgbClr val="000000"/>
              </a:solidFill>
              <a:latin typeface="Libre Baskerville"/>
              <a:ea typeface="Libre Baskerville"/>
              <a:cs typeface="Libre Baskerville"/>
              <a:sym typeface="Libre Baskerville"/>
            </a:endParaRPr>
          </a:p>
          <a:p>
            <a:pPr marL="0" marR="0" lvl="0" indent="0" algn="l" rtl="0">
              <a:lnSpc>
                <a:spcPct val="100000"/>
              </a:lnSpc>
              <a:spcBef>
                <a:spcPts val="0"/>
              </a:spcBef>
              <a:buNone/>
            </a:pPr>
            <a:endParaRPr sz="1800" b="0" strike="noStrike">
              <a:solidFill>
                <a:srgbClr val="000000"/>
              </a:solidFill>
              <a:latin typeface="Libre Baskerville"/>
              <a:ea typeface="Libre Baskerville"/>
              <a:cs typeface="Libre Baskerville"/>
              <a:sym typeface="Libre Baskerville"/>
            </a:endParaRPr>
          </a:p>
          <a:p>
            <a:pPr marL="0" marR="0" lvl="0" indent="0" algn="l" rtl="0">
              <a:lnSpc>
                <a:spcPct val="95000"/>
              </a:lnSpc>
              <a:spcBef>
                <a:spcPts val="0"/>
              </a:spcBef>
              <a:buNone/>
            </a:pPr>
            <a:endParaRPr sz="1800" b="0" strike="noStrike">
              <a:solidFill>
                <a:srgbClr val="000000"/>
              </a:solidFill>
              <a:latin typeface="Libre Baskerville"/>
              <a:ea typeface="Libre Baskerville"/>
              <a:cs typeface="Libre Baskerville"/>
              <a:sym typeface="Libre Baskerville"/>
            </a:endParaRPr>
          </a:p>
          <a:p>
            <a:pPr marL="0" marR="0" lvl="0" indent="0" algn="l" rtl="0">
              <a:lnSpc>
                <a:spcPct val="95000"/>
              </a:lnSpc>
              <a:spcBef>
                <a:spcPts val="0"/>
              </a:spcBef>
              <a:buNone/>
            </a:pPr>
            <a:endParaRPr sz="1800" b="0" strike="noStrike">
              <a:solidFill>
                <a:srgbClr val="000000"/>
              </a:solidFill>
              <a:latin typeface="Libre Baskerville"/>
              <a:ea typeface="Libre Baskerville"/>
              <a:cs typeface="Libre Baskerville"/>
              <a:sym typeface="Libre Baskerville"/>
            </a:endParaRPr>
          </a:p>
        </p:txBody>
      </p:sp>
      <p:pic>
        <p:nvPicPr>
          <p:cNvPr id="420" name="Shape 420"/>
          <p:cNvPicPr preferRelativeResize="0"/>
          <p:nvPr/>
        </p:nvPicPr>
        <p:blipFill rotWithShape="1">
          <a:blip r:embed="rId3">
            <a:alphaModFix/>
          </a:blip>
          <a:srcRect/>
          <a:stretch/>
        </p:blipFill>
        <p:spPr>
          <a:xfrm>
            <a:off x="11347200" y="69840"/>
            <a:ext cx="799200" cy="691919"/>
          </a:xfrm>
          <a:prstGeom prst="rect">
            <a:avLst/>
          </a:prstGeom>
          <a:noFill/>
          <a:ln>
            <a:noFill/>
          </a:ln>
        </p:spPr>
      </p:pic>
      <p:graphicFrame>
        <p:nvGraphicFramePr>
          <p:cNvPr id="421" name="Shape 421"/>
          <p:cNvGraphicFramePr/>
          <p:nvPr/>
        </p:nvGraphicFramePr>
        <p:xfrm>
          <a:off x="1495440" y="2646359"/>
          <a:ext cx="3000000" cy="3000000"/>
        </p:xfrm>
        <a:graphic>
          <a:graphicData uri="http://schemas.openxmlformats.org/drawingml/2006/table">
            <a:tbl>
              <a:tblPr>
                <a:noFill/>
              </a:tblPr>
              <a:tblGrid>
                <a:gridCol w="2709000">
                  <a:extLst>
                    <a:ext uri="{9D8B030D-6E8A-4147-A177-3AD203B41FA5}">
                      <a16:colId xmlns:a16="http://schemas.microsoft.com/office/drawing/2014/main" val="20000"/>
                    </a:ext>
                  </a:extLst>
                </a:gridCol>
                <a:gridCol w="2709000">
                  <a:extLst>
                    <a:ext uri="{9D8B030D-6E8A-4147-A177-3AD203B41FA5}">
                      <a16:colId xmlns:a16="http://schemas.microsoft.com/office/drawing/2014/main" val="20001"/>
                    </a:ext>
                  </a:extLst>
                </a:gridCol>
                <a:gridCol w="2709725">
                  <a:extLst>
                    <a:ext uri="{9D8B030D-6E8A-4147-A177-3AD203B41FA5}">
                      <a16:colId xmlns:a16="http://schemas.microsoft.com/office/drawing/2014/main" val="20002"/>
                    </a:ext>
                  </a:extLst>
                </a:gridCol>
              </a:tblGrid>
              <a:tr h="521650">
                <a:tc>
                  <a:txBody>
                    <a:bodyPr/>
                    <a:lstStyle/>
                    <a:p>
                      <a:pPr marL="0" marR="0" lvl="0" indent="0" algn="ctr" rtl="0">
                        <a:lnSpc>
                          <a:spcPct val="100000"/>
                        </a:lnSpc>
                        <a:spcBef>
                          <a:spcPts val="0"/>
                        </a:spcBef>
                        <a:buSzPct val="25000"/>
                        <a:buNone/>
                      </a:pPr>
                      <a:r>
                        <a:rPr lang="pt-BR" sz="1500" b="1" u="none" strike="noStrike" cap="none">
                          <a:solidFill>
                            <a:srgbClr val="FFFFFF"/>
                          </a:solidFill>
                          <a:latin typeface="Libre Baskerville"/>
                          <a:ea typeface="Libre Baskerville"/>
                          <a:cs typeface="Libre Baskerville"/>
                          <a:sym typeface="Libre Baskerville"/>
                        </a:rPr>
                        <a:t>Casos de Teste</a:t>
                      </a:r>
                    </a:p>
                  </a:txBody>
                  <a:tcPr marL="91450" marR="91450"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1B1E3D"/>
                    </a:solidFill>
                  </a:tcPr>
                </a:tc>
                <a:tc>
                  <a:txBody>
                    <a:bodyPr/>
                    <a:lstStyle/>
                    <a:p>
                      <a:pPr marL="0" marR="0" lvl="0" indent="0" algn="ctr" rtl="0">
                        <a:lnSpc>
                          <a:spcPct val="100000"/>
                        </a:lnSpc>
                        <a:spcBef>
                          <a:spcPts val="0"/>
                        </a:spcBef>
                        <a:buSzPct val="25000"/>
                        <a:buNone/>
                      </a:pPr>
                      <a:r>
                        <a:rPr lang="pt-BR" sz="1500" b="1" u="none" strike="noStrike" cap="none">
                          <a:solidFill>
                            <a:srgbClr val="FFFFFF"/>
                          </a:solidFill>
                          <a:latin typeface="Libre Baskerville"/>
                          <a:ea typeface="Libre Baskerville"/>
                          <a:cs typeface="Libre Baskerville"/>
                          <a:sym typeface="Libre Baskerville"/>
                        </a:rPr>
                        <a:t>Descrição do </a:t>
                      </a:r>
                    </a:p>
                    <a:p>
                      <a:pPr marL="0" marR="0" lvl="0" indent="0" algn="ctr" rtl="0">
                        <a:lnSpc>
                          <a:spcPct val="100000"/>
                        </a:lnSpc>
                        <a:spcBef>
                          <a:spcPts val="0"/>
                        </a:spcBef>
                        <a:buSzPct val="25000"/>
                        <a:buNone/>
                      </a:pPr>
                      <a:r>
                        <a:rPr lang="pt-BR" sz="1500" b="1" u="none" strike="noStrike" cap="none">
                          <a:solidFill>
                            <a:srgbClr val="FFFFFF"/>
                          </a:solidFill>
                          <a:latin typeface="Libre Baskerville"/>
                          <a:ea typeface="Libre Baskerville"/>
                          <a:cs typeface="Libre Baskerville"/>
                          <a:sym typeface="Libre Baskerville"/>
                        </a:rPr>
                        <a:t>Caso de Teste</a:t>
                      </a:r>
                    </a:p>
                  </a:txBody>
                  <a:tcPr marL="91450" marR="91450"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1B1E3D"/>
                    </a:solidFill>
                  </a:tcPr>
                </a:tc>
                <a:tc>
                  <a:txBody>
                    <a:bodyPr/>
                    <a:lstStyle/>
                    <a:p>
                      <a:pPr marL="0" marR="0" lvl="0" indent="0" algn="ctr" rtl="0">
                        <a:lnSpc>
                          <a:spcPct val="100000"/>
                        </a:lnSpc>
                        <a:spcBef>
                          <a:spcPts val="0"/>
                        </a:spcBef>
                        <a:buSzPct val="25000"/>
                        <a:buNone/>
                      </a:pPr>
                      <a:r>
                        <a:rPr lang="pt-BR" sz="1500" b="1" u="none" strike="noStrike" cap="none">
                          <a:solidFill>
                            <a:srgbClr val="FFFFFF"/>
                          </a:solidFill>
                          <a:latin typeface="Libre Baskerville"/>
                          <a:ea typeface="Libre Baskerville"/>
                          <a:cs typeface="Libre Baskerville"/>
                          <a:sym typeface="Libre Baskerville"/>
                        </a:rPr>
                        <a:t>Status</a:t>
                      </a:r>
                    </a:p>
                  </a:txBody>
                  <a:tcPr marL="91450" marR="91450"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1B1E3D"/>
                    </a:solidFill>
                  </a:tcPr>
                </a:tc>
                <a:extLst>
                  <a:ext uri="{0D108BD9-81ED-4DB2-BD59-A6C34878D82A}">
                    <a16:rowId xmlns:a16="http://schemas.microsoft.com/office/drawing/2014/main" val="10000"/>
                  </a:ext>
                </a:extLst>
              </a:tr>
              <a:tr h="920525">
                <a:tc>
                  <a:txBody>
                    <a:bodyPr/>
                    <a:lstStyle/>
                    <a:p>
                      <a:pPr marL="0" marR="0" lvl="0" indent="0" algn="ctr" rtl="0">
                        <a:lnSpc>
                          <a:spcPct val="100000"/>
                        </a:lnSpc>
                        <a:spcBef>
                          <a:spcPts val="0"/>
                        </a:spcBef>
                        <a:buSzPct val="25000"/>
                        <a:buNone/>
                      </a:pPr>
                      <a:r>
                        <a:rPr lang="pt-BR" sz="1600" b="0" u="none" strike="noStrike" cap="none">
                          <a:solidFill>
                            <a:srgbClr val="000000"/>
                          </a:solidFill>
                          <a:latin typeface="Libre Baskerville"/>
                          <a:ea typeface="Libre Baskerville"/>
                          <a:cs typeface="Libre Baskerville"/>
                          <a:sym typeface="Libre Baskerville"/>
                        </a:rPr>
                        <a:t>CT #53</a:t>
                      </a:r>
                    </a:p>
                  </a:txBody>
                  <a:tcPr marL="91450" marR="91450"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FFFFFF"/>
                    </a:solidFill>
                  </a:tcPr>
                </a:tc>
                <a:tc>
                  <a:txBody>
                    <a:bodyPr/>
                    <a:lstStyle/>
                    <a:p>
                      <a:pPr marL="0" marR="0" lvl="0" indent="0" algn="l" rtl="0">
                        <a:lnSpc>
                          <a:spcPct val="100000"/>
                        </a:lnSpc>
                        <a:spcBef>
                          <a:spcPts val="0"/>
                        </a:spcBef>
                        <a:buSzPct val="25000"/>
                        <a:buNone/>
                      </a:pPr>
                      <a:r>
                        <a:rPr lang="pt-BR" sz="1600" b="0" u="none" strike="noStrike" cap="none">
                          <a:solidFill>
                            <a:srgbClr val="000000"/>
                          </a:solidFill>
                          <a:latin typeface="Libre Baskerville"/>
                          <a:ea typeface="Libre Baskerville"/>
                          <a:cs typeface="Libre Baskerville"/>
                          <a:sym typeface="Libre Baskerville"/>
                        </a:rPr>
                        <a:t>Verificar os campos selecionados pelo usuário referente à “Data Final” e a “Data Final”.</a:t>
                      </a:r>
                    </a:p>
                  </a:txBody>
                  <a:tcPr marL="68400" marR="68400"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FFFFFF"/>
                    </a:solidFill>
                  </a:tcPr>
                </a:tc>
                <a:tc>
                  <a:txBody>
                    <a:bodyPr/>
                    <a:lstStyle/>
                    <a:p>
                      <a:pPr marL="0" marR="0" lvl="0" indent="0" algn="ctr" rtl="0">
                        <a:lnSpc>
                          <a:spcPct val="100000"/>
                        </a:lnSpc>
                        <a:spcBef>
                          <a:spcPts val="0"/>
                        </a:spcBef>
                        <a:buSzPct val="25000"/>
                        <a:buNone/>
                      </a:pPr>
                      <a:r>
                        <a:rPr lang="pt-BR" sz="1600" b="0" u="none" strike="noStrike" cap="none">
                          <a:solidFill>
                            <a:srgbClr val="000000"/>
                          </a:solidFill>
                          <a:latin typeface="Libre Baskerville"/>
                          <a:ea typeface="Libre Baskerville"/>
                          <a:cs typeface="Libre Baskerville"/>
                          <a:sym typeface="Libre Baskerville"/>
                        </a:rPr>
                        <a:t>Sucesso</a:t>
                      </a:r>
                    </a:p>
                  </a:txBody>
                  <a:tcPr marL="91450" marR="91450"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690475">
                <a:tc>
                  <a:txBody>
                    <a:bodyPr/>
                    <a:lstStyle/>
                    <a:p>
                      <a:pPr marL="0" marR="0" lvl="0" indent="0" algn="ctr" rtl="0">
                        <a:lnSpc>
                          <a:spcPct val="100000"/>
                        </a:lnSpc>
                        <a:spcBef>
                          <a:spcPts val="0"/>
                        </a:spcBef>
                        <a:buSzPct val="25000"/>
                        <a:buNone/>
                      </a:pPr>
                      <a:r>
                        <a:rPr lang="pt-BR" sz="1600" b="0" u="none" strike="noStrike" cap="none">
                          <a:solidFill>
                            <a:srgbClr val="000000"/>
                          </a:solidFill>
                          <a:latin typeface="Libre Baskerville"/>
                          <a:ea typeface="Libre Baskerville"/>
                          <a:cs typeface="Libre Baskerville"/>
                          <a:sym typeface="Libre Baskerville"/>
                        </a:rPr>
                        <a:t>CT #54</a:t>
                      </a:r>
                    </a:p>
                  </a:txBody>
                  <a:tcPr marL="91450" marR="91450"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FFFFFF"/>
                    </a:solidFill>
                  </a:tcPr>
                </a:tc>
                <a:tc>
                  <a:txBody>
                    <a:bodyPr/>
                    <a:lstStyle/>
                    <a:p>
                      <a:pPr marL="0" marR="0" lvl="0" indent="0" algn="l" rtl="0">
                        <a:lnSpc>
                          <a:spcPct val="100000"/>
                        </a:lnSpc>
                        <a:spcBef>
                          <a:spcPts val="0"/>
                        </a:spcBef>
                        <a:buSzPct val="25000"/>
                        <a:buNone/>
                      </a:pPr>
                      <a:r>
                        <a:rPr lang="pt-BR" sz="1600" b="0" u="none" strike="noStrike" cap="none">
                          <a:solidFill>
                            <a:srgbClr val="000000"/>
                          </a:solidFill>
                          <a:latin typeface="Libre Baskerville"/>
                          <a:ea typeface="Libre Baskerville"/>
                          <a:cs typeface="Libre Baskerville"/>
                          <a:sym typeface="Libre Baskerville"/>
                        </a:rPr>
                        <a:t>Verificar se o Botão “Filtrar Período” é pressionado pelo usuário.</a:t>
                      </a:r>
                    </a:p>
                  </a:txBody>
                  <a:tcPr marL="68400" marR="68400"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FFFFFF"/>
                    </a:solidFill>
                  </a:tcPr>
                </a:tc>
                <a:tc>
                  <a:txBody>
                    <a:bodyPr/>
                    <a:lstStyle/>
                    <a:p>
                      <a:pPr marL="0" marR="0" lvl="0" indent="0" algn="ctr" rtl="0">
                        <a:lnSpc>
                          <a:spcPct val="100000"/>
                        </a:lnSpc>
                        <a:spcBef>
                          <a:spcPts val="0"/>
                        </a:spcBef>
                        <a:buSzPct val="25000"/>
                        <a:buNone/>
                      </a:pPr>
                      <a:r>
                        <a:rPr lang="pt-BR" sz="1600" b="0" u="none" strike="noStrike" cap="none">
                          <a:solidFill>
                            <a:srgbClr val="000000"/>
                          </a:solidFill>
                          <a:latin typeface="Libre Baskerville"/>
                          <a:ea typeface="Libre Baskerville"/>
                          <a:cs typeface="Libre Baskerville"/>
                          <a:sym typeface="Libre Baskerville"/>
                        </a:rPr>
                        <a:t>Sucesso</a:t>
                      </a:r>
                    </a:p>
                  </a:txBody>
                  <a:tcPr marL="91450" marR="91450"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690475">
                <a:tc>
                  <a:txBody>
                    <a:bodyPr/>
                    <a:lstStyle/>
                    <a:p>
                      <a:pPr marL="0" marR="0" lvl="0" indent="0" algn="ctr" rtl="0">
                        <a:lnSpc>
                          <a:spcPct val="100000"/>
                        </a:lnSpc>
                        <a:spcBef>
                          <a:spcPts val="0"/>
                        </a:spcBef>
                        <a:buSzPct val="25000"/>
                        <a:buNone/>
                      </a:pPr>
                      <a:r>
                        <a:rPr lang="pt-BR" sz="1600" b="0" u="none" strike="noStrike" cap="none">
                          <a:solidFill>
                            <a:srgbClr val="000000"/>
                          </a:solidFill>
                          <a:latin typeface="Libre Baskerville"/>
                          <a:ea typeface="Libre Baskerville"/>
                          <a:cs typeface="Libre Baskerville"/>
                          <a:sym typeface="Libre Baskerville"/>
                        </a:rPr>
                        <a:t>CT #55</a:t>
                      </a:r>
                    </a:p>
                  </a:txBody>
                  <a:tcPr marL="91450" marR="91450"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FFFFFF"/>
                    </a:solidFill>
                  </a:tcPr>
                </a:tc>
                <a:tc>
                  <a:txBody>
                    <a:bodyPr/>
                    <a:lstStyle/>
                    <a:p>
                      <a:pPr marL="0" marR="0" lvl="0" indent="0" algn="l" rtl="0">
                        <a:lnSpc>
                          <a:spcPct val="100000"/>
                        </a:lnSpc>
                        <a:spcBef>
                          <a:spcPts val="0"/>
                        </a:spcBef>
                        <a:buSzPct val="25000"/>
                        <a:buNone/>
                      </a:pPr>
                      <a:r>
                        <a:rPr lang="pt-BR" sz="1600" b="0" u="none" strike="noStrike" cap="none">
                          <a:solidFill>
                            <a:srgbClr val="000000"/>
                          </a:solidFill>
                          <a:latin typeface="Libre Baskerville"/>
                          <a:ea typeface="Libre Baskerville"/>
                          <a:cs typeface="Libre Baskerville"/>
                          <a:sym typeface="Libre Baskerville"/>
                        </a:rPr>
                        <a:t>Verificar se o Botão “Filtrar Período” é pressionado pelo usuário.</a:t>
                      </a:r>
                    </a:p>
                  </a:txBody>
                  <a:tcPr marL="68400" marR="68400"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FFFFFF"/>
                    </a:solidFill>
                  </a:tcPr>
                </a:tc>
                <a:tc>
                  <a:txBody>
                    <a:bodyPr/>
                    <a:lstStyle/>
                    <a:p>
                      <a:pPr marL="0" marR="0" lvl="0" indent="0" algn="ctr" rtl="0">
                        <a:lnSpc>
                          <a:spcPct val="100000"/>
                        </a:lnSpc>
                        <a:spcBef>
                          <a:spcPts val="0"/>
                        </a:spcBef>
                        <a:buSzPct val="25000"/>
                        <a:buNone/>
                      </a:pPr>
                      <a:r>
                        <a:rPr lang="pt-BR" sz="1600" b="0" u="none" strike="noStrike" cap="none">
                          <a:solidFill>
                            <a:srgbClr val="000000"/>
                          </a:solidFill>
                          <a:latin typeface="Libre Baskerville"/>
                          <a:ea typeface="Libre Baskerville"/>
                          <a:cs typeface="Libre Baskerville"/>
                          <a:sym typeface="Libre Baskerville"/>
                        </a:rPr>
                        <a:t>Sucesso</a:t>
                      </a:r>
                    </a:p>
                  </a:txBody>
                  <a:tcPr marL="91450" marR="91450"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329269751"/>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sp>
        <p:nvSpPr>
          <p:cNvPr id="426" name="Shape 426"/>
          <p:cNvSpPr txBox="1"/>
          <p:nvPr/>
        </p:nvSpPr>
        <p:spPr>
          <a:xfrm>
            <a:off x="1261800" y="365760"/>
            <a:ext cx="9692280" cy="1325160"/>
          </a:xfrm>
          <a:prstGeom prst="rect">
            <a:avLst/>
          </a:prstGeom>
          <a:noFill/>
          <a:ln>
            <a:noFill/>
          </a:ln>
        </p:spPr>
        <p:txBody>
          <a:bodyPr lIns="91425" tIns="45700" rIns="91425" bIns="45700" anchor="b" anchorCtr="0">
            <a:noAutofit/>
          </a:bodyPr>
          <a:lstStyle/>
          <a:p>
            <a:pPr marL="0" marR="0" lvl="0" indent="0" algn="l" rtl="0">
              <a:lnSpc>
                <a:spcPct val="90000"/>
              </a:lnSpc>
              <a:spcBef>
                <a:spcPts val="0"/>
              </a:spcBef>
              <a:buSzPct val="25000"/>
              <a:buNone/>
            </a:pPr>
            <a:r>
              <a:rPr lang="pt-BR" sz="4400" b="0" strike="noStrike">
                <a:solidFill>
                  <a:srgbClr val="000000"/>
                </a:solidFill>
                <a:latin typeface="Libre Baskerville"/>
                <a:ea typeface="Libre Baskerville"/>
                <a:cs typeface="Libre Baskerville"/>
                <a:sym typeface="Libre Baskerville"/>
              </a:rPr>
              <a:t>Caso de Teste</a:t>
            </a:r>
          </a:p>
        </p:txBody>
      </p:sp>
      <p:sp>
        <p:nvSpPr>
          <p:cNvPr id="427" name="Shape 427"/>
          <p:cNvSpPr txBox="1"/>
          <p:nvPr/>
        </p:nvSpPr>
        <p:spPr>
          <a:xfrm>
            <a:off x="1261800" y="1828800"/>
            <a:ext cx="8595000" cy="4350960"/>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b="0" strike="noStrike">
              <a:solidFill>
                <a:srgbClr val="000000"/>
              </a:solidFill>
              <a:latin typeface="Libre Baskerville"/>
              <a:ea typeface="Libre Baskerville"/>
              <a:cs typeface="Libre Baskerville"/>
              <a:sym typeface="Libre Baskerville"/>
            </a:endParaRPr>
          </a:p>
          <a:p>
            <a:pPr marL="0" marR="0" lvl="0" indent="0" algn="l" rtl="0">
              <a:lnSpc>
                <a:spcPct val="100000"/>
              </a:lnSpc>
              <a:spcBef>
                <a:spcPts val="0"/>
              </a:spcBef>
              <a:buNone/>
            </a:pPr>
            <a:endParaRPr sz="1800" b="0" strike="noStrike">
              <a:solidFill>
                <a:srgbClr val="000000"/>
              </a:solidFill>
              <a:latin typeface="Libre Baskerville"/>
              <a:ea typeface="Libre Baskerville"/>
              <a:cs typeface="Libre Baskerville"/>
              <a:sym typeface="Libre Baskerville"/>
            </a:endParaRPr>
          </a:p>
          <a:p>
            <a:pPr marL="0" marR="0" lvl="0" indent="0" algn="l" rtl="0">
              <a:lnSpc>
                <a:spcPct val="95000"/>
              </a:lnSpc>
              <a:spcBef>
                <a:spcPts val="0"/>
              </a:spcBef>
              <a:buNone/>
            </a:pPr>
            <a:endParaRPr sz="1800" b="0" strike="noStrike">
              <a:solidFill>
                <a:srgbClr val="000000"/>
              </a:solidFill>
              <a:latin typeface="Libre Baskerville"/>
              <a:ea typeface="Libre Baskerville"/>
              <a:cs typeface="Libre Baskerville"/>
              <a:sym typeface="Libre Baskerville"/>
            </a:endParaRPr>
          </a:p>
          <a:p>
            <a:pPr marL="0" marR="0" lvl="0" indent="0" algn="l" rtl="0">
              <a:lnSpc>
                <a:spcPct val="95000"/>
              </a:lnSpc>
              <a:spcBef>
                <a:spcPts val="0"/>
              </a:spcBef>
              <a:buNone/>
            </a:pPr>
            <a:endParaRPr sz="1800" b="0" strike="noStrike">
              <a:solidFill>
                <a:srgbClr val="000000"/>
              </a:solidFill>
              <a:latin typeface="Libre Baskerville"/>
              <a:ea typeface="Libre Baskerville"/>
              <a:cs typeface="Libre Baskerville"/>
              <a:sym typeface="Libre Baskerville"/>
            </a:endParaRPr>
          </a:p>
        </p:txBody>
      </p:sp>
      <p:pic>
        <p:nvPicPr>
          <p:cNvPr id="428" name="Shape 428"/>
          <p:cNvPicPr preferRelativeResize="0"/>
          <p:nvPr/>
        </p:nvPicPr>
        <p:blipFill rotWithShape="1">
          <a:blip r:embed="rId3">
            <a:alphaModFix/>
          </a:blip>
          <a:srcRect/>
          <a:stretch/>
        </p:blipFill>
        <p:spPr>
          <a:xfrm>
            <a:off x="11347200" y="69840"/>
            <a:ext cx="799200" cy="691919"/>
          </a:xfrm>
          <a:prstGeom prst="rect">
            <a:avLst/>
          </a:prstGeom>
          <a:noFill/>
          <a:ln>
            <a:noFill/>
          </a:ln>
        </p:spPr>
      </p:pic>
      <p:graphicFrame>
        <p:nvGraphicFramePr>
          <p:cNvPr id="429" name="Shape 429"/>
          <p:cNvGraphicFramePr/>
          <p:nvPr/>
        </p:nvGraphicFramePr>
        <p:xfrm>
          <a:off x="1587959" y="2705400"/>
          <a:ext cx="3000000" cy="3000000"/>
        </p:xfrm>
        <a:graphic>
          <a:graphicData uri="http://schemas.openxmlformats.org/drawingml/2006/table">
            <a:tbl>
              <a:tblPr>
                <a:noFill/>
              </a:tblPr>
              <a:tblGrid>
                <a:gridCol w="2709000">
                  <a:extLst>
                    <a:ext uri="{9D8B030D-6E8A-4147-A177-3AD203B41FA5}">
                      <a16:colId xmlns:a16="http://schemas.microsoft.com/office/drawing/2014/main" val="20000"/>
                    </a:ext>
                  </a:extLst>
                </a:gridCol>
                <a:gridCol w="2709000">
                  <a:extLst>
                    <a:ext uri="{9D8B030D-6E8A-4147-A177-3AD203B41FA5}">
                      <a16:colId xmlns:a16="http://schemas.microsoft.com/office/drawing/2014/main" val="20001"/>
                    </a:ext>
                  </a:extLst>
                </a:gridCol>
                <a:gridCol w="2709725">
                  <a:extLst>
                    <a:ext uri="{9D8B030D-6E8A-4147-A177-3AD203B41FA5}">
                      <a16:colId xmlns:a16="http://schemas.microsoft.com/office/drawing/2014/main" val="20002"/>
                    </a:ext>
                  </a:extLst>
                </a:gridCol>
              </a:tblGrid>
              <a:tr h="521650">
                <a:tc>
                  <a:txBody>
                    <a:bodyPr/>
                    <a:lstStyle/>
                    <a:p>
                      <a:pPr marL="0" marR="0" lvl="0" indent="0" algn="ctr" rtl="0">
                        <a:lnSpc>
                          <a:spcPct val="100000"/>
                        </a:lnSpc>
                        <a:spcBef>
                          <a:spcPts val="0"/>
                        </a:spcBef>
                        <a:buSzPct val="25000"/>
                        <a:buNone/>
                      </a:pPr>
                      <a:r>
                        <a:rPr lang="pt-BR" sz="1500" b="1" u="none" strike="noStrike" cap="none">
                          <a:solidFill>
                            <a:srgbClr val="FFFFFF"/>
                          </a:solidFill>
                          <a:latin typeface="Libre Baskerville"/>
                          <a:ea typeface="Libre Baskerville"/>
                          <a:cs typeface="Libre Baskerville"/>
                          <a:sym typeface="Libre Baskerville"/>
                        </a:rPr>
                        <a:t>Casos de Teste</a:t>
                      </a:r>
                    </a:p>
                  </a:txBody>
                  <a:tcPr marL="91450" marR="91450"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1B1E3D"/>
                    </a:solidFill>
                  </a:tcPr>
                </a:tc>
                <a:tc>
                  <a:txBody>
                    <a:bodyPr/>
                    <a:lstStyle/>
                    <a:p>
                      <a:pPr marL="0" marR="0" lvl="0" indent="0" algn="ctr" rtl="0">
                        <a:lnSpc>
                          <a:spcPct val="100000"/>
                        </a:lnSpc>
                        <a:spcBef>
                          <a:spcPts val="0"/>
                        </a:spcBef>
                        <a:buSzPct val="25000"/>
                        <a:buNone/>
                      </a:pPr>
                      <a:r>
                        <a:rPr lang="pt-BR" sz="1500" b="1" u="none" strike="noStrike" cap="none">
                          <a:solidFill>
                            <a:srgbClr val="FFFFFF"/>
                          </a:solidFill>
                          <a:latin typeface="Libre Baskerville"/>
                          <a:ea typeface="Libre Baskerville"/>
                          <a:cs typeface="Libre Baskerville"/>
                          <a:sym typeface="Libre Baskerville"/>
                        </a:rPr>
                        <a:t>Descrição do </a:t>
                      </a:r>
                    </a:p>
                    <a:p>
                      <a:pPr marL="0" marR="0" lvl="0" indent="0" algn="ctr" rtl="0">
                        <a:lnSpc>
                          <a:spcPct val="100000"/>
                        </a:lnSpc>
                        <a:spcBef>
                          <a:spcPts val="0"/>
                        </a:spcBef>
                        <a:buSzPct val="25000"/>
                        <a:buNone/>
                      </a:pPr>
                      <a:r>
                        <a:rPr lang="pt-BR" sz="1500" b="1" u="none" strike="noStrike" cap="none">
                          <a:solidFill>
                            <a:srgbClr val="FFFFFF"/>
                          </a:solidFill>
                          <a:latin typeface="Libre Baskerville"/>
                          <a:ea typeface="Libre Baskerville"/>
                          <a:cs typeface="Libre Baskerville"/>
                          <a:sym typeface="Libre Baskerville"/>
                        </a:rPr>
                        <a:t>Caso de Teste</a:t>
                      </a:r>
                    </a:p>
                  </a:txBody>
                  <a:tcPr marL="91450" marR="91450"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1B1E3D"/>
                    </a:solidFill>
                  </a:tcPr>
                </a:tc>
                <a:tc>
                  <a:txBody>
                    <a:bodyPr/>
                    <a:lstStyle/>
                    <a:p>
                      <a:pPr marL="0" marR="0" lvl="0" indent="0" algn="ctr" rtl="0">
                        <a:lnSpc>
                          <a:spcPct val="100000"/>
                        </a:lnSpc>
                        <a:spcBef>
                          <a:spcPts val="0"/>
                        </a:spcBef>
                        <a:buSzPct val="25000"/>
                        <a:buNone/>
                      </a:pPr>
                      <a:r>
                        <a:rPr lang="pt-BR" sz="1500" b="1" u="none" strike="noStrike" cap="none">
                          <a:solidFill>
                            <a:srgbClr val="FFFFFF"/>
                          </a:solidFill>
                          <a:latin typeface="Libre Baskerville"/>
                          <a:ea typeface="Libre Baskerville"/>
                          <a:cs typeface="Libre Baskerville"/>
                          <a:sym typeface="Libre Baskerville"/>
                        </a:rPr>
                        <a:t>Status</a:t>
                      </a:r>
                    </a:p>
                  </a:txBody>
                  <a:tcPr marL="91450" marR="91450"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1B1E3D"/>
                    </a:solidFill>
                  </a:tcPr>
                </a:tc>
                <a:extLst>
                  <a:ext uri="{0D108BD9-81ED-4DB2-BD59-A6C34878D82A}">
                    <a16:rowId xmlns:a16="http://schemas.microsoft.com/office/drawing/2014/main" val="10000"/>
                  </a:ext>
                </a:extLst>
              </a:tr>
              <a:tr h="1150550">
                <a:tc>
                  <a:txBody>
                    <a:bodyPr/>
                    <a:lstStyle/>
                    <a:p>
                      <a:pPr marL="0" marR="0" lvl="0" indent="0" algn="ctr" rtl="0">
                        <a:lnSpc>
                          <a:spcPct val="100000"/>
                        </a:lnSpc>
                        <a:spcBef>
                          <a:spcPts val="0"/>
                        </a:spcBef>
                        <a:buSzPct val="25000"/>
                        <a:buNone/>
                      </a:pPr>
                      <a:r>
                        <a:rPr lang="pt-BR" sz="1600" b="0" u="none" strike="noStrike" cap="none">
                          <a:solidFill>
                            <a:srgbClr val="000000"/>
                          </a:solidFill>
                          <a:latin typeface="Libre Baskerville"/>
                          <a:ea typeface="Libre Baskerville"/>
                          <a:cs typeface="Libre Baskerville"/>
                          <a:sym typeface="Libre Baskerville"/>
                        </a:rPr>
                        <a:t>CT #36</a:t>
                      </a:r>
                    </a:p>
                  </a:txBody>
                  <a:tcPr marL="91450" marR="91450"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FFFFFF"/>
                    </a:solidFill>
                  </a:tcPr>
                </a:tc>
                <a:tc>
                  <a:txBody>
                    <a:bodyPr/>
                    <a:lstStyle/>
                    <a:p>
                      <a:pPr marL="0" marR="0" lvl="0" indent="0" algn="l" rtl="0">
                        <a:lnSpc>
                          <a:spcPct val="100000"/>
                        </a:lnSpc>
                        <a:spcBef>
                          <a:spcPts val="0"/>
                        </a:spcBef>
                        <a:buSzPct val="25000"/>
                        <a:buNone/>
                      </a:pPr>
                      <a:r>
                        <a:rPr lang="pt-BR" sz="1600" b="0" u="none" strike="noStrike" cap="none">
                          <a:solidFill>
                            <a:srgbClr val="000000"/>
                          </a:solidFill>
                          <a:latin typeface="Libre Baskerville"/>
                          <a:ea typeface="Libre Baskerville"/>
                          <a:cs typeface="Libre Baskerville"/>
                          <a:sym typeface="Libre Baskerville"/>
                        </a:rPr>
                        <a:t>Verifica se a Barra de Pesquisa da Tabela de Dados está preenchida com algum caractere, no momento da pesquisa.</a:t>
                      </a:r>
                    </a:p>
                  </a:txBody>
                  <a:tcPr marL="68400" marR="68400"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FFFFFF"/>
                    </a:solidFill>
                  </a:tcPr>
                </a:tc>
                <a:tc>
                  <a:txBody>
                    <a:bodyPr/>
                    <a:lstStyle/>
                    <a:p>
                      <a:pPr marL="0" marR="0" lvl="0" indent="0" algn="ctr" rtl="0">
                        <a:lnSpc>
                          <a:spcPct val="100000"/>
                        </a:lnSpc>
                        <a:spcBef>
                          <a:spcPts val="0"/>
                        </a:spcBef>
                        <a:buSzPct val="25000"/>
                        <a:buNone/>
                      </a:pPr>
                      <a:r>
                        <a:rPr lang="pt-BR" sz="1600" b="0" u="none" strike="noStrike" cap="none">
                          <a:solidFill>
                            <a:srgbClr val="000000"/>
                          </a:solidFill>
                          <a:latin typeface="Libre Baskerville"/>
                          <a:ea typeface="Libre Baskerville"/>
                          <a:cs typeface="Libre Baskerville"/>
                          <a:sym typeface="Libre Baskerville"/>
                        </a:rPr>
                        <a:t>Sucesso</a:t>
                      </a:r>
                    </a:p>
                  </a:txBody>
                  <a:tcPr marL="91450" marR="91450"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920525">
                <a:tc>
                  <a:txBody>
                    <a:bodyPr/>
                    <a:lstStyle/>
                    <a:p>
                      <a:pPr marL="0" marR="0" lvl="0" indent="0" algn="ctr" rtl="0">
                        <a:lnSpc>
                          <a:spcPct val="100000"/>
                        </a:lnSpc>
                        <a:spcBef>
                          <a:spcPts val="0"/>
                        </a:spcBef>
                        <a:buSzPct val="25000"/>
                        <a:buNone/>
                      </a:pPr>
                      <a:r>
                        <a:rPr lang="pt-BR" sz="1600" b="0" u="none" strike="noStrike" cap="none">
                          <a:solidFill>
                            <a:srgbClr val="000000"/>
                          </a:solidFill>
                          <a:latin typeface="Libre Baskerville"/>
                          <a:ea typeface="Libre Baskerville"/>
                          <a:cs typeface="Libre Baskerville"/>
                          <a:sym typeface="Libre Baskerville"/>
                        </a:rPr>
                        <a:t>CT #37</a:t>
                      </a:r>
                    </a:p>
                  </a:txBody>
                  <a:tcPr marL="91450" marR="91450"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FFFFFF"/>
                    </a:solidFill>
                  </a:tcPr>
                </a:tc>
                <a:tc>
                  <a:txBody>
                    <a:bodyPr/>
                    <a:lstStyle/>
                    <a:p>
                      <a:pPr marL="0" marR="0" lvl="0" indent="0" algn="l" rtl="0">
                        <a:lnSpc>
                          <a:spcPct val="100000"/>
                        </a:lnSpc>
                        <a:spcBef>
                          <a:spcPts val="0"/>
                        </a:spcBef>
                        <a:buSzPct val="25000"/>
                        <a:buNone/>
                      </a:pPr>
                      <a:r>
                        <a:rPr lang="pt-BR" sz="1600" b="0" u="none" strike="noStrike" cap="none">
                          <a:solidFill>
                            <a:srgbClr val="000000"/>
                          </a:solidFill>
                          <a:latin typeface="Libre Baskerville"/>
                          <a:ea typeface="Libre Baskerville"/>
                          <a:cs typeface="Libre Baskerville"/>
                          <a:sym typeface="Libre Baskerville"/>
                        </a:rPr>
                        <a:t>Verificar se a barra de pesquisa foi preenchida com informações existentes na tabela.</a:t>
                      </a:r>
                    </a:p>
                  </a:txBody>
                  <a:tcPr marL="68400" marR="68400"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FFFFFF"/>
                    </a:solidFill>
                  </a:tcPr>
                </a:tc>
                <a:tc>
                  <a:txBody>
                    <a:bodyPr/>
                    <a:lstStyle/>
                    <a:p>
                      <a:pPr marL="0" marR="0" lvl="0" indent="0" algn="ctr" rtl="0">
                        <a:lnSpc>
                          <a:spcPct val="100000"/>
                        </a:lnSpc>
                        <a:spcBef>
                          <a:spcPts val="0"/>
                        </a:spcBef>
                        <a:buSzPct val="25000"/>
                        <a:buNone/>
                      </a:pPr>
                      <a:r>
                        <a:rPr lang="pt-BR" sz="1600" b="0" u="none" strike="noStrike" cap="none">
                          <a:solidFill>
                            <a:srgbClr val="000000"/>
                          </a:solidFill>
                          <a:latin typeface="Libre Baskerville"/>
                          <a:ea typeface="Libre Baskerville"/>
                          <a:cs typeface="Libre Baskerville"/>
                          <a:sym typeface="Libre Baskerville"/>
                        </a:rPr>
                        <a:t>Sucesso</a:t>
                      </a:r>
                    </a:p>
                  </a:txBody>
                  <a:tcPr marL="91450" marR="91450"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4124049231"/>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Shape 433"/>
        <p:cNvGrpSpPr/>
        <p:nvPr/>
      </p:nvGrpSpPr>
      <p:grpSpPr>
        <a:xfrm>
          <a:off x="0" y="0"/>
          <a:ext cx="0" cy="0"/>
          <a:chOff x="0" y="0"/>
          <a:chExt cx="0" cy="0"/>
        </a:xfrm>
      </p:grpSpPr>
      <p:sp>
        <p:nvSpPr>
          <p:cNvPr id="434" name="Shape 434"/>
          <p:cNvSpPr txBox="1"/>
          <p:nvPr/>
        </p:nvSpPr>
        <p:spPr>
          <a:xfrm>
            <a:off x="1261800" y="365760"/>
            <a:ext cx="9692280" cy="1325160"/>
          </a:xfrm>
          <a:prstGeom prst="rect">
            <a:avLst/>
          </a:prstGeom>
          <a:noFill/>
          <a:ln>
            <a:noFill/>
          </a:ln>
        </p:spPr>
        <p:txBody>
          <a:bodyPr lIns="91425" tIns="45700" rIns="91425" bIns="45700" anchor="b" anchorCtr="0">
            <a:noAutofit/>
          </a:bodyPr>
          <a:lstStyle/>
          <a:p>
            <a:pPr marL="0" marR="0" lvl="0" indent="0" algn="l" rtl="0">
              <a:lnSpc>
                <a:spcPct val="90000"/>
              </a:lnSpc>
              <a:spcBef>
                <a:spcPts val="0"/>
              </a:spcBef>
              <a:buSzPct val="25000"/>
              <a:buNone/>
            </a:pPr>
            <a:r>
              <a:rPr lang="pt-BR" sz="4400" b="0" strike="noStrike">
                <a:solidFill>
                  <a:srgbClr val="000000"/>
                </a:solidFill>
                <a:latin typeface="Libre Baskerville"/>
                <a:ea typeface="Libre Baskerville"/>
                <a:cs typeface="Libre Baskerville"/>
                <a:sym typeface="Libre Baskerville"/>
              </a:rPr>
              <a:t>Caso de Teste</a:t>
            </a:r>
          </a:p>
        </p:txBody>
      </p:sp>
      <p:sp>
        <p:nvSpPr>
          <p:cNvPr id="435" name="Shape 435"/>
          <p:cNvSpPr txBox="1"/>
          <p:nvPr/>
        </p:nvSpPr>
        <p:spPr>
          <a:xfrm>
            <a:off x="1261800" y="1828800"/>
            <a:ext cx="8595000" cy="4350960"/>
          </a:xfrm>
          <a:prstGeom prst="rect">
            <a:avLst/>
          </a:prstGeom>
          <a:noFill/>
          <a:ln>
            <a:noFill/>
          </a:ln>
        </p:spPr>
        <p:txBody>
          <a:bodyPr lIns="91425" tIns="45700" rIns="91425" bIns="45700" anchor="t" anchorCtr="0">
            <a:noAutofit/>
          </a:bodyPr>
          <a:lstStyle/>
          <a:p>
            <a:pPr marL="182880" marR="0" lvl="1" indent="-182880" algn="l" rtl="0">
              <a:lnSpc>
                <a:spcPct val="95000"/>
              </a:lnSpc>
              <a:spcBef>
                <a:spcPts val="0"/>
              </a:spcBef>
              <a:buClr>
                <a:srgbClr val="4A66AC"/>
              </a:buClr>
              <a:buSzPct val="80000"/>
              <a:buFont typeface="Arial"/>
              <a:buChar char="•"/>
            </a:pPr>
            <a:r>
              <a:rPr lang="pt-BR" sz="1600" b="1" i="0" u="none" strike="noStrike" cap="none">
                <a:solidFill>
                  <a:srgbClr val="000000"/>
                </a:solidFill>
                <a:latin typeface="Libre Baskerville"/>
                <a:ea typeface="Libre Baskerville"/>
                <a:cs typeface="Libre Baskerville"/>
                <a:sym typeface="Libre Baskerville"/>
              </a:rPr>
              <a:t>Gerar gráfico linear das medidas de um sensor de uma  PCD 3.5: </a:t>
            </a:r>
            <a:r>
              <a:rPr lang="pt-BR" sz="1600" b="0" i="0" u="none" strike="noStrike" cap="none">
                <a:solidFill>
                  <a:srgbClr val="000000"/>
                </a:solidFill>
                <a:latin typeface="Libre Baskerville"/>
                <a:ea typeface="Libre Baskerville"/>
                <a:cs typeface="Libre Baskerville"/>
                <a:sym typeface="Libre Baskerville"/>
              </a:rPr>
              <a:t>Este Caso de Uso deve ocorrer sempre que o usuário desejar visualizar um gráfico linear de uma única </a:t>
            </a:r>
            <a:r>
              <a:rPr lang="pt-BR" sz="1600" b="0" i="0" u="none" strike="noStrike" cap="none">
                <a:solidFill>
                  <a:srgbClr val="262626"/>
                </a:solidFill>
                <a:latin typeface="Libre Baskerville"/>
                <a:ea typeface="Libre Baskerville"/>
                <a:cs typeface="Libre Baskerville"/>
                <a:sym typeface="Libre Baskerville"/>
              </a:rPr>
              <a:t>PCD.</a:t>
            </a:r>
          </a:p>
          <a:p>
            <a:pPr marL="0" marR="0" lvl="0" indent="0" algn="l" rtl="0">
              <a:lnSpc>
                <a:spcPct val="95000"/>
              </a:lnSpc>
              <a:spcBef>
                <a:spcPts val="0"/>
              </a:spcBef>
              <a:buNone/>
            </a:pPr>
            <a:endParaRPr sz="1800" b="0" strike="noStrike">
              <a:solidFill>
                <a:srgbClr val="000000"/>
              </a:solidFill>
              <a:latin typeface="Libre Baskerville"/>
              <a:ea typeface="Libre Baskerville"/>
              <a:cs typeface="Libre Baskerville"/>
              <a:sym typeface="Libre Baskerville"/>
            </a:endParaRPr>
          </a:p>
        </p:txBody>
      </p:sp>
      <p:pic>
        <p:nvPicPr>
          <p:cNvPr id="436" name="Shape 436"/>
          <p:cNvPicPr preferRelativeResize="0"/>
          <p:nvPr/>
        </p:nvPicPr>
        <p:blipFill rotWithShape="1">
          <a:blip r:embed="rId3">
            <a:alphaModFix/>
          </a:blip>
          <a:srcRect/>
          <a:stretch/>
        </p:blipFill>
        <p:spPr>
          <a:xfrm>
            <a:off x="11347200" y="69840"/>
            <a:ext cx="799200" cy="691919"/>
          </a:xfrm>
          <a:prstGeom prst="rect">
            <a:avLst/>
          </a:prstGeom>
          <a:noFill/>
          <a:ln>
            <a:noFill/>
          </a:ln>
        </p:spPr>
      </p:pic>
      <p:graphicFrame>
        <p:nvGraphicFramePr>
          <p:cNvPr id="437" name="Shape 437"/>
          <p:cNvGraphicFramePr/>
          <p:nvPr/>
        </p:nvGraphicFramePr>
        <p:xfrm>
          <a:off x="1495440" y="2894400"/>
          <a:ext cx="3000000" cy="3000000"/>
        </p:xfrm>
        <a:graphic>
          <a:graphicData uri="http://schemas.openxmlformats.org/drawingml/2006/table">
            <a:tbl>
              <a:tblPr>
                <a:noFill/>
              </a:tblPr>
              <a:tblGrid>
                <a:gridCol w="2709000">
                  <a:extLst>
                    <a:ext uri="{9D8B030D-6E8A-4147-A177-3AD203B41FA5}">
                      <a16:colId xmlns:a16="http://schemas.microsoft.com/office/drawing/2014/main" val="20000"/>
                    </a:ext>
                  </a:extLst>
                </a:gridCol>
                <a:gridCol w="2709000">
                  <a:extLst>
                    <a:ext uri="{9D8B030D-6E8A-4147-A177-3AD203B41FA5}">
                      <a16:colId xmlns:a16="http://schemas.microsoft.com/office/drawing/2014/main" val="20001"/>
                    </a:ext>
                  </a:extLst>
                </a:gridCol>
                <a:gridCol w="2709725">
                  <a:extLst>
                    <a:ext uri="{9D8B030D-6E8A-4147-A177-3AD203B41FA5}">
                      <a16:colId xmlns:a16="http://schemas.microsoft.com/office/drawing/2014/main" val="20002"/>
                    </a:ext>
                  </a:extLst>
                </a:gridCol>
              </a:tblGrid>
              <a:tr h="521650">
                <a:tc>
                  <a:txBody>
                    <a:bodyPr/>
                    <a:lstStyle/>
                    <a:p>
                      <a:pPr marL="0" marR="0" lvl="0" indent="0" algn="ctr" rtl="0">
                        <a:lnSpc>
                          <a:spcPct val="100000"/>
                        </a:lnSpc>
                        <a:spcBef>
                          <a:spcPts val="0"/>
                        </a:spcBef>
                        <a:buSzPct val="25000"/>
                        <a:buNone/>
                      </a:pPr>
                      <a:r>
                        <a:rPr lang="pt-BR" sz="1500" b="1" u="none" strike="noStrike" cap="none">
                          <a:solidFill>
                            <a:srgbClr val="FFFFFF"/>
                          </a:solidFill>
                          <a:latin typeface="Libre Baskerville"/>
                          <a:ea typeface="Libre Baskerville"/>
                          <a:cs typeface="Libre Baskerville"/>
                          <a:sym typeface="Libre Baskerville"/>
                        </a:rPr>
                        <a:t>Casos de Teste</a:t>
                      </a:r>
                    </a:p>
                  </a:txBody>
                  <a:tcPr marL="91450" marR="91450"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1B1E3D"/>
                    </a:solidFill>
                  </a:tcPr>
                </a:tc>
                <a:tc>
                  <a:txBody>
                    <a:bodyPr/>
                    <a:lstStyle/>
                    <a:p>
                      <a:pPr marL="0" marR="0" lvl="0" indent="0" algn="ctr" rtl="0">
                        <a:lnSpc>
                          <a:spcPct val="100000"/>
                        </a:lnSpc>
                        <a:spcBef>
                          <a:spcPts val="0"/>
                        </a:spcBef>
                        <a:buSzPct val="25000"/>
                        <a:buNone/>
                      </a:pPr>
                      <a:r>
                        <a:rPr lang="pt-BR" sz="1500" b="1" u="none" strike="noStrike" cap="none">
                          <a:solidFill>
                            <a:srgbClr val="FFFFFF"/>
                          </a:solidFill>
                          <a:latin typeface="Libre Baskerville"/>
                          <a:ea typeface="Libre Baskerville"/>
                          <a:cs typeface="Libre Baskerville"/>
                          <a:sym typeface="Libre Baskerville"/>
                        </a:rPr>
                        <a:t>Descrição do </a:t>
                      </a:r>
                    </a:p>
                    <a:p>
                      <a:pPr marL="0" marR="0" lvl="0" indent="0" algn="ctr" rtl="0">
                        <a:lnSpc>
                          <a:spcPct val="100000"/>
                        </a:lnSpc>
                        <a:spcBef>
                          <a:spcPts val="0"/>
                        </a:spcBef>
                        <a:buSzPct val="25000"/>
                        <a:buNone/>
                      </a:pPr>
                      <a:r>
                        <a:rPr lang="pt-BR" sz="1500" b="1" u="none" strike="noStrike" cap="none">
                          <a:solidFill>
                            <a:srgbClr val="FFFFFF"/>
                          </a:solidFill>
                          <a:latin typeface="Libre Baskerville"/>
                          <a:ea typeface="Libre Baskerville"/>
                          <a:cs typeface="Libre Baskerville"/>
                          <a:sym typeface="Libre Baskerville"/>
                        </a:rPr>
                        <a:t>Caso de Teste</a:t>
                      </a:r>
                    </a:p>
                  </a:txBody>
                  <a:tcPr marL="91450" marR="91450"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1B1E3D"/>
                    </a:solidFill>
                  </a:tcPr>
                </a:tc>
                <a:tc>
                  <a:txBody>
                    <a:bodyPr/>
                    <a:lstStyle/>
                    <a:p>
                      <a:pPr marL="0" marR="0" lvl="0" indent="0" algn="ctr" rtl="0">
                        <a:lnSpc>
                          <a:spcPct val="100000"/>
                        </a:lnSpc>
                        <a:spcBef>
                          <a:spcPts val="0"/>
                        </a:spcBef>
                        <a:buSzPct val="25000"/>
                        <a:buNone/>
                      </a:pPr>
                      <a:r>
                        <a:rPr lang="pt-BR" sz="1500" b="1" u="none" strike="noStrike" cap="none">
                          <a:solidFill>
                            <a:srgbClr val="FFFFFF"/>
                          </a:solidFill>
                          <a:latin typeface="Libre Baskerville"/>
                          <a:ea typeface="Libre Baskerville"/>
                          <a:cs typeface="Libre Baskerville"/>
                          <a:sym typeface="Libre Baskerville"/>
                        </a:rPr>
                        <a:t>Status</a:t>
                      </a:r>
                    </a:p>
                  </a:txBody>
                  <a:tcPr marL="91450" marR="91450"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1B1E3D"/>
                    </a:solidFill>
                  </a:tcPr>
                </a:tc>
                <a:extLst>
                  <a:ext uri="{0D108BD9-81ED-4DB2-BD59-A6C34878D82A}">
                    <a16:rowId xmlns:a16="http://schemas.microsoft.com/office/drawing/2014/main" val="10000"/>
                  </a:ext>
                </a:extLst>
              </a:tr>
              <a:tr h="1150550">
                <a:tc>
                  <a:txBody>
                    <a:bodyPr/>
                    <a:lstStyle/>
                    <a:p>
                      <a:pPr lvl="0" algn="ctr" rtl="0">
                        <a:spcBef>
                          <a:spcPts val="0"/>
                        </a:spcBef>
                        <a:buNone/>
                      </a:pPr>
                      <a:r>
                        <a:rPr lang="pt-BR" sz="1600">
                          <a:latin typeface="Libre Baskerville"/>
                          <a:ea typeface="Libre Baskerville"/>
                          <a:cs typeface="Libre Baskerville"/>
                          <a:sym typeface="Libre Baskerville"/>
                        </a:rPr>
                        <a:t>CT #61</a:t>
                      </a:r>
                    </a:p>
                  </a:txBody>
                  <a:tcPr marL="68575" marR="68575" marT="0" marB="0">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tcPr>
                </a:tc>
                <a:tc>
                  <a:txBody>
                    <a:bodyPr/>
                    <a:lstStyle/>
                    <a:p>
                      <a:pPr lvl="0" algn="just" rtl="0">
                        <a:spcBef>
                          <a:spcPts val="0"/>
                        </a:spcBef>
                        <a:buNone/>
                      </a:pPr>
                      <a:r>
                        <a:rPr lang="pt-BR" sz="1600">
                          <a:latin typeface="Libre Baskerville"/>
                          <a:ea typeface="Libre Baskerville"/>
                          <a:cs typeface="Libre Baskerville"/>
                          <a:sym typeface="Libre Baskerville"/>
                        </a:rPr>
                        <a:t>Verificar o campo selecionado pelo usuário referente à “Sensor”.</a:t>
                      </a:r>
                    </a:p>
                  </a:txBody>
                  <a:tcPr marL="68575" marR="68575" marT="0" marB="0">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tcPr>
                </a:tc>
                <a:tc>
                  <a:txBody>
                    <a:bodyPr/>
                    <a:lstStyle/>
                    <a:p>
                      <a:pPr marL="0" marR="0" lvl="0" indent="0" algn="ctr" rtl="0">
                        <a:lnSpc>
                          <a:spcPct val="100000"/>
                        </a:lnSpc>
                        <a:spcBef>
                          <a:spcPts val="0"/>
                        </a:spcBef>
                        <a:buSzPct val="25000"/>
                        <a:buNone/>
                      </a:pPr>
                      <a:r>
                        <a:rPr lang="pt-BR" sz="1600" b="0" u="none" strike="noStrike" cap="none">
                          <a:solidFill>
                            <a:srgbClr val="000000"/>
                          </a:solidFill>
                          <a:latin typeface="Libre Baskerville"/>
                          <a:ea typeface="Libre Baskerville"/>
                          <a:cs typeface="Libre Baskerville"/>
                          <a:sym typeface="Libre Baskerville"/>
                        </a:rPr>
                        <a:t>Sucesso</a:t>
                      </a:r>
                    </a:p>
                  </a:txBody>
                  <a:tcPr marL="91450" marR="91450"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1150550">
                <a:tc>
                  <a:txBody>
                    <a:bodyPr/>
                    <a:lstStyle/>
                    <a:p>
                      <a:pPr lvl="0" algn="ctr" rtl="0">
                        <a:spcBef>
                          <a:spcPts val="0"/>
                        </a:spcBef>
                        <a:buNone/>
                      </a:pPr>
                      <a:r>
                        <a:rPr lang="pt-BR" sz="1600">
                          <a:latin typeface="Libre Baskerville"/>
                          <a:ea typeface="Libre Baskerville"/>
                          <a:cs typeface="Libre Baskerville"/>
                          <a:sym typeface="Libre Baskerville"/>
                        </a:rPr>
                        <a:t>CT #62</a:t>
                      </a:r>
                    </a:p>
                  </a:txBody>
                  <a:tcPr marL="68575" marR="68575" marT="0" marB="0">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tcPr>
                </a:tc>
                <a:tc>
                  <a:txBody>
                    <a:bodyPr/>
                    <a:lstStyle/>
                    <a:p>
                      <a:pPr lvl="0" algn="just" rtl="0">
                        <a:spcBef>
                          <a:spcPts val="0"/>
                        </a:spcBef>
                        <a:buNone/>
                      </a:pPr>
                      <a:r>
                        <a:rPr lang="pt-BR" sz="1600">
                          <a:latin typeface="Libre Baskerville"/>
                          <a:ea typeface="Libre Baskerville"/>
                          <a:cs typeface="Libre Baskerville"/>
                          <a:sym typeface="Libre Baskerville"/>
                        </a:rPr>
                        <a:t>Verificar se o Botão “Gerar Gráfico” é pressionado pelo usuário. </a:t>
                      </a:r>
                    </a:p>
                  </a:txBody>
                  <a:tcPr marL="68575" marR="68575" marT="0" marB="0">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tcPr>
                </a:tc>
                <a:tc>
                  <a:txBody>
                    <a:bodyPr/>
                    <a:lstStyle/>
                    <a:p>
                      <a:pPr lvl="0" algn="ctr" rtl="0">
                        <a:spcBef>
                          <a:spcPts val="0"/>
                        </a:spcBef>
                        <a:buClr>
                          <a:schemeClr val="dk1"/>
                        </a:buClr>
                        <a:buSzPct val="25000"/>
                        <a:buFont typeface="Arial"/>
                        <a:buNone/>
                      </a:pPr>
                      <a:r>
                        <a:rPr lang="pt-BR" sz="1600">
                          <a:solidFill>
                            <a:schemeClr val="dk1"/>
                          </a:solidFill>
                          <a:latin typeface="Libre Baskerville"/>
                          <a:ea typeface="Libre Baskerville"/>
                          <a:cs typeface="Libre Baskerville"/>
                          <a:sym typeface="Libre Baskerville"/>
                        </a:rPr>
                        <a:t>Sucesso</a:t>
                      </a:r>
                    </a:p>
                  </a:txBody>
                  <a:tcPr marL="91450" marR="91450"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1150550">
                <a:tc>
                  <a:txBody>
                    <a:bodyPr/>
                    <a:lstStyle/>
                    <a:p>
                      <a:pPr lvl="0" algn="ctr" rtl="0">
                        <a:spcBef>
                          <a:spcPts val="0"/>
                        </a:spcBef>
                        <a:buNone/>
                      </a:pPr>
                      <a:r>
                        <a:rPr lang="pt-BR" sz="1600">
                          <a:latin typeface="Libre Baskerville"/>
                          <a:ea typeface="Libre Baskerville"/>
                          <a:cs typeface="Libre Baskerville"/>
                          <a:sym typeface="Libre Baskerville"/>
                        </a:rPr>
                        <a:t>CT #63</a:t>
                      </a:r>
                    </a:p>
                  </a:txBody>
                  <a:tcPr marL="68575" marR="68575" marT="0" marB="0">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tcPr>
                </a:tc>
                <a:tc>
                  <a:txBody>
                    <a:bodyPr/>
                    <a:lstStyle/>
                    <a:p>
                      <a:pPr lvl="0" algn="just" rtl="0">
                        <a:spcBef>
                          <a:spcPts val="0"/>
                        </a:spcBef>
                        <a:buNone/>
                      </a:pPr>
                      <a:r>
                        <a:rPr lang="pt-BR" sz="1600">
                          <a:latin typeface="Libre Baskerville"/>
                          <a:ea typeface="Libre Baskerville"/>
                          <a:cs typeface="Libre Baskerville"/>
                          <a:sym typeface="Libre Baskerville"/>
                        </a:rPr>
                        <a:t>Verificar se o Botão “Gerar Gráfico” é pressionado pelo usuário.</a:t>
                      </a:r>
                    </a:p>
                  </a:txBody>
                  <a:tcPr marL="68575" marR="68575" marT="0" marB="0">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tcPr>
                </a:tc>
                <a:tc>
                  <a:txBody>
                    <a:bodyPr/>
                    <a:lstStyle/>
                    <a:p>
                      <a:pPr lvl="0" algn="ctr" rtl="0">
                        <a:spcBef>
                          <a:spcPts val="0"/>
                        </a:spcBef>
                        <a:buClr>
                          <a:schemeClr val="dk1"/>
                        </a:buClr>
                        <a:buSzPct val="25000"/>
                        <a:buFont typeface="Arial"/>
                        <a:buNone/>
                      </a:pPr>
                      <a:r>
                        <a:rPr lang="pt-BR" sz="1600">
                          <a:solidFill>
                            <a:schemeClr val="dk1"/>
                          </a:solidFill>
                          <a:latin typeface="Libre Baskerville"/>
                          <a:ea typeface="Libre Baskerville"/>
                          <a:cs typeface="Libre Baskerville"/>
                          <a:sym typeface="Libre Baskerville"/>
                        </a:rPr>
                        <a:t>Sucesso</a:t>
                      </a:r>
                    </a:p>
                  </a:txBody>
                  <a:tcPr marL="91450" marR="91450"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4133370790"/>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sp>
        <p:nvSpPr>
          <p:cNvPr id="442" name="Shape 442"/>
          <p:cNvSpPr txBox="1"/>
          <p:nvPr/>
        </p:nvSpPr>
        <p:spPr>
          <a:xfrm>
            <a:off x="1261800" y="365760"/>
            <a:ext cx="9692400" cy="1325100"/>
          </a:xfrm>
          <a:prstGeom prst="rect">
            <a:avLst/>
          </a:prstGeom>
          <a:noFill/>
          <a:ln>
            <a:noFill/>
          </a:ln>
        </p:spPr>
        <p:txBody>
          <a:bodyPr lIns="91425" tIns="45700" rIns="91425" bIns="45700" anchor="b" anchorCtr="0">
            <a:noAutofit/>
          </a:bodyPr>
          <a:lstStyle/>
          <a:p>
            <a:pPr marL="0" marR="0" lvl="0" indent="0" algn="l" rtl="0">
              <a:lnSpc>
                <a:spcPct val="90000"/>
              </a:lnSpc>
              <a:spcBef>
                <a:spcPts val="0"/>
              </a:spcBef>
              <a:buSzPct val="25000"/>
              <a:buNone/>
            </a:pPr>
            <a:r>
              <a:rPr lang="pt-BR" sz="4400" b="0" strike="noStrike">
                <a:solidFill>
                  <a:srgbClr val="000000"/>
                </a:solidFill>
                <a:latin typeface="Libre Baskerville"/>
                <a:ea typeface="Libre Baskerville"/>
                <a:cs typeface="Libre Baskerville"/>
                <a:sym typeface="Libre Baskerville"/>
              </a:rPr>
              <a:t>Caso de Teste</a:t>
            </a:r>
          </a:p>
        </p:txBody>
      </p:sp>
      <p:sp>
        <p:nvSpPr>
          <p:cNvPr id="443" name="Shape 443"/>
          <p:cNvSpPr txBox="1"/>
          <p:nvPr/>
        </p:nvSpPr>
        <p:spPr>
          <a:xfrm>
            <a:off x="1261800" y="1828800"/>
            <a:ext cx="8595000" cy="4350900"/>
          </a:xfrm>
          <a:prstGeom prst="rect">
            <a:avLst/>
          </a:prstGeom>
          <a:noFill/>
          <a:ln>
            <a:noFill/>
          </a:ln>
        </p:spPr>
        <p:txBody>
          <a:bodyPr lIns="91425" tIns="45700" rIns="91425" bIns="45700" anchor="t" anchorCtr="0">
            <a:noAutofit/>
          </a:bodyPr>
          <a:lstStyle/>
          <a:p>
            <a:pPr marL="0" marR="0" lvl="0" indent="0" algn="l" rtl="0">
              <a:lnSpc>
                <a:spcPct val="95000"/>
              </a:lnSpc>
              <a:spcBef>
                <a:spcPts val="0"/>
              </a:spcBef>
              <a:buNone/>
            </a:pPr>
            <a:endParaRPr sz="1800" b="0" strike="noStrike">
              <a:solidFill>
                <a:srgbClr val="000000"/>
              </a:solidFill>
              <a:latin typeface="Libre Baskerville"/>
              <a:ea typeface="Libre Baskerville"/>
              <a:cs typeface="Libre Baskerville"/>
              <a:sym typeface="Libre Baskerville"/>
            </a:endParaRPr>
          </a:p>
        </p:txBody>
      </p:sp>
      <p:pic>
        <p:nvPicPr>
          <p:cNvPr id="444" name="Shape 444"/>
          <p:cNvPicPr preferRelativeResize="0"/>
          <p:nvPr/>
        </p:nvPicPr>
        <p:blipFill rotWithShape="1">
          <a:blip r:embed="rId3">
            <a:alphaModFix/>
          </a:blip>
          <a:srcRect/>
          <a:stretch/>
        </p:blipFill>
        <p:spPr>
          <a:xfrm>
            <a:off x="11347200" y="69840"/>
            <a:ext cx="799200" cy="691800"/>
          </a:xfrm>
          <a:prstGeom prst="rect">
            <a:avLst/>
          </a:prstGeom>
          <a:noFill/>
          <a:ln>
            <a:noFill/>
          </a:ln>
        </p:spPr>
      </p:pic>
      <p:graphicFrame>
        <p:nvGraphicFramePr>
          <p:cNvPr id="445" name="Shape 445"/>
          <p:cNvGraphicFramePr/>
          <p:nvPr/>
        </p:nvGraphicFramePr>
        <p:xfrm>
          <a:off x="1261790" y="2004100"/>
          <a:ext cx="3000000" cy="3000000"/>
        </p:xfrm>
        <a:graphic>
          <a:graphicData uri="http://schemas.openxmlformats.org/drawingml/2006/table">
            <a:tbl>
              <a:tblPr>
                <a:noFill/>
              </a:tblPr>
              <a:tblGrid>
                <a:gridCol w="2709000">
                  <a:extLst>
                    <a:ext uri="{9D8B030D-6E8A-4147-A177-3AD203B41FA5}">
                      <a16:colId xmlns:a16="http://schemas.microsoft.com/office/drawing/2014/main" val="20000"/>
                    </a:ext>
                  </a:extLst>
                </a:gridCol>
                <a:gridCol w="2709000">
                  <a:extLst>
                    <a:ext uri="{9D8B030D-6E8A-4147-A177-3AD203B41FA5}">
                      <a16:colId xmlns:a16="http://schemas.microsoft.com/office/drawing/2014/main" val="20001"/>
                    </a:ext>
                  </a:extLst>
                </a:gridCol>
                <a:gridCol w="2709725">
                  <a:extLst>
                    <a:ext uri="{9D8B030D-6E8A-4147-A177-3AD203B41FA5}">
                      <a16:colId xmlns:a16="http://schemas.microsoft.com/office/drawing/2014/main" val="20002"/>
                    </a:ext>
                  </a:extLst>
                </a:gridCol>
              </a:tblGrid>
              <a:tr h="521650">
                <a:tc>
                  <a:txBody>
                    <a:bodyPr/>
                    <a:lstStyle/>
                    <a:p>
                      <a:pPr marL="0" marR="0" lvl="0" indent="0" algn="ctr" rtl="0">
                        <a:lnSpc>
                          <a:spcPct val="100000"/>
                        </a:lnSpc>
                        <a:spcBef>
                          <a:spcPts val="0"/>
                        </a:spcBef>
                        <a:buSzPct val="25000"/>
                        <a:buNone/>
                      </a:pPr>
                      <a:r>
                        <a:rPr lang="pt-BR" sz="1500" b="1" u="none" strike="noStrike" cap="none">
                          <a:solidFill>
                            <a:srgbClr val="FFFFFF"/>
                          </a:solidFill>
                          <a:latin typeface="Libre Baskerville"/>
                          <a:ea typeface="Libre Baskerville"/>
                          <a:cs typeface="Libre Baskerville"/>
                          <a:sym typeface="Libre Baskerville"/>
                        </a:rPr>
                        <a:t>Casos de Teste</a:t>
                      </a:r>
                    </a:p>
                  </a:txBody>
                  <a:tcPr marL="91450" marR="91450"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1B1E3D"/>
                    </a:solidFill>
                  </a:tcPr>
                </a:tc>
                <a:tc>
                  <a:txBody>
                    <a:bodyPr/>
                    <a:lstStyle/>
                    <a:p>
                      <a:pPr marL="0" marR="0" lvl="0" indent="0" algn="ctr" rtl="0">
                        <a:lnSpc>
                          <a:spcPct val="100000"/>
                        </a:lnSpc>
                        <a:spcBef>
                          <a:spcPts val="0"/>
                        </a:spcBef>
                        <a:buSzPct val="25000"/>
                        <a:buNone/>
                      </a:pPr>
                      <a:r>
                        <a:rPr lang="pt-BR" sz="1500" b="1" u="none" strike="noStrike" cap="none">
                          <a:solidFill>
                            <a:srgbClr val="FFFFFF"/>
                          </a:solidFill>
                          <a:latin typeface="Libre Baskerville"/>
                          <a:ea typeface="Libre Baskerville"/>
                          <a:cs typeface="Libre Baskerville"/>
                          <a:sym typeface="Libre Baskerville"/>
                        </a:rPr>
                        <a:t>Descrição do </a:t>
                      </a:r>
                    </a:p>
                    <a:p>
                      <a:pPr marL="0" marR="0" lvl="0" indent="0" algn="ctr" rtl="0">
                        <a:lnSpc>
                          <a:spcPct val="100000"/>
                        </a:lnSpc>
                        <a:spcBef>
                          <a:spcPts val="0"/>
                        </a:spcBef>
                        <a:buSzPct val="25000"/>
                        <a:buNone/>
                      </a:pPr>
                      <a:r>
                        <a:rPr lang="pt-BR" sz="1500" b="1" u="none" strike="noStrike" cap="none">
                          <a:solidFill>
                            <a:srgbClr val="FFFFFF"/>
                          </a:solidFill>
                          <a:latin typeface="Libre Baskerville"/>
                          <a:ea typeface="Libre Baskerville"/>
                          <a:cs typeface="Libre Baskerville"/>
                          <a:sym typeface="Libre Baskerville"/>
                        </a:rPr>
                        <a:t>Caso de Teste</a:t>
                      </a:r>
                    </a:p>
                  </a:txBody>
                  <a:tcPr marL="91450" marR="91450"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1B1E3D"/>
                    </a:solidFill>
                  </a:tcPr>
                </a:tc>
                <a:tc>
                  <a:txBody>
                    <a:bodyPr/>
                    <a:lstStyle/>
                    <a:p>
                      <a:pPr marL="0" marR="0" lvl="0" indent="0" algn="ctr" rtl="0">
                        <a:lnSpc>
                          <a:spcPct val="100000"/>
                        </a:lnSpc>
                        <a:spcBef>
                          <a:spcPts val="0"/>
                        </a:spcBef>
                        <a:buSzPct val="25000"/>
                        <a:buNone/>
                      </a:pPr>
                      <a:r>
                        <a:rPr lang="pt-BR" sz="1500" b="1" u="none" strike="noStrike" cap="none">
                          <a:solidFill>
                            <a:srgbClr val="FFFFFF"/>
                          </a:solidFill>
                          <a:latin typeface="Libre Baskerville"/>
                          <a:ea typeface="Libre Baskerville"/>
                          <a:cs typeface="Libre Baskerville"/>
                          <a:sym typeface="Libre Baskerville"/>
                        </a:rPr>
                        <a:t>Status</a:t>
                      </a:r>
                    </a:p>
                  </a:txBody>
                  <a:tcPr marL="91450" marR="91450"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1B1E3D"/>
                    </a:solidFill>
                  </a:tcPr>
                </a:tc>
                <a:extLst>
                  <a:ext uri="{0D108BD9-81ED-4DB2-BD59-A6C34878D82A}">
                    <a16:rowId xmlns:a16="http://schemas.microsoft.com/office/drawing/2014/main" val="10000"/>
                  </a:ext>
                </a:extLst>
              </a:tr>
              <a:tr h="1150550">
                <a:tc>
                  <a:txBody>
                    <a:bodyPr/>
                    <a:lstStyle/>
                    <a:p>
                      <a:pPr lvl="0" algn="ctr" rtl="0">
                        <a:spcBef>
                          <a:spcPts val="0"/>
                        </a:spcBef>
                        <a:buNone/>
                      </a:pPr>
                      <a:r>
                        <a:rPr lang="pt-BR" sz="1600">
                          <a:solidFill>
                            <a:schemeClr val="dk1"/>
                          </a:solidFill>
                          <a:latin typeface="Libre Baskerville"/>
                          <a:ea typeface="Libre Baskerville"/>
                          <a:cs typeface="Libre Baskerville"/>
                          <a:sym typeface="Libre Baskerville"/>
                        </a:rPr>
                        <a:t>CT #64</a:t>
                      </a:r>
                    </a:p>
                  </a:txBody>
                  <a:tcPr marL="68575" marR="68575" marT="0" marB="0">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tcPr>
                </a:tc>
                <a:tc>
                  <a:txBody>
                    <a:bodyPr/>
                    <a:lstStyle/>
                    <a:p>
                      <a:pPr lvl="0" algn="just" rtl="0">
                        <a:spcBef>
                          <a:spcPts val="0"/>
                        </a:spcBef>
                        <a:buNone/>
                      </a:pPr>
                      <a:r>
                        <a:rPr lang="pt-BR" sz="1600">
                          <a:solidFill>
                            <a:schemeClr val="dk1"/>
                          </a:solidFill>
                          <a:latin typeface="Libre Baskerville"/>
                          <a:ea typeface="Libre Baskerville"/>
                          <a:cs typeface="Libre Baskerville"/>
                          <a:sym typeface="Libre Baskerville"/>
                        </a:rPr>
                        <a:t>Verificar se o usuário pressionou o botão limpar.</a:t>
                      </a:r>
                    </a:p>
                  </a:txBody>
                  <a:tcPr marL="68575" marR="68575" marT="0" marB="0">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tcPr>
                </a:tc>
                <a:tc>
                  <a:txBody>
                    <a:bodyPr/>
                    <a:lstStyle/>
                    <a:p>
                      <a:pPr lvl="0" algn="ctr" rtl="0">
                        <a:spcBef>
                          <a:spcPts val="0"/>
                        </a:spcBef>
                        <a:buNone/>
                      </a:pPr>
                      <a:r>
                        <a:rPr lang="pt-BR" sz="1600">
                          <a:solidFill>
                            <a:schemeClr val="dk1"/>
                          </a:solidFill>
                          <a:latin typeface="Libre Baskerville"/>
                          <a:ea typeface="Libre Baskerville"/>
                          <a:cs typeface="Libre Baskerville"/>
                          <a:sym typeface="Libre Baskerville"/>
                        </a:rPr>
                        <a:t>Sucesso</a:t>
                      </a:r>
                    </a:p>
                  </a:txBody>
                  <a:tcPr marL="91450" marR="91450"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1150550">
                <a:tc>
                  <a:txBody>
                    <a:bodyPr/>
                    <a:lstStyle/>
                    <a:p>
                      <a:pPr lvl="0" algn="ctr" rtl="0">
                        <a:spcBef>
                          <a:spcPts val="0"/>
                        </a:spcBef>
                        <a:buNone/>
                      </a:pPr>
                      <a:r>
                        <a:rPr lang="pt-BR" sz="1600">
                          <a:solidFill>
                            <a:schemeClr val="dk1"/>
                          </a:solidFill>
                          <a:latin typeface="Libre Baskerville"/>
                          <a:ea typeface="Libre Baskerville"/>
                          <a:cs typeface="Libre Baskerville"/>
                          <a:sym typeface="Libre Baskerville"/>
                        </a:rPr>
                        <a:t>CT #65</a:t>
                      </a:r>
                    </a:p>
                  </a:txBody>
                  <a:tcPr marL="68575" marR="68575" marT="0" marB="0">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tcPr>
                </a:tc>
                <a:tc>
                  <a:txBody>
                    <a:bodyPr/>
                    <a:lstStyle/>
                    <a:p>
                      <a:pPr lvl="0" algn="just" rtl="0">
                        <a:spcBef>
                          <a:spcPts val="0"/>
                        </a:spcBef>
                        <a:buNone/>
                      </a:pPr>
                      <a:r>
                        <a:rPr lang="pt-BR" sz="1600">
                          <a:solidFill>
                            <a:schemeClr val="dk1"/>
                          </a:solidFill>
                          <a:latin typeface="Libre Baskerville"/>
                          <a:ea typeface="Libre Baskerville"/>
                          <a:cs typeface="Libre Baskerville"/>
                          <a:sym typeface="Libre Baskerville"/>
                        </a:rPr>
                        <a:t>Verificar se o usuário preencheu os campos “Data Inicial” e “Data final”.</a:t>
                      </a:r>
                    </a:p>
                  </a:txBody>
                  <a:tcPr marL="68575" marR="68575" marT="0" marB="0">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tcPr>
                </a:tc>
                <a:tc>
                  <a:txBody>
                    <a:bodyPr/>
                    <a:lstStyle/>
                    <a:p>
                      <a:pPr lvl="0" algn="ctr" rtl="0">
                        <a:spcBef>
                          <a:spcPts val="0"/>
                        </a:spcBef>
                        <a:buNone/>
                      </a:pPr>
                      <a:r>
                        <a:rPr lang="pt-BR" sz="1600">
                          <a:solidFill>
                            <a:schemeClr val="dk1"/>
                          </a:solidFill>
                          <a:latin typeface="Libre Baskerville"/>
                          <a:ea typeface="Libre Baskerville"/>
                          <a:cs typeface="Libre Baskerville"/>
                          <a:sym typeface="Libre Baskerville"/>
                        </a:rPr>
                        <a:t>Sucesso</a:t>
                      </a:r>
                    </a:p>
                  </a:txBody>
                  <a:tcPr marL="91450" marR="91450"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363520502"/>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50" name="Shape 450"/>
          <p:cNvSpPr txBox="1"/>
          <p:nvPr/>
        </p:nvSpPr>
        <p:spPr>
          <a:xfrm>
            <a:off x="1261800" y="365760"/>
            <a:ext cx="9692400" cy="1325100"/>
          </a:xfrm>
          <a:prstGeom prst="rect">
            <a:avLst/>
          </a:prstGeom>
          <a:noFill/>
          <a:ln>
            <a:noFill/>
          </a:ln>
        </p:spPr>
        <p:txBody>
          <a:bodyPr lIns="91425" tIns="45700" rIns="91425" bIns="45700" anchor="b" anchorCtr="0">
            <a:noAutofit/>
          </a:bodyPr>
          <a:lstStyle/>
          <a:p>
            <a:pPr marL="0" marR="0" lvl="0" indent="0" algn="l" rtl="0">
              <a:lnSpc>
                <a:spcPct val="90000"/>
              </a:lnSpc>
              <a:spcBef>
                <a:spcPts val="0"/>
              </a:spcBef>
              <a:buSzPct val="25000"/>
              <a:buNone/>
            </a:pPr>
            <a:r>
              <a:rPr lang="pt-BR" sz="4400" b="0" strike="noStrike">
                <a:solidFill>
                  <a:srgbClr val="000000"/>
                </a:solidFill>
                <a:latin typeface="Libre Baskerville"/>
                <a:ea typeface="Libre Baskerville"/>
                <a:cs typeface="Libre Baskerville"/>
                <a:sym typeface="Libre Baskerville"/>
              </a:rPr>
              <a:t>Caso de Teste</a:t>
            </a:r>
          </a:p>
        </p:txBody>
      </p:sp>
      <p:sp>
        <p:nvSpPr>
          <p:cNvPr id="451" name="Shape 451"/>
          <p:cNvSpPr txBox="1"/>
          <p:nvPr/>
        </p:nvSpPr>
        <p:spPr>
          <a:xfrm>
            <a:off x="1261787" y="1690850"/>
            <a:ext cx="8595000" cy="4350900"/>
          </a:xfrm>
          <a:prstGeom prst="rect">
            <a:avLst/>
          </a:prstGeom>
          <a:noFill/>
          <a:ln>
            <a:noFill/>
          </a:ln>
        </p:spPr>
        <p:txBody>
          <a:bodyPr lIns="91425" tIns="45700" rIns="91425" bIns="45700" anchor="t" anchorCtr="0">
            <a:noAutofit/>
          </a:bodyPr>
          <a:lstStyle/>
          <a:p>
            <a:pPr marL="182880" marR="0" lvl="1" indent="-182880" algn="l" rtl="0">
              <a:lnSpc>
                <a:spcPct val="95000"/>
              </a:lnSpc>
              <a:spcBef>
                <a:spcPts val="0"/>
              </a:spcBef>
              <a:buClr>
                <a:srgbClr val="4A66AC"/>
              </a:buClr>
              <a:buSzPct val="80000"/>
              <a:buFont typeface="Arial"/>
              <a:buChar char="•"/>
            </a:pPr>
            <a:r>
              <a:rPr lang="pt-BR" sz="1600" b="1" i="0" u="none" strike="noStrike" cap="none">
                <a:solidFill>
                  <a:srgbClr val="000000"/>
                </a:solidFill>
                <a:latin typeface="Libre Baskerville"/>
                <a:ea typeface="Libre Baskerville"/>
                <a:cs typeface="Libre Baskerville"/>
                <a:sym typeface="Libre Baskerville"/>
              </a:rPr>
              <a:t>Gerar gráfico </a:t>
            </a:r>
            <a:r>
              <a:rPr lang="pt-BR" sz="1600" b="1">
                <a:latin typeface="Libre Baskerville"/>
                <a:ea typeface="Libre Baskerville"/>
                <a:cs typeface="Libre Baskerville"/>
                <a:sym typeface="Libre Baskerville"/>
              </a:rPr>
              <a:t>de barras </a:t>
            </a:r>
            <a:r>
              <a:rPr lang="pt-BR" sz="1600" b="1" i="0" u="none" strike="noStrike" cap="none">
                <a:solidFill>
                  <a:srgbClr val="000000"/>
                </a:solidFill>
                <a:latin typeface="Libre Baskerville"/>
                <a:ea typeface="Libre Baskerville"/>
                <a:cs typeface="Libre Baskerville"/>
                <a:sym typeface="Libre Baskerville"/>
              </a:rPr>
              <a:t>das medidas de um sensor de uma  PCD 3.5: </a:t>
            </a:r>
            <a:r>
              <a:rPr lang="pt-BR" sz="1600" b="0" i="0" u="none" strike="noStrike" cap="none">
                <a:solidFill>
                  <a:srgbClr val="000000"/>
                </a:solidFill>
                <a:latin typeface="Libre Baskerville"/>
                <a:ea typeface="Libre Baskerville"/>
                <a:cs typeface="Libre Baskerville"/>
                <a:sym typeface="Libre Baskerville"/>
              </a:rPr>
              <a:t>Este Caso de Uso deve ocorrer sempre que o usuário desejar visualizar um gráfico </a:t>
            </a:r>
            <a:r>
              <a:rPr lang="pt-BR" sz="1600">
                <a:latin typeface="Libre Baskerville"/>
                <a:ea typeface="Libre Baskerville"/>
                <a:cs typeface="Libre Baskerville"/>
                <a:sym typeface="Libre Baskerville"/>
              </a:rPr>
              <a:t>de barras </a:t>
            </a:r>
            <a:r>
              <a:rPr lang="pt-BR" sz="1600" b="0" i="0" u="none" strike="noStrike" cap="none">
                <a:solidFill>
                  <a:srgbClr val="000000"/>
                </a:solidFill>
                <a:latin typeface="Libre Baskerville"/>
                <a:ea typeface="Libre Baskerville"/>
                <a:cs typeface="Libre Baskerville"/>
                <a:sym typeface="Libre Baskerville"/>
              </a:rPr>
              <a:t>de uma única </a:t>
            </a:r>
            <a:r>
              <a:rPr lang="pt-BR" sz="1600" b="0" i="0" u="none" strike="noStrike" cap="none">
                <a:solidFill>
                  <a:srgbClr val="262626"/>
                </a:solidFill>
                <a:latin typeface="Libre Baskerville"/>
                <a:ea typeface="Libre Baskerville"/>
                <a:cs typeface="Libre Baskerville"/>
                <a:sym typeface="Libre Baskerville"/>
              </a:rPr>
              <a:t>PCD.</a:t>
            </a:r>
          </a:p>
          <a:p>
            <a:pPr marL="0" marR="0" lvl="0" indent="0" algn="l" rtl="0">
              <a:lnSpc>
                <a:spcPct val="95000"/>
              </a:lnSpc>
              <a:spcBef>
                <a:spcPts val="0"/>
              </a:spcBef>
              <a:buNone/>
            </a:pPr>
            <a:endParaRPr sz="1800" b="0" strike="noStrike">
              <a:solidFill>
                <a:srgbClr val="000000"/>
              </a:solidFill>
              <a:latin typeface="Libre Baskerville"/>
              <a:ea typeface="Libre Baskerville"/>
              <a:cs typeface="Libre Baskerville"/>
              <a:sym typeface="Libre Baskerville"/>
            </a:endParaRPr>
          </a:p>
        </p:txBody>
      </p:sp>
      <p:pic>
        <p:nvPicPr>
          <p:cNvPr id="452" name="Shape 452"/>
          <p:cNvPicPr preferRelativeResize="0"/>
          <p:nvPr/>
        </p:nvPicPr>
        <p:blipFill rotWithShape="1">
          <a:blip r:embed="rId3">
            <a:alphaModFix/>
          </a:blip>
          <a:srcRect/>
          <a:stretch/>
        </p:blipFill>
        <p:spPr>
          <a:xfrm>
            <a:off x="11347200" y="69840"/>
            <a:ext cx="799200" cy="691800"/>
          </a:xfrm>
          <a:prstGeom prst="rect">
            <a:avLst/>
          </a:prstGeom>
          <a:noFill/>
          <a:ln>
            <a:noFill/>
          </a:ln>
        </p:spPr>
      </p:pic>
      <p:graphicFrame>
        <p:nvGraphicFramePr>
          <p:cNvPr id="453" name="Shape 453"/>
          <p:cNvGraphicFramePr/>
          <p:nvPr/>
        </p:nvGraphicFramePr>
        <p:xfrm>
          <a:off x="1495427" y="2594600"/>
          <a:ext cx="3000000" cy="3000000"/>
        </p:xfrm>
        <a:graphic>
          <a:graphicData uri="http://schemas.openxmlformats.org/drawingml/2006/table">
            <a:tbl>
              <a:tblPr>
                <a:noFill/>
              </a:tblPr>
              <a:tblGrid>
                <a:gridCol w="2709000">
                  <a:extLst>
                    <a:ext uri="{9D8B030D-6E8A-4147-A177-3AD203B41FA5}">
                      <a16:colId xmlns:a16="http://schemas.microsoft.com/office/drawing/2014/main" val="20000"/>
                    </a:ext>
                  </a:extLst>
                </a:gridCol>
                <a:gridCol w="2709000">
                  <a:extLst>
                    <a:ext uri="{9D8B030D-6E8A-4147-A177-3AD203B41FA5}">
                      <a16:colId xmlns:a16="http://schemas.microsoft.com/office/drawing/2014/main" val="20001"/>
                    </a:ext>
                  </a:extLst>
                </a:gridCol>
                <a:gridCol w="2709725">
                  <a:extLst>
                    <a:ext uri="{9D8B030D-6E8A-4147-A177-3AD203B41FA5}">
                      <a16:colId xmlns:a16="http://schemas.microsoft.com/office/drawing/2014/main" val="20002"/>
                    </a:ext>
                  </a:extLst>
                </a:gridCol>
              </a:tblGrid>
              <a:tr h="521650">
                <a:tc>
                  <a:txBody>
                    <a:bodyPr/>
                    <a:lstStyle/>
                    <a:p>
                      <a:pPr marL="0" marR="0" lvl="0" indent="0" algn="ctr" rtl="0">
                        <a:lnSpc>
                          <a:spcPct val="100000"/>
                        </a:lnSpc>
                        <a:spcBef>
                          <a:spcPts val="0"/>
                        </a:spcBef>
                        <a:buSzPct val="25000"/>
                        <a:buNone/>
                      </a:pPr>
                      <a:r>
                        <a:rPr lang="pt-BR" sz="1500" b="1" u="none" strike="noStrike" cap="none">
                          <a:solidFill>
                            <a:srgbClr val="FFFFFF"/>
                          </a:solidFill>
                          <a:latin typeface="Libre Baskerville"/>
                          <a:ea typeface="Libre Baskerville"/>
                          <a:cs typeface="Libre Baskerville"/>
                          <a:sym typeface="Libre Baskerville"/>
                        </a:rPr>
                        <a:t>Casos de Teste</a:t>
                      </a:r>
                    </a:p>
                  </a:txBody>
                  <a:tcPr marL="91450" marR="91450"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1B1E3D"/>
                    </a:solidFill>
                  </a:tcPr>
                </a:tc>
                <a:tc>
                  <a:txBody>
                    <a:bodyPr/>
                    <a:lstStyle/>
                    <a:p>
                      <a:pPr marL="0" marR="0" lvl="0" indent="0" algn="ctr" rtl="0">
                        <a:lnSpc>
                          <a:spcPct val="100000"/>
                        </a:lnSpc>
                        <a:spcBef>
                          <a:spcPts val="0"/>
                        </a:spcBef>
                        <a:buSzPct val="25000"/>
                        <a:buNone/>
                      </a:pPr>
                      <a:r>
                        <a:rPr lang="pt-BR" sz="1500" b="1" u="none" strike="noStrike" cap="none">
                          <a:solidFill>
                            <a:srgbClr val="FFFFFF"/>
                          </a:solidFill>
                          <a:latin typeface="Libre Baskerville"/>
                          <a:ea typeface="Libre Baskerville"/>
                          <a:cs typeface="Libre Baskerville"/>
                          <a:sym typeface="Libre Baskerville"/>
                        </a:rPr>
                        <a:t>Descrição do </a:t>
                      </a:r>
                    </a:p>
                    <a:p>
                      <a:pPr marL="0" marR="0" lvl="0" indent="0" algn="ctr" rtl="0">
                        <a:lnSpc>
                          <a:spcPct val="100000"/>
                        </a:lnSpc>
                        <a:spcBef>
                          <a:spcPts val="0"/>
                        </a:spcBef>
                        <a:buSzPct val="25000"/>
                        <a:buNone/>
                      </a:pPr>
                      <a:r>
                        <a:rPr lang="pt-BR" sz="1500" b="1" u="none" strike="noStrike" cap="none">
                          <a:solidFill>
                            <a:srgbClr val="FFFFFF"/>
                          </a:solidFill>
                          <a:latin typeface="Libre Baskerville"/>
                          <a:ea typeface="Libre Baskerville"/>
                          <a:cs typeface="Libre Baskerville"/>
                          <a:sym typeface="Libre Baskerville"/>
                        </a:rPr>
                        <a:t>Caso de Teste</a:t>
                      </a:r>
                    </a:p>
                  </a:txBody>
                  <a:tcPr marL="91450" marR="91450"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1B1E3D"/>
                    </a:solidFill>
                  </a:tcPr>
                </a:tc>
                <a:tc>
                  <a:txBody>
                    <a:bodyPr/>
                    <a:lstStyle/>
                    <a:p>
                      <a:pPr marL="0" marR="0" lvl="0" indent="0" algn="ctr" rtl="0">
                        <a:lnSpc>
                          <a:spcPct val="100000"/>
                        </a:lnSpc>
                        <a:spcBef>
                          <a:spcPts val="0"/>
                        </a:spcBef>
                        <a:buSzPct val="25000"/>
                        <a:buNone/>
                      </a:pPr>
                      <a:r>
                        <a:rPr lang="pt-BR" sz="1500" b="1" u="none" strike="noStrike" cap="none">
                          <a:solidFill>
                            <a:srgbClr val="FFFFFF"/>
                          </a:solidFill>
                          <a:latin typeface="Libre Baskerville"/>
                          <a:ea typeface="Libre Baskerville"/>
                          <a:cs typeface="Libre Baskerville"/>
                          <a:sym typeface="Libre Baskerville"/>
                        </a:rPr>
                        <a:t>Status</a:t>
                      </a:r>
                    </a:p>
                  </a:txBody>
                  <a:tcPr marL="91450" marR="91450"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1B1E3D"/>
                    </a:solidFill>
                  </a:tcPr>
                </a:tc>
                <a:extLst>
                  <a:ext uri="{0D108BD9-81ED-4DB2-BD59-A6C34878D82A}">
                    <a16:rowId xmlns:a16="http://schemas.microsoft.com/office/drawing/2014/main" val="10000"/>
                  </a:ext>
                </a:extLst>
              </a:tr>
              <a:tr h="1150550">
                <a:tc>
                  <a:txBody>
                    <a:bodyPr/>
                    <a:lstStyle/>
                    <a:p>
                      <a:pPr lvl="0" algn="ctr" rtl="0">
                        <a:spcBef>
                          <a:spcPts val="0"/>
                        </a:spcBef>
                        <a:buNone/>
                      </a:pPr>
                      <a:r>
                        <a:rPr lang="pt-BR" sz="1600">
                          <a:latin typeface="Libre Baskerville"/>
                          <a:ea typeface="Libre Baskerville"/>
                          <a:cs typeface="Libre Baskerville"/>
                          <a:sym typeface="Libre Baskerville"/>
                        </a:rPr>
                        <a:t>CT #69</a:t>
                      </a:r>
                    </a:p>
                  </a:txBody>
                  <a:tcPr marL="68575" marR="68575" marT="0" marB="0">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tcPr>
                </a:tc>
                <a:tc>
                  <a:txBody>
                    <a:bodyPr/>
                    <a:lstStyle/>
                    <a:p>
                      <a:pPr lvl="0" algn="just" rtl="0">
                        <a:spcBef>
                          <a:spcPts val="0"/>
                        </a:spcBef>
                        <a:buNone/>
                      </a:pPr>
                      <a:r>
                        <a:rPr lang="pt-BR" sz="1600">
                          <a:latin typeface="Libre Baskerville"/>
                          <a:ea typeface="Libre Baskerville"/>
                          <a:cs typeface="Libre Baskerville"/>
                          <a:sym typeface="Libre Baskerville"/>
                        </a:rPr>
                        <a:t>Verificar o campo selecionado pelo usuário referente à “Sensor”.</a:t>
                      </a:r>
                    </a:p>
                  </a:txBody>
                  <a:tcPr marL="68575" marR="68575" marT="0" marB="0">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tcPr>
                </a:tc>
                <a:tc>
                  <a:txBody>
                    <a:bodyPr/>
                    <a:lstStyle/>
                    <a:p>
                      <a:pPr lvl="0" algn="ctr" rtl="0">
                        <a:spcBef>
                          <a:spcPts val="0"/>
                        </a:spcBef>
                        <a:buClr>
                          <a:schemeClr val="dk1"/>
                        </a:buClr>
                        <a:buSzPct val="25000"/>
                        <a:buFont typeface="Arial"/>
                        <a:buNone/>
                      </a:pPr>
                      <a:r>
                        <a:rPr lang="pt-BR" sz="1600">
                          <a:solidFill>
                            <a:schemeClr val="dk1"/>
                          </a:solidFill>
                          <a:latin typeface="Libre Baskerville"/>
                          <a:ea typeface="Libre Baskerville"/>
                          <a:cs typeface="Libre Baskerville"/>
                          <a:sym typeface="Libre Baskerville"/>
                        </a:rPr>
                        <a:t>Sucesso</a:t>
                      </a:r>
                    </a:p>
                  </a:txBody>
                  <a:tcPr marL="68575" marR="68575" marT="0" marB="0">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150550">
                <a:tc>
                  <a:txBody>
                    <a:bodyPr/>
                    <a:lstStyle/>
                    <a:p>
                      <a:pPr lvl="0" algn="ctr" rtl="0">
                        <a:spcBef>
                          <a:spcPts val="0"/>
                        </a:spcBef>
                        <a:buNone/>
                      </a:pPr>
                      <a:r>
                        <a:rPr lang="pt-BR" sz="1600">
                          <a:latin typeface="Libre Baskerville"/>
                          <a:ea typeface="Libre Baskerville"/>
                          <a:cs typeface="Libre Baskerville"/>
                          <a:sym typeface="Libre Baskerville"/>
                        </a:rPr>
                        <a:t>CT #70</a:t>
                      </a:r>
                    </a:p>
                  </a:txBody>
                  <a:tcPr marL="68575" marR="68575" marT="0" marB="0">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tcPr>
                </a:tc>
                <a:tc>
                  <a:txBody>
                    <a:bodyPr/>
                    <a:lstStyle/>
                    <a:p>
                      <a:pPr lvl="0" algn="just" rtl="0">
                        <a:spcBef>
                          <a:spcPts val="0"/>
                        </a:spcBef>
                        <a:buNone/>
                      </a:pPr>
                      <a:r>
                        <a:rPr lang="pt-BR" sz="1600">
                          <a:latin typeface="Libre Baskerville"/>
                          <a:ea typeface="Libre Baskerville"/>
                          <a:cs typeface="Libre Baskerville"/>
                          <a:sym typeface="Libre Baskerville"/>
                        </a:rPr>
                        <a:t>Verificar o campo selecionado pelo usuário referente à “Sensor”.</a:t>
                      </a:r>
                    </a:p>
                  </a:txBody>
                  <a:tcPr marL="68575" marR="68575" marT="0" marB="0">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tcPr>
                </a:tc>
                <a:tc>
                  <a:txBody>
                    <a:bodyPr/>
                    <a:lstStyle/>
                    <a:p>
                      <a:pPr lvl="0" algn="ctr" rtl="0">
                        <a:spcBef>
                          <a:spcPts val="0"/>
                        </a:spcBef>
                        <a:buClr>
                          <a:schemeClr val="dk1"/>
                        </a:buClr>
                        <a:buSzPct val="25000"/>
                        <a:buFont typeface="Arial"/>
                        <a:buNone/>
                      </a:pPr>
                      <a:r>
                        <a:rPr lang="pt-BR" sz="1600">
                          <a:solidFill>
                            <a:schemeClr val="dk1"/>
                          </a:solidFill>
                          <a:latin typeface="Libre Baskerville"/>
                          <a:ea typeface="Libre Baskerville"/>
                          <a:cs typeface="Libre Baskerville"/>
                          <a:sym typeface="Libre Baskerville"/>
                        </a:rPr>
                        <a:t>Sucesso</a:t>
                      </a:r>
                    </a:p>
                  </a:txBody>
                  <a:tcPr marL="68575" marR="68575" marT="0" marB="0">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150550">
                <a:tc>
                  <a:txBody>
                    <a:bodyPr/>
                    <a:lstStyle/>
                    <a:p>
                      <a:pPr lvl="0" algn="ctr" rtl="0">
                        <a:spcBef>
                          <a:spcPts val="0"/>
                        </a:spcBef>
                        <a:buNone/>
                      </a:pPr>
                      <a:r>
                        <a:rPr lang="pt-BR" sz="1600">
                          <a:latin typeface="Libre Baskerville"/>
                          <a:ea typeface="Libre Baskerville"/>
                          <a:cs typeface="Libre Baskerville"/>
                          <a:sym typeface="Libre Baskerville"/>
                        </a:rPr>
                        <a:t>CT #71</a:t>
                      </a:r>
                    </a:p>
                  </a:txBody>
                  <a:tcPr marL="68575" marR="68575" marT="0" marB="0">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tcPr>
                </a:tc>
                <a:tc>
                  <a:txBody>
                    <a:bodyPr/>
                    <a:lstStyle/>
                    <a:p>
                      <a:pPr lvl="0" algn="just" rtl="0">
                        <a:spcBef>
                          <a:spcPts val="0"/>
                        </a:spcBef>
                        <a:buNone/>
                      </a:pPr>
                      <a:r>
                        <a:rPr lang="pt-BR" sz="1600">
                          <a:latin typeface="Libre Baskerville"/>
                          <a:ea typeface="Libre Baskerville"/>
                          <a:cs typeface="Libre Baskerville"/>
                          <a:sym typeface="Libre Baskerville"/>
                        </a:rPr>
                        <a:t>Verificar se o Botão “Gerar Gráfico” é pressionado pelo usuário.</a:t>
                      </a:r>
                    </a:p>
                  </a:txBody>
                  <a:tcPr marL="68575" marR="68575" marT="0" marB="0">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tcPr>
                </a:tc>
                <a:tc>
                  <a:txBody>
                    <a:bodyPr/>
                    <a:lstStyle/>
                    <a:p>
                      <a:pPr lvl="0" algn="ctr" rtl="0">
                        <a:spcBef>
                          <a:spcPts val="0"/>
                        </a:spcBef>
                        <a:buClr>
                          <a:schemeClr val="dk1"/>
                        </a:buClr>
                        <a:buSzPct val="25000"/>
                        <a:buFont typeface="Arial"/>
                        <a:buNone/>
                      </a:pPr>
                      <a:r>
                        <a:rPr lang="pt-BR" sz="1600">
                          <a:solidFill>
                            <a:schemeClr val="dk1"/>
                          </a:solidFill>
                          <a:latin typeface="Libre Baskerville"/>
                          <a:ea typeface="Libre Baskerville"/>
                          <a:cs typeface="Libre Baskerville"/>
                          <a:sym typeface="Libre Baskerville"/>
                        </a:rPr>
                        <a:t>Sucesso</a:t>
                      </a:r>
                    </a:p>
                  </a:txBody>
                  <a:tcPr marL="68575" marR="68575" marT="0" marB="0">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217592469"/>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Shape 458"/>
          <p:cNvSpPr txBox="1"/>
          <p:nvPr/>
        </p:nvSpPr>
        <p:spPr>
          <a:xfrm>
            <a:off x="1261800" y="365760"/>
            <a:ext cx="9692400" cy="1325100"/>
          </a:xfrm>
          <a:prstGeom prst="rect">
            <a:avLst/>
          </a:prstGeom>
          <a:noFill/>
          <a:ln>
            <a:noFill/>
          </a:ln>
        </p:spPr>
        <p:txBody>
          <a:bodyPr lIns="91425" tIns="45700" rIns="91425" bIns="45700" anchor="b" anchorCtr="0">
            <a:noAutofit/>
          </a:bodyPr>
          <a:lstStyle/>
          <a:p>
            <a:pPr marL="0" marR="0" lvl="0" indent="0" algn="l" rtl="0">
              <a:lnSpc>
                <a:spcPct val="90000"/>
              </a:lnSpc>
              <a:spcBef>
                <a:spcPts val="0"/>
              </a:spcBef>
              <a:buSzPct val="25000"/>
              <a:buNone/>
            </a:pPr>
            <a:r>
              <a:rPr lang="pt-BR" sz="4400" b="0" strike="noStrike">
                <a:solidFill>
                  <a:srgbClr val="000000"/>
                </a:solidFill>
                <a:latin typeface="Libre Baskerville"/>
                <a:ea typeface="Libre Baskerville"/>
                <a:cs typeface="Libre Baskerville"/>
                <a:sym typeface="Libre Baskerville"/>
              </a:rPr>
              <a:t>Caso de Teste</a:t>
            </a:r>
          </a:p>
        </p:txBody>
      </p:sp>
      <p:sp>
        <p:nvSpPr>
          <p:cNvPr id="459" name="Shape 459"/>
          <p:cNvSpPr txBox="1"/>
          <p:nvPr/>
        </p:nvSpPr>
        <p:spPr>
          <a:xfrm>
            <a:off x="1261800" y="1828800"/>
            <a:ext cx="8595000" cy="4350900"/>
          </a:xfrm>
          <a:prstGeom prst="rect">
            <a:avLst/>
          </a:prstGeom>
          <a:noFill/>
          <a:ln>
            <a:noFill/>
          </a:ln>
        </p:spPr>
        <p:txBody>
          <a:bodyPr lIns="91425" tIns="45700" rIns="91425" bIns="45700" anchor="t" anchorCtr="0">
            <a:noAutofit/>
          </a:bodyPr>
          <a:lstStyle/>
          <a:p>
            <a:pPr marL="0" marR="0" lvl="0" indent="0" algn="l" rtl="0">
              <a:lnSpc>
                <a:spcPct val="95000"/>
              </a:lnSpc>
              <a:spcBef>
                <a:spcPts val="0"/>
              </a:spcBef>
              <a:buNone/>
            </a:pPr>
            <a:endParaRPr sz="1800" b="0" strike="noStrike">
              <a:solidFill>
                <a:srgbClr val="000000"/>
              </a:solidFill>
              <a:latin typeface="Libre Baskerville"/>
              <a:ea typeface="Libre Baskerville"/>
              <a:cs typeface="Libre Baskerville"/>
              <a:sym typeface="Libre Baskerville"/>
            </a:endParaRPr>
          </a:p>
        </p:txBody>
      </p:sp>
      <p:pic>
        <p:nvPicPr>
          <p:cNvPr id="460" name="Shape 460"/>
          <p:cNvPicPr preferRelativeResize="0"/>
          <p:nvPr/>
        </p:nvPicPr>
        <p:blipFill rotWithShape="1">
          <a:blip r:embed="rId3">
            <a:alphaModFix/>
          </a:blip>
          <a:srcRect/>
          <a:stretch/>
        </p:blipFill>
        <p:spPr>
          <a:xfrm>
            <a:off x="11347200" y="69840"/>
            <a:ext cx="799200" cy="691800"/>
          </a:xfrm>
          <a:prstGeom prst="rect">
            <a:avLst/>
          </a:prstGeom>
          <a:noFill/>
          <a:ln>
            <a:noFill/>
          </a:ln>
        </p:spPr>
      </p:pic>
      <p:graphicFrame>
        <p:nvGraphicFramePr>
          <p:cNvPr id="461" name="Shape 461"/>
          <p:cNvGraphicFramePr/>
          <p:nvPr/>
        </p:nvGraphicFramePr>
        <p:xfrm>
          <a:off x="1009915" y="1953700"/>
          <a:ext cx="3000000" cy="3000000"/>
        </p:xfrm>
        <a:graphic>
          <a:graphicData uri="http://schemas.openxmlformats.org/drawingml/2006/table">
            <a:tbl>
              <a:tblPr>
                <a:noFill/>
              </a:tblPr>
              <a:tblGrid>
                <a:gridCol w="2709000">
                  <a:extLst>
                    <a:ext uri="{9D8B030D-6E8A-4147-A177-3AD203B41FA5}">
                      <a16:colId xmlns:a16="http://schemas.microsoft.com/office/drawing/2014/main" val="20000"/>
                    </a:ext>
                  </a:extLst>
                </a:gridCol>
                <a:gridCol w="2709000">
                  <a:extLst>
                    <a:ext uri="{9D8B030D-6E8A-4147-A177-3AD203B41FA5}">
                      <a16:colId xmlns:a16="http://schemas.microsoft.com/office/drawing/2014/main" val="20001"/>
                    </a:ext>
                  </a:extLst>
                </a:gridCol>
                <a:gridCol w="2709725">
                  <a:extLst>
                    <a:ext uri="{9D8B030D-6E8A-4147-A177-3AD203B41FA5}">
                      <a16:colId xmlns:a16="http://schemas.microsoft.com/office/drawing/2014/main" val="20002"/>
                    </a:ext>
                  </a:extLst>
                </a:gridCol>
              </a:tblGrid>
              <a:tr h="521650">
                <a:tc>
                  <a:txBody>
                    <a:bodyPr/>
                    <a:lstStyle/>
                    <a:p>
                      <a:pPr marL="0" marR="0" lvl="0" indent="0" algn="ctr" rtl="0">
                        <a:lnSpc>
                          <a:spcPct val="100000"/>
                        </a:lnSpc>
                        <a:spcBef>
                          <a:spcPts val="0"/>
                        </a:spcBef>
                        <a:buSzPct val="25000"/>
                        <a:buNone/>
                      </a:pPr>
                      <a:r>
                        <a:rPr lang="pt-BR" sz="1500" b="1" u="none" strike="noStrike" cap="none">
                          <a:solidFill>
                            <a:srgbClr val="FFFFFF"/>
                          </a:solidFill>
                          <a:latin typeface="Libre Baskerville"/>
                          <a:ea typeface="Libre Baskerville"/>
                          <a:cs typeface="Libre Baskerville"/>
                          <a:sym typeface="Libre Baskerville"/>
                        </a:rPr>
                        <a:t>Casos de Teste</a:t>
                      </a:r>
                    </a:p>
                  </a:txBody>
                  <a:tcPr marL="91450" marR="91450"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1B1E3D"/>
                    </a:solidFill>
                  </a:tcPr>
                </a:tc>
                <a:tc>
                  <a:txBody>
                    <a:bodyPr/>
                    <a:lstStyle/>
                    <a:p>
                      <a:pPr marL="0" marR="0" lvl="0" indent="0" algn="ctr" rtl="0">
                        <a:lnSpc>
                          <a:spcPct val="100000"/>
                        </a:lnSpc>
                        <a:spcBef>
                          <a:spcPts val="0"/>
                        </a:spcBef>
                        <a:buSzPct val="25000"/>
                        <a:buNone/>
                      </a:pPr>
                      <a:r>
                        <a:rPr lang="pt-BR" sz="1500" b="1" u="none" strike="noStrike" cap="none">
                          <a:solidFill>
                            <a:srgbClr val="FFFFFF"/>
                          </a:solidFill>
                          <a:latin typeface="Libre Baskerville"/>
                          <a:ea typeface="Libre Baskerville"/>
                          <a:cs typeface="Libre Baskerville"/>
                          <a:sym typeface="Libre Baskerville"/>
                        </a:rPr>
                        <a:t>Descrição do </a:t>
                      </a:r>
                    </a:p>
                    <a:p>
                      <a:pPr marL="0" marR="0" lvl="0" indent="0" algn="ctr" rtl="0">
                        <a:lnSpc>
                          <a:spcPct val="100000"/>
                        </a:lnSpc>
                        <a:spcBef>
                          <a:spcPts val="0"/>
                        </a:spcBef>
                        <a:buSzPct val="25000"/>
                        <a:buNone/>
                      </a:pPr>
                      <a:r>
                        <a:rPr lang="pt-BR" sz="1500" b="1" u="none" strike="noStrike" cap="none">
                          <a:solidFill>
                            <a:srgbClr val="FFFFFF"/>
                          </a:solidFill>
                          <a:latin typeface="Libre Baskerville"/>
                          <a:ea typeface="Libre Baskerville"/>
                          <a:cs typeface="Libre Baskerville"/>
                          <a:sym typeface="Libre Baskerville"/>
                        </a:rPr>
                        <a:t>Caso de Teste</a:t>
                      </a:r>
                    </a:p>
                  </a:txBody>
                  <a:tcPr marL="91450" marR="91450"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1B1E3D"/>
                    </a:solidFill>
                  </a:tcPr>
                </a:tc>
                <a:tc>
                  <a:txBody>
                    <a:bodyPr/>
                    <a:lstStyle/>
                    <a:p>
                      <a:pPr marL="0" marR="0" lvl="0" indent="0" algn="ctr" rtl="0">
                        <a:lnSpc>
                          <a:spcPct val="100000"/>
                        </a:lnSpc>
                        <a:spcBef>
                          <a:spcPts val="0"/>
                        </a:spcBef>
                        <a:buSzPct val="25000"/>
                        <a:buNone/>
                      </a:pPr>
                      <a:r>
                        <a:rPr lang="pt-BR" sz="1500" b="1" u="none" strike="noStrike" cap="none">
                          <a:solidFill>
                            <a:srgbClr val="FFFFFF"/>
                          </a:solidFill>
                          <a:latin typeface="Libre Baskerville"/>
                          <a:ea typeface="Libre Baskerville"/>
                          <a:cs typeface="Libre Baskerville"/>
                          <a:sym typeface="Libre Baskerville"/>
                        </a:rPr>
                        <a:t>Status</a:t>
                      </a:r>
                    </a:p>
                  </a:txBody>
                  <a:tcPr marL="91450" marR="91450"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1B1E3D"/>
                    </a:solidFill>
                  </a:tcPr>
                </a:tc>
                <a:extLst>
                  <a:ext uri="{0D108BD9-81ED-4DB2-BD59-A6C34878D82A}">
                    <a16:rowId xmlns:a16="http://schemas.microsoft.com/office/drawing/2014/main" val="10000"/>
                  </a:ext>
                </a:extLst>
              </a:tr>
              <a:tr h="1150550">
                <a:tc>
                  <a:txBody>
                    <a:bodyPr/>
                    <a:lstStyle/>
                    <a:p>
                      <a:pPr lvl="0" algn="ctr" rtl="0">
                        <a:spcBef>
                          <a:spcPts val="0"/>
                        </a:spcBef>
                        <a:buNone/>
                      </a:pPr>
                      <a:r>
                        <a:rPr lang="pt-BR" sz="1600">
                          <a:latin typeface="Libre Baskerville"/>
                          <a:ea typeface="Libre Baskerville"/>
                          <a:cs typeface="Libre Baskerville"/>
                          <a:sym typeface="Libre Baskerville"/>
                        </a:rPr>
                        <a:t>CT #72</a:t>
                      </a:r>
                    </a:p>
                  </a:txBody>
                  <a:tcPr marL="68575" marR="68575" marT="0" marB="0">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tcPr>
                </a:tc>
                <a:tc>
                  <a:txBody>
                    <a:bodyPr/>
                    <a:lstStyle/>
                    <a:p>
                      <a:pPr lvl="0" algn="just" rtl="0">
                        <a:spcBef>
                          <a:spcPts val="0"/>
                        </a:spcBef>
                        <a:buNone/>
                      </a:pPr>
                      <a:r>
                        <a:rPr lang="pt-BR" sz="1600">
                          <a:latin typeface="Libre Baskerville"/>
                          <a:ea typeface="Libre Baskerville"/>
                          <a:cs typeface="Libre Baskerville"/>
                          <a:sym typeface="Libre Baskerville"/>
                        </a:rPr>
                        <a:t>Verificar se o usuário pressionou o botão limpar.</a:t>
                      </a:r>
                    </a:p>
                  </a:txBody>
                  <a:tcPr marL="68575" marR="68575" marT="0" marB="0">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tcPr>
                </a:tc>
                <a:tc>
                  <a:txBody>
                    <a:bodyPr/>
                    <a:lstStyle/>
                    <a:p>
                      <a:pPr marL="0" marR="0" lvl="0" indent="0" algn="ctr" rtl="0">
                        <a:lnSpc>
                          <a:spcPct val="100000"/>
                        </a:lnSpc>
                        <a:spcBef>
                          <a:spcPts val="0"/>
                        </a:spcBef>
                        <a:buSzPct val="25000"/>
                        <a:buNone/>
                      </a:pPr>
                      <a:r>
                        <a:rPr lang="pt-BR" sz="1600">
                          <a:latin typeface="Libre Baskerville"/>
                          <a:ea typeface="Libre Baskerville"/>
                          <a:cs typeface="Libre Baskerville"/>
                          <a:sym typeface="Libre Baskerville"/>
                        </a:rPr>
                        <a:t>Sucesso</a:t>
                      </a:r>
                    </a:p>
                  </a:txBody>
                  <a:tcPr marL="91450" marR="91450"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1150550">
                <a:tc>
                  <a:txBody>
                    <a:bodyPr/>
                    <a:lstStyle/>
                    <a:p>
                      <a:pPr lvl="0" algn="ctr" rtl="0">
                        <a:spcBef>
                          <a:spcPts val="0"/>
                        </a:spcBef>
                        <a:buNone/>
                      </a:pPr>
                      <a:r>
                        <a:rPr lang="pt-BR" sz="1600">
                          <a:latin typeface="Libre Baskerville"/>
                          <a:ea typeface="Libre Baskerville"/>
                          <a:cs typeface="Libre Baskerville"/>
                          <a:sym typeface="Libre Baskerville"/>
                        </a:rPr>
                        <a:t>CT #73</a:t>
                      </a:r>
                    </a:p>
                  </a:txBody>
                  <a:tcPr marL="68575" marR="68575" marT="0" marB="0">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tcPr>
                </a:tc>
                <a:tc>
                  <a:txBody>
                    <a:bodyPr/>
                    <a:lstStyle/>
                    <a:p>
                      <a:pPr lvl="0" algn="just" rtl="0">
                        <a:spcBef>
                          <a:spcPts val="0"/>
                        </a:spcBef>
                        <a:buNone/>
                      </a:pPr>
                      <a:r>
                        <a:rPr lang="pt-BR" sz="1600">
                          <a:latin typeface="Libre Baskerville"/>
                          <a:ea typeface="Libre Baskerville"/>
                          <a:cs typeface="Libre Baskerville"/>
                          <a:sym typeface="Libre Baskerville"/>
                        </a:rPr>
                        <a:t>Verificar se o usuário preencheu os campos “Data Inicial” e “Data final”.</a:t>
                      </a:r>
                    </a:p>
                  </a:txBody>
                  <a:tcPr marL="68575" marR="68575" marT="0" marB="0">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tcPr>
                </a:tc>
                <a:tc>
                  <a:txBody>
                    <a:bodyPr/>
                    <a:lstStyle/>
                    <a:p>
                      <a:pPr marL="0" marR="0" lvl="0" indent="0" algn="ctr" rtl="0">
                        <a:lnSpc>
                          <a:spcPct val="100000"/>
                        </a:lnSpc>
                        <a:spcBef>
                          <a:spcPts val="0"/>
                        </a:spcBef>
                        <a:buSzPct val="25000"/>
                        <a:buNone/>
                      </a:pPr>
                      <a:r>
                        <a:rPr lang="pt-BR" sz="1600">
                          <a:latin typeface="Libre Baskerville"/>
                          <a:ea typeface="Libre Baskerville"/>
                          <a:cs typeface="Libre Baskerville"/>
                          <a:sym typeface="Libre Baskerville"/>
                        </a:rPr>
                        <a:t>Sucesso</a:t>
                      </a:r>
                    </a:p>
                  </a:txBody>
                  <a:tcPr marL="91450" marR="91450"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1150550">
                <a:tc>
                  <a:txBody>
                    <a:bodyPr/>
                    <a:lstStyle/>
                    <a:p>
                      <a:pPr lvl="0" algn="ctr" rtl="0">
                        <a:spcBef>
                          <a:spcPts val="0"/>
                        </a:spcBef>
                        <a:buNone/>
                      </a:pPr>
                      <a:r>
                        <a:rPr lang="pt-BR" sz="1600">
                          <a:latin typeface="Libre Baskerville"/>
                          <a:ea typeface="Libre Baskerville"/>
                          <a:cs typeface="Libre Baskerville"/>
                          <a:sym typeface="Libre Baskerville"/>
                        </a:rPr>
                        <a:t>CT #74</a:t>
                      </a:r>
                    </a:p>
                  </a:txBody>
                  <a:tcPr marL="68575" marR="68575" marT="0" marB="0">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tcPr>
                </a:tc>
                <a:tc>
                  <a:txBody>
                    <a:bodyPr/>
                    <a:lstStyle/>
                    <a:p>
                      <a:pPr lvl="0" algn="just" rtl="0">
                        <a:spcBef>
                          <a:spcPts val="0"/>
                        </a:spcBef>
                        <a:buNone/>
                      </a:pPr>
                      <a:r>
                        <a:rPr lang="pt-BR" sz="1600">
                          <a:latin typeface="Libre Baskerville"/>
                          <a:ea typeface="Libre Baskerville"/>
                          <a:cs typeface="Libre Baskerville"/>
                          <a:sym typeface="Libre Baskerville"/>
                        </a:rPr>
                        <a:t>Verificar se o usuário preencheu os campos “Data Inicial” e “Data final”.</a:t>
                      </a:r>
                    </a:p>
                  </a:txBody>
                  <a:tcPr marL="68575" marR="68575" marT="0" marB="0">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tcPr>
                </a:tc>
                <a:tc>
                  <a:txBody>
                    <a:bodyPr/>
                    <a:lstStyle/>
                    <a:p>
                      <a:pPr lvl="0" algn="ctr" rtl="0">
                        <a:spcBef>
                          <a:spcPts val="0"/>
                        </a:spcBef>
                        <a:buClr>
                          <a:schemeClr val="dk1"/>
                        </a:buClr>
                        <a:buSzPct val="25000"/>
                        <a:buFont typeface="Arial"/>
                        <a:buNone/>
                      </a:pPr>
                      <a:r>
                        <a:rPr lang="pt-BR" sz="1600">
                          <a:solidFill>
                            <a:schemeClr val="dk1"/>
                          </a:solidFill>
                          <a:latin typeface="Libre Baskerville"/>
                          <a:ea typeface="Libre Baskerville"/>
                          <a:cs typeface="Libre Baskerville"/>
                          <a:sym typeface="Libre Baskerville"/>
                        </a:rPr>
                        <a:t>Sucesso</a:t>
                      </a:r>
                    </a:p>
                  </a:txBody>
                  <a:tcPr marL="91450" marR="91450"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900278863"/>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Shape 466"/>
          <p:cNvSpPr txBox="1"/>
          <p:nvPr/>
        </p:nvSpPr>
        <p:spPr>
          <a:xfrm>
            <a:off x="1132125" y="10"/>
            <a:ext cx="9692400" cy="1325100"/>
          </a:xfrm>
          <a:prstGeom prst="rect">
            <a:avLst/>
          </a:prstGeom>
          <a:noFill/>
          <a:ln>
            <a:noFill/>
          </a:ln>
        </p:spPr>
        <p:txBody>
          <a:bodyPr lIns="91425" tIns="45700" rIns="91425" bIns="45700" anchor="b" anchorCtr="0">
            <a:noAutofit/>
          </a:bodyPr>
          <a:lstStyle/>
          <a:p>
            <a:pPr marL="0" marR="0" lvl="0" indent="0" algn="l" rtl="0">
              <a:lnSpc>
                <a:spcPct val="90000"/>
              </a:lnSpc>
              <a:spcBef>
                <a:spcPts val="0"/>
              </a:spcBef>
              <a:buSzPct val="25000"/>
              <a:buNone/>
            </a:pPr>
            <a:r>
              <a:rPr lang="pt-BR" sz="4400" b="0" strike="noStrike">
                <a:solidFill>
                  <a:srgbClr val="000000"/>
                </a:solidFill>
                <a:latin typeface="Libre Baskerville"/>
                <a:ea typeface="Libre Baskerville"/>
                <a:cs typeface="Libre Baskerville"/>
                <a:sym typeface="Libre Baskerville"/>
              </a:rPr>
              <a:t>Resumo dos Casos de Teste</a:t>
            </a:r>
          </a:p>
        </p:txBody>
      </p:sp>
      <p:graphicFrame>
        <p:nvGraphicFramePr>
          <p:cNvPr id="467" name="Shape 467"/>
          <p:cNvGraphicFramePr/>
          <p:nvPr/>
        </p:nvGraphicFramePr>
        <p:xfrm>
          <a:off x="1132125" y="1777384"/>
          <a:ext cx="3000000" cy="3000000"/>
        </p:xfrm>
        <a:graphic>
          <a:graphicData uri="http://schemas.openxmlformats.org/drawingml/2006/table">
            <a:tbl>
              <a:tblPr>
                <a:noFill/>
              </a:tblPr>
              <a:tblGrid>
                <a:gridCol w="2565900">
                  <a:extLst>
                    <a:ext uri="{9D8B030D-6E8A-4147-A177-3AD203B41FA5}">
                      <a16:colId xmlns:a16="http://schemas.microsoft.com/office/drawing/2014/main" val="20000"/>
                    </a:ext>
                  </a:extLst>
                </a:gridCol>
                <a:gridCol w="2253250">
                  <a:extLst>
                    <a:ext uri="{9D8B030D-6E8A-4147-A177-3AD203B41FA5}">
                      <a16:colId xmlns:a16="http://schemas.microsoft.com/office/drawing/2014/main" val="20001"/>
                    </a:ext>
                  </a:extLst>
                </a:gridCol>
                <a:gridCol w="1700625">
                  <a:extLst>
                    <a:ext uri="{9D8B030D-6E8A-4147-A177-3AD203B41FA5}">
                      <a16:colId xmlns:a16="http://schemas.microsoft.com/office/drawing/2014/main" val="20002"/>
                    </a:ext>
                  </a:extLst>
                </a:gridCol>
                <a:gridCol w="2075325">
                  <a:extLst>
                    <a:ext uri="{9D8B030D-6E8A-4147-A177-3AD203B41FA5}">
                      <a16:colId xmlns:a16="http://schemas.microsoft.com/office/drawing/2014/main" val="20003"/>
                    </a:ext>
                  </a:extLst>
                </a:gridCol>
              </a:tblGrid>
              <a:tr h="610200">
                <a:tc>
                  <a:txBody>
                    <a:bodyPr/>
                    <a:lstStyle/>
                    <a:p>
                      <a:pPr marL="0" marR="0" lvl="0" indent="0" algn="l" rtl="0">
                        <a:lnSpc>
                          <a:spcPct val="100000"/>
                        </a:lnSpc>
                        <a:spcBef>
                          <a:spcPts val="0"/>
                        </a:spcBef>
                        <a:buSzPct val="25000"/>
                        <a:buNone/>
                      </a:pPr>
                      <a:r>
                        <a:rPr lang="pt-BR" sz="1800" b="1" u="none" strike="noStrike" cap="none">
                          <a:solidFill>
                            <a:srgbClr val="FFFFFF"/>
                          </a:solidFill>
                          <a:latin typeface="Libre Baskerville"/>
                          <a:ea typeface="Libre Baskerville"/>
                          <a:cs typeface="Libre Baskerville"/>
                          <a:sym typeface="Libre Baskerville"/>
                        </a:rPr>
                        <a:t>Nome do caso de uso:</a:t>
                      </a:r>
                    </a:p>
                  </a:txBody>
                  <a:tcPr marL="91450" marR="91450"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1B1E3D"/>
                    </a:solidFill>
                  </a:tcPr>
                </a:tc>
                <a:tc>
                  <a:txBody>
                    <a:bodyPr/>
                    <a:lstStyle/>
                    <a:p>
                      <a:pPr marL="0" marR="0" lvl="0" indent="0" algn="l" rtl="0">
                        <a:lnSpc>
                          <a:spcPct val="100000"/>
                        </a:lnSpc>
                        <a:spcBef>
                          <a:spcPts val="0"/>
                        </a:spcBef>
                        <a:buSzPct val="25000"/>
                        <a:buNone/>
                      </a:pPr>
                      <a:r>
                        <a:rPr lang="pt-BR" sz="1800" b="1" u="none" strike="noStrike" cap="none">
                          <a:solidFill>
                            <a:srgbClr val="FFFFFF"/>
                          </a:solidFill>
                          <a:latin typeface="Libre Baskerville"/>
                          <a:ea typeface="Libre Baskerville"/>
                          <a:cs typeface="Libre Baskerville"/>
                          <a:sym typeface="Libre Baskerville"/>
                        </a:rPr>
                        <a:t>Quantidade de testes:</a:t>
                      </a:r>
                    </a:p>
                    <a:p>
                      <a:pPr marL="0" marR="0" lvl="0" indent="0" algn="l" rtl="0">
                        <a:lnSpc>
                          <a:spcPct val="100000"/>
                        </a:lnSpc>
                        <a:spcBef>
                          <a:spcPts val="0"/>
                        </a:spcBef>
                        <a:buSzPct val="25000"/>
                        <a:buNone/>
                      </a:pPr>
                      <a:endParaRPr sz="1800" b="0" u="none" strike="noStrike" cap="none">
                        <a:solidFill>
                          <a:srgbClr val="000000"/>
                        </a:solidFill>
                        <a:latin typeface="Arial"/>
                        <a:ea typeface="Arial"/>
                        <a:cs typeface="Arial"/>
                        <a:sym typeface="Arial"/>
                      </a:endParaRPr>
                    </a:p>
                  </a:txBody>
                  <a:tcPr marL="91450" marR="91450"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1B1E3D"/>
                    </a:solidFill>
                  </a:tcPr>
                </a:tc>
                <a:tc>
                  <a:txBody>
                    <a:bodyPr/>
                    <a:lstStyle/>
                    <a:p>
                      <a:pPr marL="0" marR="0" lvl="0" indent="0" algn="l" rtl="0">
                        <a:lnSpc>
                          <a:spcPct val="100000"/>
                        </a:lnSpc>
                        <a:spcBef>
                          <a:spcPts val="0"/>
                        </a:spcBef>
                        <a:buSzPct val="25000"/>
                        <a:buNone/>
                      </a:pPr>
                      <a:r>
                        <a:rPr lang="pt-BR" sz="1800" b="1" u="none" strike="noStrike" cap="none">
                          <a:solidFill>
                            <a:srgbClr val="FFFFFF"/>
                          </a:solidFill>
                          <a:latin typeface="Libre Baskerville"/>
                          <a:ea typeface="Libre Baskerville"/>
                          <a:cs typeface="Libre Baskerville"/>
                          <a:sym typeface="Libre Baskerville"/>
                        </a:rPr>
                        <a:t>Quantidade de falhas</a:t>
                      </a:r>
                    </a:p>
                  </a:txBody>
                  <a:tcPr marL="91450" marR="91450"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1B1E3D"/>
                    </a:solidFill>
                  </a:tcPr>
                </a:tc>
                <a:tc>
                  <a:txBody>
                    <a:bodyPr/>
                    <a:lstStyle/>
                    <a:p>
                      <a:pPr marL="0" marR="0" lvl="0" indent="0" algn="l" rtl="0">
                        <a:lnSpc>
                          <a:spcPct val="100000"/>
                        </a:lnSpc>
                        <a:spcBef>
                          <a:spcPts val="0"/>
                        </a:spcBef>
                        <a:buSzPct val="25000"/>
                        <a:buNone/>
                      </a:pPr>
                      <a:r>
                        <a:rPr lang="pt-BR" sz="1800" b="1" u="none" strike="noStrike" cap="none">
                          <a:solidFill>
                            <a:srgbClr val="FFFFFF"/>
                          </a:solidFill>
                          <a:latin typeface="Libre Baskerville"/>
                          <a:ea typeface="Libre Baskerville"/>
                          <a:cs typeface="Libre Baskerville"/>
                          <a:sym typeface="Libre Baskerville"/>
                        </a:rPr>
                        <a:t>Quantidade de sucessos</a:t>
                      </a:r>
                    </a:p>
                  </a:txBody>
                  <a:tcPr marL="91450" marR="91450"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1B1E3D"/>
                    </a:solidFill>
                  </a:tcPr>
                </a:tc>
                <a:extLst>
                  <a:ext uri="{0D108BD9-81ED-4DB2-BD59-A6C34878D82A}">
                    <a16:rowId xmlns:a16="http://schemas.microsoft.com/office/drawing/2014/main" val="10000"/>
                  </a:ext>
                </a:extLst>
              </a:tr>
              <a:tr h="351000">
                <a:tc>
                  <a:txBody>
                    <a:bodyPr/>
                    <a:lstStyle/>
                    <a:p>
                      <a:pPr lvl="0" rtl="0">
                        <a:lnSpc>
                          <a:spcPct val="95000"/>
                        </a:lnSpc>
                        <a:spcBef>
                          <a:spcPts val="0"/>
                        </a:spcBef>
                        <a:buNone/>
                      </a:pPr>
                      <a:r>
                        <a:rPr lang="pt-BR" sz="1800">
                          <a:latin typeface="Libre Baskerville"/>
                          <a:ea typeface="Libre Baskerville"/>
                          <a:cs typeface="Libre Baskerville"/>
                          <a:sym typeface="Libre Baskerville"/>
                        </a:rPr>
                        <a:t>Visualizar PCDs</a:t>
                      </a:r>
                    </a:p>
                  </a:txBody>
                  <a:tcPr marL="91450" marR="91450"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FFFFFF"/>
                    </a:solidFill>
                  </a:tcPr>
                </a:tc>
                <a:tc>
                  <a:txBody>
                    <a:bodyPr/>
                    <a:lstStyle/>
                    <a:p>
                      <a:pPr marL="0" marR="0" lvl="0" indent="0" algn="ctr" rtl="0">
                        <a:lnSpc>
                          <a:spcPct val="100000"/>
                        </a:lnSpc>
                        <a:spcBef>
                          <a:spcPts val="0"/>
                        </a:spcBef>
                        <a:buSzPct val="25000"/>
                        <a:buNone/>
                      </a:pPr>
                      <a:r>
                        <a:rPr lang="pt-BR" sz="1800">
                          <a:latin typeface="Libre Baskerville"/>
                          <a:ea typeface="Libre Baskerville"/>
                          <a:cs typeface="Libre Baskerville"/>
                          <a:sym typeface="Libre Baskerville"/>
                        </a:rPr>
                        <a:t>06</a:t>
                      </a:r>
                    </a:p>
                  </a:txBody>
                  <a:tcPr marL="91450" marR="91450"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FFFFFF"/>
                    </a:solidFill>
                  </a:tcPr>
                </a:tc>
                <a:tc>
                  <a:txBody>
                    <a:bodyPr/>
                    <a:lstStyle/>
                    <a:p>
                      <a:pPr marL="0" marR="0" lvl="0" indent="0" algn="ctr" rtl="0">
                        <a:lnSpc>
                          <a:spcPct val="100000"/>
                        </a:lnSpc>
                        <a:spcBef>
                          <a:spcPts val="0"/>
                        </a:spcBef>
                        <a:buSzPct val="25000"/>
                        <a:buNone/>
                      </a:pPr>
                      <a:r>
                        <a:rPr lang="pt-BR" sz="1800"/>
                        <a:t>0</a:t>
                      </a:r>
                    </a:p>
                  </a:txBody>
                  <a:tcPr marL="91450" marR="91450"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FFFFFF"/>
                    </a:solidFill>
                  </a:tcPr>
                </a:tc>
                <a:tc>
                  <a:txBody>
                    <a:bodyPr/>
                    <a:lstStyle/>
                    <a:p>
                      <a:pPr marL="0" marR="0" lvl="0" indent="0" algn="ctr" rtl="0">
                        <a:lnSpc>
                          <a:spcPct val="100000"/>
                        </a:lnSpc>
                        <a:spcBef>
                          <a:spcPts val="0"/>
                        </a:spcBef>
                        <a:buSzPct val="25000"/>
                        <a:buNone/>
                      </a:pPr>
                      <a:r>
                        <a:rPr lang="pt-BR" sz="1800"/>
                        <a:t>06</a:t>
                      </a:r>
                    </a:p>
                  </a:txBody>
                  <a:tcPr marL="91450" marR="91450"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351000">
                <a:tc>
                  <a:txBody>
                    <a:bodyPr/>
                    <a:lstStyle/>
                    <a:p>
                      <a:pPr marL="0" lvl="0" indent="0" rtl="0">
                        <a:lnSpc>
                          <a:spcPct val="95000"/>
                        </a:lnSpc>
                        <a:spcBef>
                          <a:spcPts val="0"/>
                        </a:spcBef>
                        <a:buNone/>
                      </a:pPr>
                      <a:r>
                        <a:rPr lang="pt-BR" sz="1800">
                          <a:latin typeface="Libre Baskerville"/>
                          <a:ea typeface="Libre Baskerville"/>
                          <a:cs typeface="Libre Baskerville"/>
                          <a:sym typeface="Libre Baskerville"/>
                        </a:rPr>
                        <a:t>Visualizar dados históricos de uma PCD</a:t>
                      </a:r>
                    </a:p>
                  </a:txBody>
                  <a:tcPr marL="91450" marR="91450"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FFFFFF"/>
                    </a:solidFill>
                  </a:tcPr>
                </a:tc>
                <a:tc>
                  <a:txBody>
                    <a:bodyPr/>
                    <a:lstStyle/>
                    <a:p>
                      <a:pPr marL="0" marR="0" lvl="0" indent="0" algn="ctr" rtl="0">
                        <a:lnSpc>
                          <a:spcPct val="100000"/>
                        </a:lnSpc>
                        <a:spcBef>
                          <a:spcPts val="0"/>
                        </a:spcBef>
                        <a:buNone/>
                      </a:pPr>
                      <a:r>
                        <a:rPr lang="pt-BR" sz="1800">
                          <a:latin typeface="Libre Baskerville"/>
                          <a:ea typeface="Libre Baskerville"/>
                          <a:cs typeface="Libre Baskerville"/>
                          <a:sym typeface="Libre Baskerville"/>
                        </a:rPr>
                        <a:t>47</a:t>
                      </a:r>
                    </a:p>
                  </a:txBody>
                  <a:tcPr marL="91450" marR="91450"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FFFFFF"/>
                    </a:solidFill>
                  </a:tcPr>
                </a:tc>
                <a:tc>
                  <a:txBody>
                    <a:bodyPr/>
                    <a:lstStyle/>
                    <a:p>
                      <a:pPr marL="0" marR="0" lvl="0" indent="0" algn="ctr" rtl="0">
                        <a:lnSpc>
                          <a:spcPct val="100000"/>
                        </a:lnSpc>
                        <a:spcBef>
                          <a:spcPts val="0"/>
                        </a:spcBef>
                        <a:buNone/>
                      </a:pPr>
                      <a:r>
                        <a:rPr lang="pt-BR" sz="1800"/>
                        <a:t>05</a:t>
                      </a:r>
                    </a:p>
                  </a:txBody>
                  <a:tcPr marL="91450" marR="91450"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FFFFFF"/>
                    </a:solidFill>
                  </a:tcPr>
                </a:tc>
                <a:tc>
                  <a:txBody>
                    <a:bodyPr/>
                    <a:lstStyle/>
                    <a:p>
                      <a:pPr marL="0" marR="0" lvl="0" indent="0" algn="ctr" rtl="0">
                        <a:lnSpc>
                          <a:spcPct val="100000"/>
                        </a:lnSpc>
                        <a:spcBef>
                          <a:spcPts val="0"/>
                        </a:spcBef>
                        <a:buNone/>
                      </a:pPr>
                      <a:r>
                        <a:rPr lang="pt-BR" sz="1800"/>
                        <a:t>42</a:t>
                      </a:r>
                    </a:p>
                  </a:txBody>
                  <a:tcPr marL="91450" marR="91450"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351000">
                <a:tc>
                  <a:txBody>
                    <a:bodyPr/>
                    <a:lstStyle/>
                    <a:p>
                      <a:pPr marL="0" lvl="0" indent="0" rtl="0">
                        <a:lnSpc>
                          <a:spcPct val="95000"/>
                        </a:lnSpc>
                        <a:spcBef>
                          <a:spcPts val="0"/>
                        </a:spcBef>
                        <a:buNone/>
                      </a:pPr>
                      <a:r>
                        <a:rPr lang="pt-BR" sz="1800">
                          <a:latin typeface="Libre Baskerville"/>
                          <a:ea typeface="Libre Baskerville"/>
                          <a:cs typeface="Libre Baskerville"/>
                          <a:sym typeface="Libre Baskerville"/>
                        </a:rPr>
                        <a:t>Gerar tabela de comparação entre as medições de duas ou mais PCDs</a:t>
                      </a:r>
                    </a:p>
                  </a:txBody>
                  <a:tcPr marL="91450" marR="91450"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FFFFFF"/>
                    </a:solidFill>
                  </a:tcPr>
                </a:tc>
                <a:tc>
                  <a:txBody>
                    <a:bodyPr/>
                    <a:lstStyle/>
                    <a:p>
                      <a:pPr marL="0" marR="0" lvl="0" indent="0" algn="ctr" rtl="0">
                        <a:lnSpc>
                          <a:spcPct val="100000"/>
                        </a:lnSpc>
                        <a:spcBef>
                          <a:spcPts val="0"/>
                        </a:spcBef>
                        <a:buNone/>
                      </a:pPr>
                      <a:r>
                        <a:rPr lang="pt-BR" sz="1800">
                          <a:latin typeface="Libre Baskerville"/>
                          <a:ea typeface="Libre Baskerville"/>
                          <a:cs typeface="Libre Baskerville"/>
                          <a:sym typeface="Libre Baskerville"/>
                        </a:rPr>
                        <a:t>05</a:t>
                      </a:r>
                    </a:p>
                  </a:txBody>
                  <a:tcPr marL="91450" marR="91450"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FFFFFF"/>
                    </a:solidFill>
                  </a:tcPr>
                </a:tc>
                <a:tc>
                  <a:txBody>
                    <a:bodyPr/>
                    <a:lstStyle/>
                    <a:p>
                      <a:pPr marL="0" marR="0" lvl="0" indent="0" algn="ctr" rtl="0">
                        <a:lnSpc>
                          <a:spcPct val="100000"/>
                        </a:lnSpc>
                        <a:spcBef>
                          <a:spcPts val="0"/>
                        </a:spcBef>
                        <a:buNone/>
                      </a:pPr>
                      <a:r>
                        <a:rPr lang="pt-BR" sz="1800"/>
                        <a:t>01</a:t>
                      </a:r>
                    </a:p>
                  </a:txBody>
                  <a:tcPr marL="91450" marR="91450"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FFFFFF"/>
                    </a:solidFill>
                  </a:tcPr>
                </a:tc>
                <a:tc>
                  <a:txBody>
                    <a:bodyPr/>
                    <a:lstStyle/>
                    <a:p>
                      <a:pPr marL="0" marR="0" lvl="0" indent="0" algn="ctr" rtl="0">
                        <a:lnSpc>
                          <a:spcPct val="100000"/>
                        </a:lnSpc>
                        <a:spcBef>
                          <a:spcPts val="0"/>
                        </a:spcBef>
                        <a:buNone/>
                      </a:pPr>
                      <a:r>
                        <a:rPr lang="pt-BR" sz="1800"/>
                        <a:t>04</a:t>
                      </a:r>
                    </a:p>
                  </a:txBody>
                  <a:tcPr marL="91450" marR="91450"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351000">
                <a:tc>
                  <a:txBody>
                    <a:bodyPr/>
                    <a:lstStyle/>
                    <a:p>
                      <a:pPr marL="0" lvl="0" indent="0" rtl="0">
                        <a:lnSpc>
                          <a:spcPct val="95000"/>
                        </a:lnSpc>
                        <a:spcBef>
                          <a:spcPts val="0"/>
                        </a:spcBef>
                        <a:buNone/>
                      </a:pPr>
                      <a:r>
                        <a:rPr lang="pt-BR" sz="1800">
                          <a:latin typeface="Libre Baskerville"/>
                          <a:ea typeface="Libre Baskerville"/>
                          <a:cs typeface="Libre Baskerville"/>
                          <a:sym typeface="Libre Baskerville"/>
                        </a:rPr>
                        <a:t>Visualizar histórico de alertas enviados por parte da população </a:t>
                      </a:r>
                    </a:p>
                  </a:txBody>
                  <a:tcPr marL="91450" marR="91450"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FFFFFF"/>
                    </a:solidFill>
                  </a:tcPr>
                </a:tc>
                <a:tc>
                  <a:txBody>
                    <a:bodyPr/>
                    <a:lstStyle/>
                    <a:p>
                      <a:pPr marL="0" marR="0" lvl="0" indent="0" algn="ctr" rtl="0">
                        <a:lnSpc>
                          <a:spcPct val="100000"/>
                        </a:lnSpc>
                        <a:spcBef>
                          <a:spcPts val="0"/>
                        </a:spcBef>
                        <a:buSzPct val="25000"/>
                        <a:buNone/>
                      </a:pPr>
                      <a:r>
                        <a:rPr lang="pt-BR" sz="1800">
                          <a:latin typeface="Libre Baskerville"/>
                          <a:ea typeface="Libre Baskerville"/>
                          <a:cs typeface="Libre Baskerville"/>
                          <a:sym typeface="Libre Baskerville"/>
                        </a:rPr>
                        <a:t>31</a:t>
                      </a:r>
                    </a:p>
                  </a:txBody>
                  <a:tcPr marL="91450" marR="91450"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FFFFFF"/>
                    </a:solidFill>
                  </a:tcPr>
                </a:tc>
                <a:tc>
                  <a:txBody>
                    <a:bodyPr/>
                    <a:lstStyle/>
                    <a:p>
                      <a:pPr marL="0" marR="0" lvl="0" indent="0" algn="ctr" rtl="0">
                        <a:lnSpc>
                          <a:spcPct val="100000"/>
                        </a:lnSpc>
                        <a:spcBef>
                          <a:spcPts val="0"/>
                        </a:spcBef>
                        <a:buSzPct val="25000"/>
                        <a:buNone/>
                      </a:pPr>
                      <a:r>
                        <a:rPr lang="pt-BR" sz="1800"/>
                        <a:t>0</a:t>
                      </a:r>
                    </a:p>
                  </a:txBody>
                  <a:tcPr marL="91450" marR="91450"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FFFFFF"/>
                    </a:solidFill>
                  </a:tcPr>
                </a:tc>
                <a:tc>
                  <a:txBody>
                    <a:bodyPr/>
                    <a:lstStyle/>
                    <a:p>
                      <a:pPr marL="0" marR="0" lvl="0" indent="0" algn="ctr" rtl="0">
                        <a:lnSpc>
                          <a:spcPct val="100000"/>
                        </a:lnSpc>
                        <a:spcBef>
                          <a:spcPts val="0"/>
                        </a:spcBef>
                        <a:buSzPct val="25000"/>
                        <a:buNone/>
                      </a:pPr>
                      <a:r>
                        <a:rPr lang="pt-BR" sz="1800"/>
                        <a:t>31</a:t>
                      </a:r>
                    </a:p>
                  </a:txBody>
                  <a:tcPr marL="91450" marR="91450"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bl>
          </a:graphicData>
        </a:graphic>
      </p:graphicFrame>
      <p:pic>
        <p:nvPicPr>
          <p:cNvPr id="468" name="Shape 468"/>
          <p:cNvPicPr preferRelativeResize="0"/>
          <p:nvPr/>
        </p:nvPicPr>
        <p:blipFill rotWithShape="1">
          <a:blip r:embed="rId3">
            <a:alphaModFix/>
          </a:blip>
          <a:srcRect/>
          <a:stretch/>
        </p:blipFill>
        <p:spPr>
          <a:xfrm>
            <a:off x="11347200" y="69840"/>
            <a:ext cx="799200" cy="691919"/>
          </a:xfrm>
          <a:prstGeom prst="rect">
            <a:avLst/>
          </a:prstGeom>
          <a:noFill/>
          <a:ln>
            <a:noFill/>
          </a:ln>
        </p:spPr>
      </p:pic>
    </p:spTree>
    <p:extLst>
      <p:ext uri="{BB962C8B-B14F-4D97-AF65-F5344CB8AC3E}">
        <p14:creationId xmlns:p14="http://schemas.microsoft.com/office/powerpoint/2010/main" val="42808763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Caso de Uso 4.5 – Iteração #02</a:t>
            </a:r>
          </a:p>
        </p:txBody>
      </p:sp>
      <p:pic>
        <p:nvPicPr>
          <p:cNvPr id="6" name="Imagem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graphicFrame>
        <p:nvGraphicFramePr>
          <p:cNvPr id="9" name="Tabela 8"/>
          <p:cNvGraphicFramePr>
            <a:graphicFrameLocks noGrp="1"/>
          </p:cNvGraphicFramePr>
          <p:nvPr>
            <p:extLst>
              <p:ext uri="{D42A27DB-BD31-4B8C-83A1-F6EECF244321}">
                <p14:modId xmlns:p14="http://schemas.microsoft.com/office/powerpoint/2010/main" val="2995887777"/>
              </p:ext>
            </p:extLst>
          </p:nvPr>
        </p:nvGraphicFramePr>
        <p:xfrm>
          <a:off x="1261872" y="2312125"/>
          <a:ext cx="8594726" cy="1112520"/>
        </p:xfrm>
        <a:graphic>
          <a:graphicData uri="http://schemas.openxmlformats.org/drawingml/2006/table">
            <a:tbl>
              <a:tblPr firstRow="1" bandRow="1">
                <a:tableStyleId>{5C22544A-7EE6-4342-B048-85BDC9FD1C3A}</a:tableStyleId>
              </a:tblPr>
              <a:tblGrid>
                <a:gridCol w="8594726">
                  <a:extLst>
                    <a:ext uri="{9D8B030D-6E8A-4147-A177-3AD203B41FA5}">
                      <a16:colId xmlns:a16="http://schemas.microsoft.com/office/drawing/2014/main" val="3184453126"/>
                    </a:ext>
                  </a:extLst>
                </a:gridCol>
              </a:tblGrid>
              <a:tr h="370840">
                <a:tc>
                  <a:txBody>
                    <a:bodyPr/>
                    <a:lstStyle/>
                    <a:p>
                      <a:pPr algn="ctr"/>
                      <a:r>
                        <a:rPr lang="pt-BR" sz="1800" b="1" kern="1200" dirty="0">
                          <a:solidFill>
                            <a:schemeClr val="lt1"/>
                          </a:solidFill>
                          <a:effectLst/>
                          <a:latin typeface="+mn-lt"/>
                          <a:ea typeface="+mn-ea"/>
                          <a:cs typeface="+mn-cs"/>
                        </a:rPr>
                        <a:t> Enviar e-mail de confirmação de cadastro</a:t>
                      </a:r>
                      <a:r>
                        <a:rPr lang="pt-BR" b="1" dirty="0">
                          <a:solidFill>
                            <a:schemeClr val="bg1"/>
                          </a:solidFill>
                        </a:rPr>
                        <a:t>- Iteração 02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extLst>
                  <a:ext uri="{0D108BD9-81ED-4DB2-BD59-A6C34878D82A}">
                    <a16:rowId xmlns:a16="http://schemas.microsoft.com/office/drawing/2014/main" val="1091544215"/>
                  </a:ext>
                </a:extLst>
              </a:tr>
              <a:tr h="370840">
                <a:tc>
                  <a:txBody>
                    <a:bodyPr/>
                    <a:lstStyle/>
                    <a:p>
                      <a:r>
                        <a:rPr lang="pt-BR" dirty="0">
                          <a:solidFill>
                            <a:schemeClr val="tx1"/>
                          </a:solidFill>
                        </a:rPr>
                        <a:t>Cenário de Sucesso – </a:t>
                      </a:r>
                      <a:r>
                        <a:rPr lang="pt-BR" sz="1800" kern="1200" dirty="0">
                          <a:solidFill>
                            <a:schemeClr val="tx1"/>
                          </a:solidFill>
                          <a:latin typeface="+mn-lt"/>
                          <a:ea typeface="+mn-ea"/>
                          <a:cs typeface="+mn-cs"/>
                        </a:rPr>
                        <a:t>Enviar e-mail de confirmação de cadastro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24283349"/>
                  </a:ext>
                </a:extLst>
              </a:tr>
              <a:tr h="370840">
                <a:tc>
                  <a:txBody>
                    <a:bodyPr/>
                    <a:lstStyle/>
                    <a:p>
                      <a:pPr algn="ctr"/>
                      <a:r>
                        <a:rPr lang="pt-BR" b="1" dirty="0">
                          <a:solidFill>
                            <a:schemeClr val="bg1"/>
                          </a:solidFill>
                        </a:rPr>
                        <a:t>Cenários Alternativos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B1E3E"/>
                    </a:solidFill>
                  </a:tcPr>
                </a:tc>
                <a:extLst>
                  <a:ext uri="{0D108BD9-81ED-4DB2-BD59-A6C34878D82A}">
                    <a16:rowId xmlns:a16="http://schemas.microsoft.com/office/drawing/2014/main" val="1460635157"/>
                  </a:ext>
                </a:extLst>
              </a:tr>
            </a:tbl>
          </a:graphicData>
        </a:graphic>
      </p:graphicFrame>
    </p:spTree>
    <p:extLst>
      <p:ext uri="{BB962C8B-B14F-4D97-AF65-F5344CB8AC3E}">
        <p14:creationId xmlns:p14="http://schemas.microsoft.com/office/powerpoint/2010/main" val="2132373225"/>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Shape 472"/>
        <p:cNvGrpSpPr/>
        <p:nvPr/>
      </p:nvGrpSpPr>
      <p:grpSpPr>
        <a:xfrm>
          <a:off x="0" y="0"/>
          <a:ext cx="0" cy="0"/>
          <a:chOff x="0" y="0"/>
          <a:chExt cx="0" cy="0"/>
        </a:xfrm>
      </p:grpSpPr>
      <p:sp>
        <p:nvSpPr>
          <p:cNvPr id="473" name="Shape 473"/>
          <p:cNvSpPr txBox="1"/>
          <p:nvPr/>
        </p:nvSpPr>
        <p:spPr>
          <a:xfrm>
            <a:off x="1249800" y="10"/>
            <a:ext cx="9692400" cy="1325100"/>
          </a:xfrm>
          <a:prstGeom prst="rect">
            <a:avLst/>
          </a:prstGeom>
          <a:noFill/>
          <a:ln>
            <a:noFill/>
          </a:ln>
        </p:spPr>
        <p:txBody>
          <a:bodyPr lIns="91425" tIns="45700" rIns="91425" bIns="45700" anchor="b" anchorCtr="0">
            <a:noAutofit/>
          </a:bodyPr>
          <a:lstStyle/>
          <a:p>
            <a:pPr marL="0" marR="0" lvl="0" indent="0" algn="l" rtl="0">
              <a:lnSpc>
                <a:spcPct val="90000"/>
              </a:lnSpc>
              <a:spcBef>
                <a:spcPts val="0"/>
              </a:spcBef>
              <a:buSzPct val="25000"/>
              <a:buNone/>
            </a:pPr>
            <a:r>
              <a:rPr lang="pt-BR" sz="4400" b="0" strike="noStrike">
                <a:solidFill>
                  <a:srgbClr val="000000"/>
                </a:solidFill>
                <a:latin typeface="Libre Baskerville"/>
                <a:ea typeface="Libre Baskerville"/>
                <a:cs typeface="Libre Baskerville"/>
                <a:sym typeface="Libre Baskerville"/>
              </a:rPr>
              <a:t>Resumo dos Casos de Teste</a:t>
            </a:r>
          </a:p>
        </p:txBody>
      </p:sp>
      <p:graphicFrame>
        <p:nvGraphicFramePr>
          <p:cNvPr id="474" name="Shape 474"/>
          <p:cNvGraphicFramePr/>
          <p:nvPr/>
        </p:nvGraphicFramePr>
        <p:xfrm>
          <a:off x="1071425" y="2408809"/>
          <a:ext cx="3000000" cy="3000000"/>
        </p:xfrm>
        <a:graphic>
          <a:graphicData uri="http://schemas.openxmlformats.org/drawingml/2006/table">
            <a:tbl>
              <a:tblPr>
                <a:noFill/>
              </a:tblPr>
              <a:tblGrid>
                <a:gridCol w="2703050">
                  <a:extLst>
                    <a:ext uri="{9D8B030D-6E8A-4147-A177-3AD203B41FA5}">
                      <a16:colId xmlns:a16="http://schemas.microsoft.com/office/drawing/2014/main" val="20000"/>
                    </a:ext>
                  </a:extLst>
                </a:gridCol>
                <a:gridCol w="2216825">
                  <a:extLst>
                    <a:ext uri="{9D8B030D-6E8A-4147-A177-3AD203B41FA5}">
                      <a16:colId xmlns:a16="http://schemas.microsoft.com/office/drawing/2014/main" val="20001"/>
                    </a:ext>
                  </a:extLst>
                </a:gridCol>
                <a:gridCol w="1664975">
                  <a:extLst>
                    <a:ext uri="{9D8B030D-6E8A-4147-A177-3AD203B41FA5}">
                      <a16:colId xmlns:a16="http://schemas.microsoft.com/office/drawing/2014/main" val="20002"/>
                    </a:ext>
                  </a:extLst>
                </a:gridCol>
                <a:gridCol w="2161525">
                  <a:extLst>
                    <a:ext uri="{9D8B030D-6E8A-4147-A177-3AD203B41FA5}">
                      <a16:colId xmlns:a16="http://schemas.microsoft.com/office/drawing/2014/main" val="20003"/>
                    </a:ext>
                  </a:extLst>
                </a:gridCol>
              </a:tblGrid>
              <a:tr h="610200">
                <a:tc>
                  <a:txBody>
                    <a:bodyPr/>
                    <a:lstStyle/>
                    <a:p>
                      <a:pPr marL="0" marR="0" lvl="0" indent="0" algn="l" rtl="0">
                        <a:lnSpc>
                          <a:spcPct val="100000"/>
                        </a:lnSpc>
                        <a:spcBef>
                          <a:spcPts val="0"/>
                        </a:spcBef>
                        <a:buSzPct val="25000"/>
                        <a:buNone/>
                      </a:pPr>
                      <a:r>
                        <a:rPr lang="pt-BR" sz="1800" b="1" u="none" strike="noStrike" cap="none">
                          <a:solidFill>
                            <a:srgbClr val="FFFFFF"/>
                          </a:solidFill>
                          <a:latin typeface="Libre Baskerville"/>
                          <a:ea typeface="Libre Baskerville"/>
                          <a:cs typeface="Libre Baskerville"/>
                          <a:sym typeface="Libre Baskerville"/>
                        </a:rPr>
                        <a:t>Nome do caso de uso:</a:t>
                      </a:r>
                    </a:p>
                  </a:txBody>
                  <a:tcPr marL="91450" marR="91450"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1B1E3D"/>
                    </a:solidFill>
                  </a:tcPr>
                </a:tc>
                <a:tc>
                  <a:txBody>
                    <a:bodyPr/>
                    <a:lstStyle/>
                    <a:p>
                      <a:pPr marL="0" marR="0" lvl="0" indent="0" algn="l" rtl="0">
                        <a:lnSpc>
                          <a:spcPct val="100000"/>
                        </a:lnSpc>
                        <a:spcBef>
                          <a:spcPts val="0"/>
                        </a:spcBef>
                        <a:buSzPct val="25000"/>
                        <a:buNone/>
                      </a:pPr>
                      <a:r>
                        <a:rPr lang="pt-BR" sz="1800" b="1" u="none" strike="noStrike" cap="none">
                          <a:solidFill>
                            <a:srgbClr val="FFFFFF"/>
                          </a:solidFill>
                          <a:latin typeface="Libre Baskerville"/>
                          <a:ea typeface="Libre Baskerville"/>
                          <a:cs typeface="Libre Baskerville"/>
                          <a:sym typeface="Libre Baskerville"/>
                        </a:rPr>
                        <a:t>Quantidade de testes:</a:t>
                      </a:r>
                    </a:p>
                    <a:p>
                      <a:pPr marL="0" marR="0" lvl="0" indent="0" algn="l" rtl="0">
                        <a:lnSpc>
                          <a:spcPct val="100000"/>
                        </a:lnSpc>
                        <a:spcBef>
                          <a:spcPts val="0"/>
                        </a:spcBef>
                        <a:buSzPct val="25000"/>
                        <a:buNone/>
                      </a:pPr>
                      <a:endParaRPr sz="1800" b="0" u="none" strike="noStrike" cap="none">
                        <a:solidFill>
                          <a:srgbClr val="000000"/>
                        </a:solidFill>
                        <a:latin typeface="Arial"/>
                        <a:ea typeface="Arial"/>
                        <a:cs typeface="Arial"/>
                        <a:sym typeface="Arial"/>
                      </a:endParaRPr>
                    </a:p>
                  </a:txBody>
                  <a:tcPr marL="91450" marR="91450"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1B1E3D"/>
                    </a:solidFill>
                  </a:tcPr>
                </a:tc>
                <a:tc>
                  <a:txBody>
                    <a:bodyPr/>
                    <a:lstStyle/>
                    <a:p>
                      <a:pPr marL="0" marR="0" lvl="0" indent="0" algn="l" rtl="0">
                        <a:lnSpc>
                          <a:spcPct val="100000"/>
                        </a:lnSpc>
                        <a:spcBef>
                          <a:spcPts val="0"/>
                        </a:spcBef>
                        <a:buSzPct val="25000"/>
                        <a:buNone/>
                      </a:pPr>
                      <a:r>
                        <a:rPr lang="pt-BR" sz="1800" b="1" u="none" strike="noStrike" cap="none">
                          <a:solidFill>
                            <a:srgbClr val="FFFFFF"/>
                          </a:solidFill>
                          <a:latin typeface="Libre Baskerville"/>
                          <a:ea typeface="Libre Baskerville"/>
                          <a:cs typeface="Libre Baskerville"/>
                          <a:sym typeface="Libre Baskerville"/>
                        </a:rPr>
                        <a:t>Quantidade de falhas</a:t>
                      </a:r>
                    </a:p>
                  </a:txBody>
                  <a:tcPr marL="91450" marR="91450"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1B1E3D"/>
                    </a:solidFill>
                  </a:tcPr>
                </a:tc>
                <a:tc>
                  <a:txBody>
                    <a:bodyPr/>
                    <a:lstStyle/>
                    <a:p>
                      <a:pPr marL="0" marR="0" lvl="0" indent="0" algn="l" rtl="0">
                        <a:lnSpc>
                          <a:spcPct val="100000"/>
                        </a:lnSpc>
                        <a:spcBef>
                          <a:spcPts val="0"/>
                        </a:spcBef>
                        <a:buSzPct val="25000"/>
                        <a:buNone/>
                      </a:pPr>
                      <a:r>
                        <a:rPr lang="pt-BR" sz="1800" b="1" u="none" strike="noStrike" cap="none">
                          <a:solidFill>
                            <a:srgbClr val="FFFFFF"/>
                          </a:solidFill>
                          <a:latin typeface="Libre Baskerville"/>
                          <a:ea typeface="Libre Baskerville"/>
                          <a:cs typeface="Libre Baskerville"/>
                          <a:sym typeface="Libre Baskerville"/>
                        </a:rPr>
                        <a:t>Quantidade de sucessos</a:t>
                      </a:r>
                    </a:p>
                  </a:txBody>
                  <a:tcPr marL="91450" marR="91450"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1B1E3D"/>
                    </a:solidFill>
                  </a:tcPr>
                </a:tc>
                <a:extLst>
                  <a:ext uri="{0D108BD9-81ED-4DB2-BD59-A6C34878D82A}">
                    <a16:rowId xmlns:a16="http://schemas.microsoft.com/office/drawing/2014/main" val="10000"/>
                  </a:ext>
                </a:extLst>
              </a:tr>
              <a:tr h="351000">
                <a:tc>
                  <a:txBody>
                    <a:bodyPr/>
                    <a:lstStyle/>
                    <a:p>
                      <a:pPr marL="0" lvl="0" indent="0" rtl="0">
                        <a:lnSpc>
                          <a:spcPct val="95000"/>
                        </a:lnSpc>
                        <a:spcBef>
                          <a:spcPts val="0"/>
                        </a:spcBef>
                        <a:buNone/>
                      </a:pPr>
                      <a:r>
                        <a:rPr lang="pt-BR" sz="1800">
                          <a:latin typeface="Libre Baskerville"/>
                          <a:ea typeface="Libre Baskerville"/>
                          <a:cs typeface="Libre Baskerville"/>
                          <a:sym typeface="Libre Baskerville"/>
                        </a:rPr>
                        <a:t>Gerar gráfico linear das medidas de um sensor de uma  PCD</a:t>
                      </a:r>
                      <a:r>
                        <a:rPr lang="pt-BR" sz="1600" b="1">
                          <a:solidFill>
                            <a:schemeClr val="dk1"/>
                          </a:solidFill>
                          <a:latin typeface="Libre Baskerville"/>
                          <a:ea typeface="Libre Baskerville"/>
                          <a:cs typeface="Libre Baskerville"/>
                          <a:sym typeface="Libre Baskerville"/>
                        </a:rPr>
                        <a:t> </a:t>
                      </a:r>
                    </a:p>
                  </a:txBody>
                  <a:tcPr marL="91450" marR="91450"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FFFFFF"/>
                    </a:solidFill>
                  </a:tcPr>
                </a:tc>
                <a:tc>
                  <a:txBody>
                    <a:bodyPr/>
                    <a:lstStyle/>
                    <a:p>
                      <a:pPr marL="0" marR="0" lvl="0" indent="0" algn="ctr" rtl="0">
                        <a:lnSpc>
                          <a:spcPct val="100000"/>
                        </a:lnSpc>
                        <a:spcBef>
                          <a:spcPts val="0"/>
                        </a:spcBef>
                        <a:buNone/>
                      </a:pPr>
                      <a:r>
                        <a:rPr lang="pt-BR" sz="1800">
                          <a:latin typeface="Libre Baskerville"/>
                          <a:ea typeface="Libre Baskerville"/>
                          <a:cs typeface="Libre Baskerville"/>
                          <a:sym typeface="Libre Baskerville"/>
                        </a:rPr>
                        <a:t>8</a:t>
                      </a:r>
                    </a:p>
                  </a:txBody>
                  <a:tcPr marL="91450" marR="91450"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FFFFFF"/>
                    </a:solidFill>
                  </a:tcPr>
                </a:tc>
                <a:tc>
                  <a:txBody>
                    <a:bodyPr/>
                    <a:lstStyle/>
                    <a:p>
                      <a:pPr marL="0" marR="0" lvl="0" indent="0" algn="ctr" rtl="0">
                        <a:lnSpc>
                          <a:spcPct val="100000"/>
                        </a:lnSpc>
                        <a:spcBef>
                          <a:spcPts val="0"/>
                        </a:spcBef>
                        <a:buNone/>
                      </a:pPr>
                      <a:r>
                        <a:rPr lang="pt-BR" sz="1800"/>
                        <a:t>0</a:t>
                      </a:r>
                    </a:p>
                  </a:txBody>
                  <a:tcPr marL="91450" marR="91450"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FFFFFF"/>
                    </a:solidFill>
                  </a:tcPr>
                </a:tc>
                <a:tc>
                  <a:txBody>
                    <a:bodyPr/>
                    <a:lstStyle/>
                    <a:p>
                      <a:pPr marL="0" marR="0" lvl="0" indent="0" algn="ctr" rtl="0">
                        <a:lnSpc>
                          <a:spcPct val="100000"/>
                        </a:lnSpc>
                        <a:spcBef>
                          <a:spcPts val="0"/>
                        </a:spcBef>
                        <a:buNone/>
                      </a:pPr>
                      <a:r>
                        <a:rPr lang="pt-BR" sz="1800"/>
                        <a:t>8</a:t>
                      </a:r>
                    </a:p>
                  </a:txBody>
                  <a:tcPr marL="91450" marR="91450"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351000">
                <a:tc>
                  <a:txBody>
                    <a:bodyPr/>
                    <a:lstStyle/>
                    <a:p>
                      <a:pPr marL="0" lvl="0" indent="0" rtl="0">
                        <a:lnSpc>
                          <a:spcPct val="95000"/>
                        </a:lnSpc>
                        <a:spcBef>
                          <a:spcPts val="0"/>
                        </a:spcBef>
                        <a:buNone/>
                      </a:pPr>
                      <a:r>
                        <a:rPr lang="pt-BR" sz="1800">
                          <a:latin typeface="Libre Baskerville"/>
                          <a:ea typeface="Libre Baskerville"/>
                          <a:cs typeface="Libre Baskerville"/>
                          <a:sym typeface="Libre Baskerville"/>
                        </a:rPr>
                        <a:t>Gerar gráfico de barras das medidas de um sensor de uma  PCD</a:t>
                      </a:r>
                    </a:p>
                  </a:txBody>
                  <a:tcPr marL="91450" marR="91450"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FFFFFF"/>
                    </a:solidFill>
                  </a:tcPr>
                </a:tc>
                <a:tc>
                  <a:txBody>
                    <a:bodyPr/>
                    <a:lstStyle/>
                    <a:p>
                      <a:pPr marL="0" marR="0" lvl="0" indent="0" algn="ctr" rtl="0">
                        <a:lnSpc>
                          <a:spcPct val="100000"/>
                        </a:lnSpc>
                        <a:spcBef>
                          <a:spcPts val="0"/>
                        </a:spcBef>
                        <a:buSzPct val="25000"/>
                        <a:buNone/>
                      </a:pPr>
                      <a:r>
                        <a:rPr lang="pt-BR" sz="1800"/>
                        <a:t>6</a:t>
                      </a:r>
                    </a:p>
                  </a:txBody>
                  <a:tcPr marL="91450" marR="91450"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FFFFFF"/>
                    </a:solidFill>
                  </a:tcPr>
                </a:tc>
                <a:tc>
                  <a:txBody>
                    <a:bodyPr/>
                    <a:lstStyle/>
                    <a:p>
                      <a:pPr marL="0" marR="0" lvl="0" indent="0" algn="ctr" rtl="0">
                        <a:lnSpc>
                          <a:spcPct val="100000"/>
                        </a:lnSpc>
                        <a:spcBef>
                          <a:spcPts val="0"/>
                        </a:spcBef>
                        <a:buSzPct val="25000"/>
                        <a:buNone/>
                      </a:pPr>
                      <a:r>
                        <a:rPr lang="pt-BR" sz="1800"/>
                        <a:t>0</a:t>
                      </a:r>
                    </a:p>
                  </a:txBody>
                  <a:tcPr marL="91450" marR="91450"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FFFFFF"/>
                    </a:solidFill>
                  </a:tcPr>
                </a:tc>
                <a:tc>
                  <a:txBody>
                    <a:bodyPr/>
                    <a:lstStyle/>
                    <a:p>
                      <a:pPr marL="0" marR="0" lvl="0" indent="0" algn="ctr" rtl="0">
                        <a:lnSpc>
                          <a:spcPct val="100000"/>
                        </a:lnSpc>
                        <a:spcBef>
                          <a:spcPts val="0"/>
                        </a:spcBef>
                        <a:buSzPct val="25000"/>
                        <a:buNone/>
                      </a:pPr>
                      <a:r>
                        <a:rPr lang="pt-BR" sz="1800"/>
                        <a:t>6</a:t>
                      </a:r>
                    </a:p>
                  </a:txBody>
                  <a:tcPr marL="91450" marR="91450"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bl>
          </a:graphicData>
        </a:graphic>
      </p:graphicFrame>
      <p:pic>
        <p:nvPicPr>
          <p:cNvPr id="475" name="Shape 475"/>
          <p:cNvPicPr preferRelativeResize="0"/>
          <p:nvPr/>
        </p:nvPicPr>
        <p:blipFill rotWithShape="1">
          <a:blip r:embed="rId3">
            <a:alphaModFix/>
          </a:blip>
          <a:srcRect/>
          <a:stretch/>
        </p:blipFill>
        <p:spPr>
          <a:xfrm>
            <a:off x="11347200" y="69840"/>
            <a:ext cx="799200" cy="691800"/>
          </a:xfrm>
          <a:prstGeom prst="rect">
            <a:avLst/>
          </a:prstGeom>
          <a:noFill/>
          <a:ln>
            <a:noFill/>
          </a:ln>
        </p:spPr>
      </p:pic>
    </p:spTree>
    <p:extLst>
      <p:ext uri="{BB962C8B-B14F-4D97-AF65-F5344CB8AC3E}">
        <p14:creationId xmlns:p14="http://schemas.microsoft.com/office/powerpoint/2010/main" val="3302830917"/>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sp>
        <p:nvSpPr>
          <p:cNvPr id="480" name="Shape 480"/>
          <p:cNvSpPr txBox="1"/>
          <p:nvPr/>
        </p:nvSpPr>
        <p:spPr>
          <a:xfrm>
            <a:off x="1261800" y="365760"/>
            <a:ext cx="9692280" cy="1325160"/>
          </a:xfrm>
          <a:prstGeom prst="rect">
            <a:avLst/>
          </a:prstGeom>
          <a:noFill/>
          <a:ln>
            <a:noFill/>
          </a:ln>
        </p:spPr>
        <p:txBody>
          <a:bodyPr lIns="91425" tIns="45700" rIns="91425" bIns="45700" anchor="b" anchorCtr="0">
            <a:noAutofit/>
          </a:bodyPr>
          <a:lstStyle/>
          <a:p>
            <a:pPr marL="0" marR="0" lvl="0" indent="0" algn="l" rtl="0">
              <a:lnSpc>
                <a:spcPct val="90000"/>
              </a:lnSpc>
              <a:spcBef>
                <a:spcPts val="0"/>
              </a:spcBef>
              <a:buSzPct val="25000"/>
              <a:buNone/>
            </a:pPr>
            <a:r>
              <a:rPr lang="pt-BR" sz="4400" b="0" strike="noStrike">
                <a:solidFill>
                  <a:srgbClr val="000000"/>
                </a:solidFill>
                <a:latin typeface="Libre Baskerville"/>
                <a:ea typeface="Libre Baskerville"/>
                <a:cs typeface="Libre Baskerville"/>
                <a:sym typeface="Libre Baskerville"/>
              </a:rPr>
              <a:t>Integrante</a:t>
            </a:r>
          </a:p>
        </p:txBody>
      </p:sp>
      <p:sp>
        <p:nvSpPr>
          <p:cNvPr id="481" name="Shape 481"/>
          <p:cNvSpPr txBox="1"/>
          <p:nvPr/>
        </p:nvSpPr>
        <p:spPr>
          <a:xfrm>
            <a:off x="1261800" y="1828800"/>
            <a:ext cx="8595000" cy="4350960"/>
          </a:xfrm>
          <a:prstGeom prst="rect">
            <a:avLst/>
          </a:prstGeom>
          <a:noFill/>
          <a:ln>
            <a:noFill/>
          </a:ln>
        </p:spPr>
        <p:txBody>
          <a:bodyPr lIns="91425" tIns="45700" rIns="91425" bIns="45700" anchor="t" anchorCtr="0">
            <a:noAutofit/>
          </a:bodyPr>
          <a:lstStyle/>
          <a:p>
            <a:pPr marL="182880" marR="0" lvl="0" indent="-182880" algn="l" rtl="0">
              <a:lnSpc>
                <a:spcPct val="95000"/>
              </a:lnSpc>
              <a:spcBef>
                <a:spcPts val="0"/>
              </a:spcBef>
              <a:buClr>
                <a:srgbClr val="4A66AC"/>
              </a:buClr>
              <a:buSzPct val="79999"/>
              <a:buFont typeface="Arial"/>
              <a:buChar char="•"/>
            </a:pPr>
            <a:r>
              <a:rPr lang="pt-BR" sz="1800" b="0" strike="noStrike">
                <a:solidFill>
                  <a:srgbClr val="000000"/>
                </a:solidFill>
                <a:latin typeface="Libre Baskerville"/>
                <a:ea typeface="Libre Baskerville"/>
                <a:cs typeface="Libre Baskerville"/>
                <a:sym typeface="Libre Baskerville"/>
              </a:rPr>
              <a:t>Nome: Karolayne Martim</a:t>
            </a:r>
          </a:p>
          <a:p>
            <a:pPr marL="182880" marR="0" lvl="0" indent="-182880" algn="l" rtl="0">
              <a:lnSpc>
                <a:spcPct val="95000"/>
              </a:lnSpc>
              <a:spcBef>
                <a:spcPts val="0"/>
              </a:spcBef>
              <a:buClr>
                <a:srgbClr val="4A66AC"/>
              </a:buClr>
              <a:buSzPct val="79999"/>
              <a:buFont typeface="Arial"/>
              <a:buChar char="•"/>
            </a:pPr>
            <a:r>
              <a:rPr lang="pt-BR" sz="1800" b="0" strike="noStrike">
                <a:solidFill>
                  <a:srgbClr val="000000"/>
                </a:solidFill>
                <a:latin typeface="Libre Baskerville"/>
                <a:ea typeface="Libre Baskerville"/>
                <a:cs typeface="Libre Baskerville"/>
                <a:sym typeface="Libre Baskerville"/>
              </a:rPr>
              <a:t>Função: DBA</a:t>
            </a:r>
          </a:p>
          <a:p>
            <a:pPr marL="182880" marR="0" lvl="0" indent="-182880" algn="l" rtl="0">
              <a:lnSpc>
                <a:spcPct val="95000"/>
              </a:lnSpc>
              <a:spcBef>
                <a:spcPts val="0"/>
              </a:spcBef>
              <a:buClr>
                <a:srgbClr val="4A66AC"/>
              </a:buClr>
              <a:buSzPct val="79999"/>
              <a:buFont typeface="Arial"/>
              <a:buChar char="•"/>
            </a:pPr>
            <a:r>
              <a:rPr lang="pt-BR" sz="1800" b="0" strike="noStrike">
                <a:solidFill>
                  <a:srgbClr val="000000"/>
                </a:solidFill>
                <a:latin typeface="Libre Baskerville"/>
                <a:ea typeface="Libre Baskerville"/>
                <a:cs typeface="Libre Baskerville"/>
                <a:sym typeface="Libre Baskerville"/>
              </a:rPr>
              <a:t>No que trabalhou: Testes e verificação de JavaScript sem utilidade.</a:t>
            </a:r>
          </a:p>
          <a:p>
            <a:pPr marL="182880" marR="0" lvl="0" indent="-182880" algn="l" rtl="0">
              <a:lnSpc>
                <a:spcPct val="95000"/>
              </a:lnSpc>
              <a:spcBef>
                <a:spcPts val="0"/>
              </a:spcBef>
              <a:buClr>
                <a:srgbClr val="4A66AC"/>
              </a:buClr>
              <a:buSzPct val="79999"/>
              <a:buFont typeface="Arial"/>
              <a:buChar char="•"/>
            </a:pPr>
            <a:r>
              <a:rPr lang="pt-BR" sz="1800" b="0" strike="noStrike">
                <a:solidFill>
                  <a:srgbClr val="000000"/>
                </a:solidFill>
                <a:latin typeface="Libre Baskerville"/>
                <a:ea typeface="Libre Baskerville"/>
                <a:cs typeface="Libre Baskerville"/>
                <a:sym typeface="Libre Baskerville"/>
              </a:rPr>
              <a:t>Difículdades: Cansaço.</a:t>
            </a:r>
          </a:p>
          <a:p>
            <a:pPr marL="182880" marR="0" lvl="0" indent="-182880" algn="l" rtl="0">
              <a:lnSpc>
                <a:spcPct val="95000"/>
              </a:lnSpc>
              <a:spcBef>
                <a:spcPts val="0"/>
              </a:spcBef>
              <a:buClr>
                <a:srgbClr val="4A66AC"/>
              </a:buClr>
              <a:buSzPct val="79999"/>
              <a:buFont typeface="Arial"/>
              <a:buChar char="•"/>
            </a:pPr>
            <a:r>
              <a:rPr lang="pt-BR" sz="1800" b="0" strike="noStrike">
                <a:solidFill>
                  <a:srgbClr val="000000"/>
                </a:solidFill>
                <a:latin typeface="Libre Baskerville"/>
                <a:ea typeface="Libre Baskerville"/>
                <a:cs typeface="Libre Baskerville"/>
                <a:sym typeface="Libre Baskerville"/>
              </a:rPr>
              <a:t>Sugestões: Organizar melhor meu tempo.</a:t>
            </a:r>
          </a:p>
        </p:txBody>
      </p:sp>
      <p:pic>
        <p:nvPicPr>
          <p:cNvPr id="482" name="Shape 482"/>
          <p:cNvPicPr preferRelativeResize="0"/>
          <p:nvPr/>
        </p:nvPicPr>
        <p:blipFill rotWithShape="1">
          <a:blip r:embed="rId3">
            <a:alphaModFix/>
          </a:blip>
          <a:srcRect/>
          <a:stretch/>
        </p:blipFill>
        <p:spPr>
          <a:xfrm>
            <a:off x="11347200" y="69840"/>
            <a:ext cx="799200" cy="691919"/>
          </a:xfrm>
          <a:prstGeom prst="rect">
            <a:avLst/>
          </a:prstGeom>
          <a:noFill/>
          <a:ln>
            <a:noFill/>
          </a:ln>
        </p:spPr>
      </p:pic>
    </p:spTree>
    <p:extLst>
      <p:ext uri="{BB962C8B-B14F-4D97-AF65-F5344CB8AC3E}">
        <p14:creationId xmlns:p14="http://schemas.microsoft.com/office/powerpoint/2010/main" val="666673028"/>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Shape 486"/>
        <p:cNvGrpSpPr/>
        <p:nvPr/>
      </p:nvGrpSpPr>
      <p:grpSpPr>
        <a:xfrm>
          <a:off x="0" y="0"/>
          <a:ext cx="0" cy="0"/>
          <a:chOff x="0" y="0"/>
          <a:chExt cx="0" cy="0"/>
        </a:xfrm>
      </p:grpSpPr>
      <p:sp>
        <p:nvSpPr>
          <p:cNvPr id="487" name="Shape 487"/>
          <p:cNvSpPr txBox="1"/>
          <p:nvPr/>
        </p:nvSpPr>
        <p:spPr>
          <a:xfrm>
            <a:off x="1261800" y="365760"/>
            <a:ext cx="9692280" cy="1325160"/>
          </a:xfrm>
          <a:prstGeom prst="rect">
            <a:avLst/>
          </a:prstGeom>
          <a:noFill/>
          <a:ln>
            <a:noFill/>
          </a:ln>
        </p:spPr>
        <p:txBody>
          <a:bodyPr lIns="91425" tIns="45700" rIns="91425" bIns="45700" anchor="b" anchorCtr="0">
            <a:noAutofit/>
          </a:bodyPr>
          <a:lstStyle/>
          <a:p>
            <a:pPr marL="0" marR="0" lvl="0" indent="0" algn="l" rtl="0">
              <a:lnSpc>
                <a:spcPct val="90000"/>
              </a:lnSpc>
              <a:spcBef>
                <a:spcPts val="0"/>
              </a:spcBef>
              <a:buSzPct val="25000"/>
              <a:buNone/>
            </a:pPr>
            <a:r>
              <a:rPr lang="pt-BR" sz="4400" b="0" strike="noStrike">
                <a:solidFill>
                  <a:srgbClr val="000000"/>
                </a:solidFill>
                <a:latin typeface="Libre Baskerville"/>
                <a:ea typeface="Libre Baskerville"/>
                <a:cs typeface="Libre Baskerville"/>
                <a:sym typeface="Libre Baskerville"/>
              </a:rPr>
              <a:t>Integrante</a:t>
            </a:r>
          </a:p>
        </p:txBody>
      </p:sp>
      <p:sp>
        <p:nvSpPr>
          <p:cNvPr id="488" name="Shape 488"/>
          <p:cNvSpPr txBox="1"/>
          <p:nvPr/>
        </p:nvSpPr>
        <p:spPr>
          <a:xfrm>
            <a:off x="1261800" y="1828800"/>
            <a:ext cx="8595000" cy="4350960"/>
          </a:xfrm>
          <a:prstGeom prst="rect">
            <a:avLst/>
          </a:prstGeom>
          <a:noFill/>
          <a:ln>
            <a:noFill/>
          </a:ln>
        </p:spPr>
        <p:txBody>
          <a:bodyPr lIns="91425" tIns="45700" rIns="91425" bIns="45700" anchor="t" anchorCtr="0">
            <a:noAutofit/>
          </a:bodyPr>
          <a:lstStyle/>
          <a:p>
            <a:pPr marL="182880" marR="0" lvl="0" indent="-182880" algn="l" rtl="0">
              <a:lnSpc>
                <a:spcPct val="95000"/>
              </a:lnSpc>
              <a:spcBef>
                <a:spcPts val="0"/>
              </a:spcBef>
              <a:buClr>
                <a:srgbClr val="4A66AC"/>
              </a:buClr>
              <a:buSzPct val="79999"/>
              <a:buFont typeface="Arial"/>
              <a:buChar char="•"/>
            </a:pPr>
            <a:r>
              <a:rPr lang="pt-BR" sz="1800" b="0" strike="noStrike">
                <a:solidFill>
                  <a:srgbClr val="000000"/>
                </a:solidFill>
                <a:latin typeface="Libre Baskerville"/>
                <a:ea typeface="Libre Baskerville"/>
                <a:cs typeface="Libre Baskerville"/>
                <a:sym typeface="Libre Baskerville"/>
              </a:rPr>
              <a:t>Nome: Kyara Madeleine Freitas</a:t>
            </a:r>
          </a:p>
          <a:p>
            <a:pPr marL="182880" marR="0" lvl="0" indent="-182880" algn="l" rtl="0">
              <a:lnSpc>
                <a:spcPct val="95000"/>
              </a:lnSpc>
              <a:spcBef>
                <a:spcPts val="0"/>
              </a:spcBef>
              <a:buClr>
                <a:srgbClr val="4A66AC"/>
              </a:buClr>
              <a:buSzPct val="79999"/>
              <a:buFont typeface="Arial"/>
              <a:buChar char="•"/>
            </a:pPr>
            <a:r>
              <a:rPr lang="pt-BR" sz="1800" b="0" strike="noStrike">
                <a:solidFill>
                  <a:srgbClr val="000000"/>
                </a:solidFill>
                <a:latin typeface="Libre Baskerville"/>
                <a:ea typeface="Libre Baskerville"/>
                <a:cs typeface="Libre Baskerville"/>
                <a:sym typeface="Libre Baskerville"/>
              </a:rPr>
              <a:t>Função: Analista</a:t>
            </a:r>
          </a:p>
          <a:p>
            <a:pPr marL="182880" marR="0" lvl="0" indent="-182880" algn="l" rtl="0">
              <a:lnSpc>
                <a:spcPct val="95000"/>
              </a:lnSpc>
              <a:spcBef>
                <a:spcPts val="0"/>
              </a:spcBef>
              <a:buClr>
                <a:srgbClr val="4A66AC"/>
              </a:buClr>
              <a:buSzPct val="79999"/>
              <a:buFont typeface="Arial"/>
              <a:buChar char="•"/>
            </a:pPr>
            <a:r>
              <a:rPr lang="pt-BR" sz="1800" b="0" strike="noStrike">
                <a:solidFill>
                  <a:srgbClr val="000000"/>
                </a:solidFill>
                <a:latin typeface="Libre Baskerville"/>
                <a:ea typeface="Libre Baskerville"/>
                <a:cs typeface="Libre Baskerville"/>
                <a:sym typeface="Libre Baskerville"/>
              </a:rPr>
              <a:t>No que trabalhou: Caso de Teste, Caso de Uso, Slide do Módulo 04</a:t>
            </a:r>
          </a:p>
          <a:p>
            <a:pPr marL="182880" marR="0" lvl="0" indent="-182880" algn="l" rtl="0">
              <a:lnSpc>
                <a:spcPct val="95000"/>
              </a:lnSpc>
              <a:spcBef>
                <a:spcPts val="0"/>
              </a:spcBef>
              <a:buClr>
                <a:srgbClr val="4A66AC"/>
              </a:buClr>
              <a:buSzPct val="79999"/>
              <a:buFont typeface="Arial"/>
              <a:buChar char="•"/>
            </a:pPr>
            <a:r>
              <a:rPr lang="pt-BR" sz="1800" b="0" strike="noStrike">
                <a:solidFill>
                  <a:srgbClr val="000000"/>
                </a:solidFill>
                <a:latin typeface="Libre Baskerville"/>
                <a:ea typeface="Libre Baskerville"/>
                <a:cs typeface="Libre Baskerville"/>
                <a:sym typeface="Libre Baskerville"/>
              </a:rPr>
              <a:t>Dificuldades: - </a:t>
            </a:r>
          </a:p>
          <a:p>
            <a:pPr marL="182880" marR="0" lvl="0" indent="-182880" algn="l" rtl="0">
              <a:lnSpc>
                <a:spcPct val="95000"/>
              </a:lnSpc>
              <a:spcBef>
                <a:spcPts val="0"/>
              </a:spcBef>
              <a:buClr>
                <a:srgbClr val="4A66AC"/>
              </a:buClr>
              <a:buSzPct val="79999"/>
              <a:buFont typeface="Arial"/>
              <a:buChar char="•"/>
            </a:pPr>
            <a:r>
              <a:rPr lang="pt-BR" sz="1800" b="0" strike="noStrike">
                <a:solidFill>
                  <a:srgbClr val="000000"/>
                </a:solidFill>
                <a:latin typeface="Libre Baskerville"/>
                <a:ea typeface="Libre Baskerville"/>
                <a:cs typeface="Libre Baskerville"/>
                <a:sym typeface="Libre Baskerville"/>
              </a:rPr>
              <a:t>Sugestões: -  </a:t>
            </a:r>
          </a:p>
        </p:txBody>
      </p:sp>
      <p:pic>
        <p:nvPicPr>
          <p:cNvPr id="489" name="Shape 489"/>
          <p:cNvPicPr preferRelativeResize="0"/>
          <p:nvPr/>
        </p:nvPicPr>
        <p:blipFill rotWithShape="1">
          <a:blip r:embed="rId3">
            <a:alphaModFix/>
          </a:blip>
          <a:srcRect/>
          <a:stretch/>
        </p:blipFill>
        <p:spPr>
          <a:xfrm>
            <a:off x="11347200" y="69840"/>
            <a:ext cx="799200" cy="691919"/>
          </a:xfrm>
          <a:prstGeom prst="rect">
            <a:avLst/>
          </a:prstGeom>
          <a:noFill/>
          <a:ln>
            <a:noFill/>
          </a:ln>
        </p:spPr>
      </p:pic>
    </p:spTree>
    <p:extLst>
      <p:ext uri="{BB962C8B-B14F-4D97-AF65-F5344CB8AC3E}">
        <p14:creationId xmlns:p14="http://schemas.microsoft.com/office/powerpoint/2010/main" val="2428064079"/>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494" name="Shape 494"/>
          <p:cNvSpPr txBox="1"/>
          <p:nvPr/>
        </p:nvSpPr>
        <p:spPr>
          <a:xfrm>
            <a:off x="1261800" y="365760"/>
            <a:ext cx="9692280" cy="1325160"/>
          </a:xfrm>
          <a:prstGeom prst="rect">
            <a:avLst/>
          </a:prstGeom>
          <a:noFill/>
          <a:ln>
            <a:noFill/>
          </a:ln>
        </p:spPr>
        <p:txBody>
          <a:bodyPr lIns="91425" tIns="45700" rIns="91425" bIns="45700" anchor="b" anchorCtr="0">
            <a:noAutofit/>
          </a:bodyPr>
          <a:lstStyle/>
          <a:p>
            <a:pPr marL="0" marR="0" lvl="0" indent="0" algn="l" rtl="0">
              <a:lnSpc>
                <a:spcPct val="90000"/>
              </a:lnSpc>
              <a:spcBef>
                <a:spcPts val="0"/>
              </a:spcBef>
              <a:buSzPct val="25000"/>
              <a:buNone/>
            </a:pPr>
            <a:r>
              <a:rPr lang="pt-BR" sz="4400" b="0" strike="noStrike">
                <a:solidFill>
                  <a:srgbClr val="000000"/>
                </a:solidFill>
                <a:latin typeface="Libre Baskerville"/>
                <a:ea typeface="Libre Baskerville"/>
                <a:cs typeface="Libre Baskerville"/>
                <a:sym typeface="Libre Baskerville"/>
              </a:rPr>
              <a:t>Integrante</a:t>
            </a:r>
          </a:p>
        </p:txBody>
      </p:sp>
      <p:sp>
        <p:nvSpPr>
          <p:cNvPr id="495" name="Shape 495"/>
          <p:cNvSpPr txBox="1"/>
          <p:nvPr/>
        </p:nvSpPr>
        <p:spPr>
          <a:xfrm>
            <a:off x="1261800" y="1828800"/>
            <a:ext cx="8595000" cy="4350960"/>
          </a:xfrm>
          <a:prstGeom prst="rect">
            <a:avLst/>
          </a:prstGeom>
          <a:noFill/>
          <a:ln>
            <a:noFill/>
          </a:ln>
        </p:spPr>
        <p:txBody>
          <a:bodyPr lIns="91425" tIns="45700" rIns="91425" bIns="45700" anchor="t" anchorCtr="0">
            <a:noAutofit/>
          </a:bodyPr>
          <a:lstStyle/>
          <a:p>
            <a:pPr marL="182880" marR="0" lvl="0" indent="-182880" algn="l" rtl="0">
              <a:lnSpc>
                <a:spcPct val="95000"/>
              </a:lnSpc>
              <a:spcBef>
                <a:spcPts val="0"/>
              </a:spcBef>
              <a:buClr>
                <a:srgbClr val="4A66AC"/>
              </a:buClr>
              <a:buSzPct val="79999"/>
              <a:buFont typeface="Arial"/>
              <a:buChar char="•"/>
            </a:pPr>
            <a:r>
              <a:rPr lang="pt-BR" sz="1800" b="0" strike="noStrike">
                <a:solidFill>
                  <a:srgbClr val="000000"/>
                </a:solidFill>
                <a:latin typeface="Libre Baskerville"/>
                <a:ea typeface="Libre Baskerville"/>
                <a:cs typeface="Libre Baskerville"/>
                <a:sym typeface="Libre Baskerville"/>
              </a:rPr>
              <a:t>Nome: Monique Aparecida Muniz da Silva </a:t>
            </a:r>
          </a:p>
          <a:p>
            <a:pPr marL="182880" marR="0" lvl="0" indent="-182880" algn="l" rtl="0">
              <a:lnSpc>
                <a:spcPct val="95000"/>
              </a:lnSpc>
              <a:spcBef>
                <a:spcPts val="0"/>
              </a:spcBef>
              <a:buClr>
                <a:srgbClr val="4A66AC"/>
              </a:buClr>
              <a:buSzPct val="79999"/>
              <a:buFont typeface="Arial"/>
              <a:buChar char="•"/>
            </a:pPr>
            <a:r>
              <a:rPr lang="pt-BR" sz="1800" b="0" strike="noStrike">
                <a:solidFill>
                  <a:srgbClr val="000000"/>
                </a:solidFill>
                <a:latin typeface="Libre Baskerville"/>
                <a:ea typeface="Libre Baskerville"/>
                <a:cs typeface="Libre Baskerville"/>
                <a:sym typeface="Libre Baskerville"/>
              </a:rPr>
              <a:t>Função: DBA</a:t>
            </a:r>
          </a:p>
          <a:p>
            <a:pPr marL="182880" marR="0" lvl="0" indent="-182880" algn="l" rtl="0">
              <a:lnSpc>
                <a:spcPct val="95000"/>
              </a:lnSpc>
              <a:spcBef>
                <a:spcPts val="0"/>
              </a:spcBef>
              <a:buClr>
                <a:srgbClr val="4A66AC"/>
              </a:buClr>
              <a:buSzPct val="79999"/>
              <a:buFont typeface="Arial"/>
              <a:buChar char="•"/>
            </a:pPr>
            <a:r>
              <a:rPr lang="pt-BR" sz="1800" b="0" strike="noStrike">
                <a:solidFill>
                  <a:srgbClr val="000000"/>
                </a:solidFill>
                <a:latin typeface="Libre Baskerville"/>
                <a:ea typeface="Libre Baskerville"/>
                <a:cs typeface="Libre Baskerville"/>
                <a:sym typeface="Libre Baskerville"/>
              </a:rPr>
              <a:t>No que trabalhou: Caso de Teste, Caso de Uso, Slide do Módulo 04</a:t>
            </a:r>
          </a:p>
          <a:p>
            <a:pPr marL="182880" marR="0" lvl="0" indent="-182880" algn="l" rtl="0">
              <a:lnSpc>
                <a:spcPct val="95000"/>
              </a:lnSpc>
              <a:spcBef>
                <a:spcPts val="0"/>
              </a:spcBef>
              <a:buClr>
                <a:srgbClr val="4A66AC"/>
              </a:buClr>
              <a:buSzPct val="79999"/>
              <a:buFont typeface="Arial"/>
              <a:buChar char="•"/>
            </a:pPr>
            <a:r>
              <a:rPr lang="pt-BR" sz="1800" b="0" strike="noStrike">
                <a:solidFill>
                  <a:srgbClr val="000000"/>
                </a:solidFill>
                <a:latin typeface="Libre Baskerville"/>
                <a:ea typeface="Libre Baskerville"/>
                <a:cs typeface="Libre Baskerville"/>
                <a:sym typeface="Libre Baskerville"/>
              </a:rPr>
              <a:t>Dificuldades: -</a:t>
            </a:r>
          </a:p>
          <a:p>
            <a:pPr marL="182880" marR="0" lvl="0" indent="-182880" algn="l" rtl="0">
              <a:lnSpc>
                <a:spcPct val="95000"/>
              </a:lnSpc>
              <a:spcBef>
                <a:spcPts val="0"/>
              </a:spcBef>
              <a:buClr>
                <a:srgbClr val="4A66AC"/>
              </a:buClr>
              <a:buSzPct val="79999"/>
              <a:buFont typeface="Arial"/>
              <a:buChar char="•"/>
            </a:pPr>
            <a:r>
              <a:rPr lang="pt-BR" sz="1800" b="0" strike="noStrike">
                <a:solidFill>
                  <a:srgbClr val="000000"/>
                </a:solidFill>
                <a:latin typeface="Libre Baskerville"/>
                <a:ea typeface="Libre Baskerville"/>
                <a:cs typeface="Libre Baskerville"/>
                <a:sym typeface="Libre Baskerville"/>
              </a:rPr>
              <a:t>Sugestões: -</a:t>
            </a:r>
          </a:p>
        </p:txBody>
      </p:sp>
      <p:pic>
        <p:nvPicPr>
          <p:cNvPr id="496" name="Shape 496"/>
          <p:cNvPicPr preferRelativeResize="0"/>
          <p:nvPr/>
        </p:nvPicPr>
        <p:blipFill rotWithShape="1">
          <a:blip r:embed="rId3">
            <a:alphaModFix/>
          </a:blip>
          <a:srcRect/>
          <a:stretch/>
        </p:blipFill>
        <p:spPr>
          <a:xfrm>
            <a:off x="11347200" y="69840"/>
            <a:ext cx="799200" cy="691919"/>
          </a:xfrm>
          <a:prstGeom prst="rect">
            <a:avLst/>
          </a:prstGeom>
          <a:noFill/>
          <a:ln>
            <a:noFill/>
          </a:ln>
        </p:spPr>
      </p:pic>
    </p:spTree>
    <p:extLst>
      <p:ext uri="{BB962C8B-B14F-4D97-AF65-F5344CB8AC3E}">
        <p14:creationId xmlns:p14="http://schemas.microsoft.com/office/powerpoint/2010/main" val="2404403505"/>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Shape 500"/>
        <p:cNvGrpSpPr/>
        <p:nvPr/>
      </p:nvGrpSpPr>
      <p:grpSpPr>
        <a:xfrm>
          <a:off x="0" y="0"/>
          <a:ext cx="0" cy="0"/>
          <a:chOff x="0" y="0"/>
          <a:chExt cx="0" cy="0"/>
        </a:xfrm>
      </p:grpSpPr>
      <p:sp>
        <p:nvSpPr>
          <p:cNvPr id="501" name="Shape 501"/>
          <p:cNvSpPr txBox="1"/>
          <p:nvPr/>
        </p:nvSpPr>
        <p:spPr>
          <a:xfrm>
            <a:off x="1261800" y="365760"/>
            <a:ext cx="9692280" cy="1325160"/>
          </a:xfrm>
          <a:prstGeom prst="rect">
            <a:avLst/>
          </a:prstGeom>
          <a:noFill/>
          <a:ln>
            <a:noFill/>
          </a:ln>
        </p:spPr>
        <p:txBody>
          <a:bodyPr lIns="91425" tIns="45700" rIns="91425" bIns="45700" anchor="b" anchorCtr="0">
            <a:noAutofit/>
          </a:bodyPr>
          <a:lstStyle/>
          <a:p>
            <a:pPr marL="0" marR="0" lvl="0" indent="0" algn="l" rtl="0">
              <a:lnSpc>
                <a:spcPct val="90000"/>
              </a:lnSpc>
              <a:spcBef>
                <a:spcPts val="0"/>
              </a:spcBef>
              <a:buSzPct val="25000"/>
              <a:buNone/>
            </a:pPr>
            <a:r>
              <a:rPr lang="pt-BR" sz="4400" b="0" strike="noStrike">
                <a:solidFill>
                  <a:srgbClr val="000000"/>
                </a:solidFill>
                <a:latin typeface="Libre Baskerville"/>
                <a:ea typeface="Libre Baskerville"/>
                <a:cs typeface="Libre Baskerville"/>
                <a:sym typeface="Libre Baskerville"/>
              </a:rPr>
              <a:t>Integrante</a:t>
            </a:r>
          </a:p>
        </p:txBody>
      </p:sp>
      <p:sp>
        <p:nvSpPr>
          <p:cNvPr id="502" name="Shape 502"/>
          <p:cNvSpPr txBox="1"/>
          <p:nvPr/>
        </p:nvSpPr>
        <p:spPr>
          <a:xfrm>
            <a:off x="1261800" y="1828800"/>
            <a:ext cx="8595000" cy="4350960"/>
          </a:xfrm>
          <a:prstGeom prst="rect">
            <a:avLst/>
          </a:prstGeom>
          <a:noFill/>
          <a:ln>
            <a:noFill/>
          </a:ln>
        </p:spPr>
        <p:txBody>
          <a:bodyPr lIns="91425" tIns="45700" rIns="91425" bIns="45700" anchor="t" anchorCtr="0">
            <a:noAutofit/>
          </a:bodyPr>
          <a:lstStyle/>
          <a:p>
            <a:pPr marL="182880" marR="0" lvl="0" indent="-182880" algn="l" rtl="0">
              <a:lnSpc>
                <a:spcPct val="95000"/>
              </a:lnSpc>
              <a:spcBef>
                <a:spcPts val="0"/>
              </a:spcBef>
              <a:buClr>
                <a:srgbClr val="4A66AC"/>
              </a:buClr>
              <a:buSzPct val="79999"/>
              <a:buFont typeface="Arial"/>
              <a:buChar char="•"/>
            </a:pPr>
            <a:r>
              <a:rPr lang="pt-BR" sz="1800" b="0" strike="noStrike">
                <a:solidFill>
                  <a:srgbClr val="000000"/>
                </a:solidFill>
                <a:latin typeface="Libre Baskerville"/>
                <a:ea typeface="Libre Baskerville"/>
                <a:cs typeface="Libre Baskerville"/>
                <a:sym typeface="Libre Baskerville"/>
              </a:rPr>
              <a:t>Nome: João Pedro Leocardio Jacomini Nascimento</a:t>
            </a:r>
          </a:p>
          <a:p>
            <a:pPr marL="182880" marR="0" lvl="0" indent="-182880" algn="l" rtl="0">
              <a:lnSpc>
                <a:spcPct val="95000"/>
              </a:lnSpc>
              <a:spcBef>
                <a:spcPts val="0"/>
              </a:spcBef>
              <a:buClr>
                <a:srgbClr val="4A66AC"/>
              </a:buClr>
              <a:buSzPct val="79999"/>
              <a:buFont typeface="Arial"/>
              <a:buChar char="•"/>
            </a:pPr>
            <a:r>
              <a:rPr lang="pt-BR" sz="1800" b="0" strike="noStrike">
                <a:solidFill>
                  <a:srgbClr val="000000"/>
                </a:solidFill>
                <a:latin typeface="Libre Baskerville"/>
                <a:ea typeface="Libre Baskerville"/>
                <a:cs typeface="Libre Baskerville"/>
                <a:sym typeface="Libre Baskerville"/>
              </a:rPr>
              <a:t>Função: Desenvolvedor</a:t>
            </a:r>
          </a:p>
          <a:p>
            <a:pPr marL="182880" marR="0" lvl="0" indent="-182880" algn="l" rtl="0">
              <a:lnSpc>
                <a:spcPct val="95000"/>
              </a:lnSpc>
              <a:spcBef>
                <a:spcPts val="0"/>
              </a:spcBef>
              <a:buClr>
                <a:srgbClr val="4A66AC"/>
              </a:buClr>
              <a:buSzPct val="79999"/>
              <a:buFont typeface="Arial"/>
              <a:buChar char="•"/>
            </a:pPr>
            <a:r>
              <a:rPr lang="pt-BR" sz="1800" b="0" strike="noStrike">
                <a:solidFill>
                  <a:srgbClr val="000000"/>
                </a:solidFill>
                <a:latin typeface="Libre Baskerville"/>
                <a:ea typeface="Libre Baskerville"/>
                <a:cs typeface="Libre Baskerville"/>
                <a:sym typeface="Libre Baskerville"/>
              </a:rPr>
              <a:t>No que trabalhou: Participação na atualização do “Documento de Casos de Teste” e participação no desenvolvimento da 1° Iteração, da 2° Iteração e da 3° Iteração.</a:t>
            </a:r>
          </a:p>
          <a:p>
            <a:pPr marL="182880" marR="0" lvl="0" indent="-182880" algn="l" rtl="0">
              <a:lnSpc>
                <a:spcPct val="95000"/>
              </a:lnSpc>
              <a:spcBef>
                <a:spcPts val="0"/>
              </a:spcBef>
              <a:buClr>
                <a:srgbClr val="4A66AC"/>
              </a:buClr>
              <a:buSzPct val="79999"/>
              <a:buFont typeface="Arial"/>
              <a:buChar char="•"/>
            </a:pPr>
            <a:r>
              <a:rPr lang="pt-BR" sz="1800" b="0" strike="noStrike">
                <a:solidFill>
                  <a:srgbClr val="000000"/>
                </a:solidFill>
                <a:latin typeface="Libre Baskerville"/>
                <a:ea typeface="Libre Baskerville"/>
                <a:cs typeface="Libre Baskerville"/>
                <a:sym typeface="Libre Baskerville"/>
              </a:rPr>
              <a:t>Dificuldades: Organizar tarefas, desenvolver e programar, comunicação, cumprimento dos combinados, centralização do serviço, promover a participação.</a:t>
            </a:r>
          </a:p>
          <a:p>
            <a:pPr marL="182880" marR="0" lvl="0" indent="-182880" algn="l" rtl="0">
              <a:lnSpc>
                <a:spcPct val="95000"/>
              </a:lnSpc>
              <a:spcBef>
                <a:spcPts val="0"/>
              </a:spcBef>
              <a:buClr>
                <a:srgbClr val="4A66AC"/>
              </a:buClr>
              <a:buSzPct val="79999"/>
              <a:buFont typeface="Arial"/>
              <a:buChar char="•"/>
            </a:pPr>
            <a:r>
              <a:rPr lang="pt-BR" sz="1800" b="0" strike="noStrike">
                <a:solidFill>
                  <a:srgbClr val="000000"/>
                </a:solidFill>
                <a:latin typeface="Libre Baskerville"/>
                <a:ea typeface="Libre Baskerville"/>
                <a:cs typeface="Libre Baskerville"/>
                <a:sym typeface="Libre Baskerville"/>
              </a:rPr>
              <a:t>Sugestões: Pro-atividade e independência dos integrantes, inciativa, descentralização da tomada de decisões, universalização das funções.</a:t>
            </a:r>
          </a:p>
        </p:txBody>
      </p:sp>
      <p:pic>
        <p:nvPicPr>
          <p:cNvPr id="503" name="Shape 503"/>
          <p:cNvPicPr preferRelativeResize="0"/>
          <p:nvPr/>
        </p:nvPicPr>
        <p:blipFill rotWithShape="1">
          <a:blip r:embed="rId3">
            <a:alphaModFix/>
          </a:blip>
          <a:srcRect/>
          <a:stretch/>
        </p:blipFill>
        <p:spPr>
          <a:xfrm>
            <a:off x="11347200" y="69840"/>
            <a:ext cx="799200" cy="691919"/>
          </a:xfrm>
          <a:prstGeom prst="rect">
            <a:avLst/>
          </a:prstGeom>
          <a:noFill/>
          <a:ln>
            <a:noFill/>
          </a:ln>
        </p:spPr>
      </p:pic>
    </p:spTree>
    <p:extLst>
      <p:ext uri="{BB962C8B-B14F-4D97-AF65-F5344CB8AC3E}">
        <p14:creationId xmlns:p14="http://schemas.microsoft.com/office/powerpoint/2010/main" val="1770062444"/>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Shape 507"/>
        <p:cNvGrpSpPr/>
        <p:nvPr/>
      </p:nvGrpSpPr>
      <p:grpSpPr>
        <a:xfrm>
          <a:off x="0" y="0"/>
          <a:ext cx="0" cy="0"/>
          <a:chOff x="0" y="0"/>
          <a:chExt cx="0" cy="0"/>
        </a:xfrm>
      </p:grpSpPr>
      <p:sp>
        <p:nvSpPr>
          <p:cNvPr id="508" name="Shape 508"/>
          <p:cNvSpPr txBox="1"/>
          <p:nvPr/>
        </p:nvSpPr>
        <p:spPr>
          <a:xfrm>
            <a:off x="1261800" y="365760"/>
            <a:ext cx="9692280" cy="1325160"/>
          </a:xfrm>
          <a:prstGeom prst="rect">
            <a:avLst/>
          </a:prstGeom>
          <a:noFill/>
          <a:ln>
            <a:noFill/>
          </a:ln>
        </p:spPr>
        <p:txBody>
          <a:bodyPr lIns="91425" tIns="45700" rIns="91425" bIns="45700" anchor="b" anchorCtr="0">
            <a:noAutofit/>
          </a:bodyPr>
          <a:lstStyle/>
          <a:p>
            <a:pPr marL="0" marR="0" lvl="0" indent="0" algn="l" rtl="0">
              <a:lnSpc>
                <a:spcPct val="90000"/>
              </a:lnSpc>
              <a:spcBef>
                <a:spcPts val="0"/>
              </a:spcBef>
              <a:buSzPct val="25000"/>
              <a:buNone/>
            </a:pPr>
            <a:r>
              <a:rPr lang="pt-BR" sz="4400" b="0" strike="noStrike">
                <a:solidFill>
                  <a:srgbClr val="000000"/>
                </a:solidFill>
                <a:latin typeface="Libre Baskerville"/>
                <a:ea typeface="Libre Baskerville"/>
                <a:cs typeface="Libre Baskerville"/>
                <a:sym typeface="Libre Baskerville"/>
              </a:rPr>
              <a:t>Integrante</a:t>
            </a:r>
          </a:p>
        </p:txBody>
      </p:sp>
      <p:sp>
        <p:nvSpPr>
          <p:cNvPr id="509" name="Shape 509"/>
          <p:cNvSpPr txBox="1"/>
          <p:nvPr/>
        </p:nvSpPr>
        <p:spPr>
          <a:xfrm>
            <a:off x="1261800" y="1828800"/>
            <a:ext cx="8595000" cy="4350960"/>
          </a:xfrm>
          <a:prstGeom prst="rect">
            <a:avLst/>
          </a:prstGeom>
          <a:noFill/>
          <a:ln>
            <a:noFill/>
          </a:ln>
        </p:spPr>
        <p:txBody>
          <a:bodyPr lIns="91425" tIns="45700" rIns="91425" bIns="45700" anchor="t" anchorCtr="0">
            <a:noAutofit/>
          </a:bodyPr>
          <a:lstStyle/>
          <a:p>
            <a:pPr marL="182880" marR="0" lvl="0" indent="-182880" algn="l" rtl="0">
              <a:lnSpc>
                <a:spcPct val="95000"/>
              </a:lnSpc>
              <a:spcBef>
                <a:spcPts val="0"/>
              </a:spcBef>
              <a:buClr>
                <a:srgbClr val="4A66AC"/>
              </a:buClr>
              <a:buSzPct val="79999"/>
              <a:buFont typeface="Arial"/>
              <a:buChar char="•"/>
            </a:pPr>
            <a:r>
              <a:rPr lang="pt-BR" sz="1800" b="0" strike="noStrike">
                <a:solidFill>
                  <a:srgbClr val="000000"/>
                </a:solidFill>
                <a:latin typeface="Libre Baskerville"/>
                <a:ea typeface="Libre Baskerville"/>
                <a:cs typeface="Libre Baskerville"/>
                <a:sym typeface="Libre Baskerville"/>
              </a:rPr>
              <a:t>Nome: Guilherme Azeredo Mendes</a:t>
            </a:r>
          </a:p>
          <a:p>
            <a:pPr marL="182880" marR="0" lvl="0" indent="-182880" algn="l" rtl="0">
              <a:lnSpc>
                <a:spcPct val="95000"/>
              </a:lnSpc>
              <a:spcBef>
                <a:spcPts val="0"/>
              </a:spcBef>
              <a:buClr>
                <a:srgbClr val="4A66AC"/>
              </a:buClr>
              <a:buSzPct val="79999"/>
              <a:buFont typeface="Arial"/>
              <a:buChar char="•"/>
            </a:pPr>
            <a:r>
              <a:rPr lang="pt-BR" sz="1800" b="0" strike="noStrike">
                <a:solidFill>
                  <a:srgbClr val="000000"/>
                </a:solidFill>
                <a:latin typeface="Libre Baskerville"/>
                <a:ea typeface="Libre Baskerville"/>
                <a:cs typeface="Libre Baskerville"/>
                <a:sym typeface="Libre Baskerville"/>
              </a:rPr>
              <a:t>Função: Desenvolvedor</a:t>
            </a:r>
          </a:p>
          <a:p>
            <a:pPr marL="182880" marR="0" lvl="0" indent="-182880" algn="l" rtl="0">
              <a:lnSpc>
                <a:spcPct val="95000"/>
              </a:lnSpc>
              <a:spcBef>
                <a:spcPts val="0"/>
              </a:spcBef>
              <a:buClr>
                <a:srgbClr val="4A66AC"/>
              </a:buClr>
              <a:buSzPct val="79999"/>
              <a:buFont typeface="Arial"/>
              <a:buChar char="•"/>
            </a:pPr>
            <a:r>
              <a:rPr lang="pt-BR" sz="1800" b="0" strike="noStrike">
                <a:solidFill>
                  <a:srgbClr val="000000"/>
                </a:solidFill>
                <a:latin typeface="Libre Baskerville"/>
                <a:ea typeface="Libre Baskerville"/>
                <a:cs typeface="Libre Baskerville"/>
                <a:sym typeface="Libre Baskerville"/>
              </a:rPr>
              <a:t>No que trabalhou: </a:t>
            </a:r>
            <a:r>
              <a:rPr lang="pt-BR" sz="1800">
                <a:solidFill>
                  <a:srgbClr val="000000"/>
                </a:solidFill>
                <a:latin typeface="Libre Baskerville"/>
                <a:ea typeface="Libre Baskerville"/>
                <a:cs typeface="Libre Baskerville"/>
                <a:sym typeface="Libre Baskerville"/>
              </a:rPr>
              <a:t>Atualização do documento de casos de teste, desenvolvimento da primeira, segunda e terceira iteração.</a:t>
            </a:r>
          </a:p>
          <a:p>
            <a:pPr marL="182880" marR="0" lvl="0" indent="-182880" algn="l" rtl="0">
              <a:lnSpc>
                <a:spcPct val="95000"/>
              </a:lnSpc>
              <a:spcBef>
                <a:spcPts val="0"/>
              </a:spcBef>
              <a:buClr>
                <a:srgbClr val="4A66AC"/>
              </a:buClr>
              <a:buSzPct val="79999"/>
              <a:buFont typeface="Arial"/>
              <a:buChar char="•"/>
            </a:pPr>
            <a:r>
              <a:rPr lang="pt-BR" sz="1800" b="0" strike="noStrike">
                <a:solidFill>
                  <a:srgbClr val="000000"/>
                </a:solidFill>
                <a:latin typeface="Libre Baskerville"/>
                <a:ea typeface="Libre Baskerville"/>
                <a:cs typeface="Libre Baskerville"/>
                <a:sym typeface="Libre Baskerville"/>
              </a:rPr>
              <a:t>Dificuldades: Programação</a:t>
            </a:r>
            <a:r>
              <a:rPr lang="pt-BR" sz="1800">
                <a:solidFill>
                  <a:srgbClr val="000000"/>
                </a:solidFill>
                <a:latin typeface="Libre Baskerville"/>
                <a:ea typeface="Libre Baskerville"/>
                <a:cs typeface="Libre Baskerville"/>
                <a:sym typeface="Libre Baskerville"/>
              </a:rPr>
              <a:t> e comunicação.</a:t>
            </a:r>
          </a:p>
          <a:p>
            <a:pPr marL="182880" marR="0" lvl="0" indent="-182880" algn="l" rtl="0">
              <a:lnSpc>
                <a:spcPct val="95000"/>
              </a:lnSpc>
              <a:spcBef>
                <a:spcPts val="0"/>
              </a:spcBef>
              <a:buClr>
                <a:srgbClr val="4A66AC"/>
              </a:buClr>
              <a:buSzPct val="79999"/>
              <a:buFont typeface="Arial"/>
              <a:buChar char="•"/>
            </a:pPr>
            <a:r>
              <a:rPr lang="pt-BR" sz="1800" b="0" strike="noStrike">
                <a:solidFill>
                  <a:srgbClr val="000000"/>
                </a:solidFill>
                <a:latin typeface="Libre Baskerville"/>
                <a:ea typeface="Libre Baskerville"/>
                <a:cs typeface="Libre Baskerville"/>
                <a:sym typeface="Libre Baskerville"/>
              </a:rPr>
              <a:t>Sugestões: -</a:t>
            </a:r>
          </a:p>
        </p:txBody>
      </p:sp>
      <p:pic>
        <p:nvPicPr>
          <p:cNvPr id="510" name="Shape 510"/>
          <p:cNvPicPr preferRelativeResize="0"/>
          <p:nvPr/>
        </p:nvPicPr>
        <p:blipFill rotWithShape="1">
          <a:blip r:embed="rId3">
            <a:alphaModFix/>
          </a:blip>
          <a:srcRect/>
          <a:stretch/>
        </p:blipFill>
        <p:spPr>
          <a:xfrm>
            <a:off x="11347200" y="69840"/>
            <a:ext cx="799200" cy="691919"/>
          </a:xfrm>
          <a:prstGeom prst="rect">
            <a:avLst/>
          </a:prstGeom>
          <a:noFill/>
          <a:ln>
            <a:noFill/>
          </a:ln>
        </p:spPr>
      </p:pic>
    </p:spTree>
    <p:extLst>
      <p:ext uri="{BB962C8B-B14F-4D97-AF65-F5344CB8AC3E}">
        <p14:creationId xmlns:p14="http://schemas.microsoft.com/office/powerpoint/2010/main" val="491663322"/>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Shape 514"/>
        <p:cNvGrpSpPr/>
        <p:nvPr/>
      </p:nvGrpSpPr>
      <p:grpSpPr>
        <a:xfrm>
          <a:off x="0" y="0"/>
          <a:ext cx="0" cy="0"/>
          <a:chOff x="0" y="0"/>
          <a:chExt cx="0" cy="0"/>
        </a:xfrm>
      </p:grpSpPr>
      <p:sp>
        <p:nvSpPr>
          <p:cNvPr id="515" name="Shape 515"/>
          <p:cNvSpPr txBox="1"/>
          <p:nvPr/>
        </p:nvSpPr>
        <p:spPr>
          <a:xfrm>
            <a:off x="1261800" y="365760"/>
            <a:ext cx="9692400" cy="1325100"/>
          </a:xfrm>
          <a:prstGeom prst="rect">
            <a:avLst/>
          </a:prstGeom>
          <a:noFill/>
          <a:ln>
            <a:noFill/>
          </a:ln>
        </p:spPr>
        <p:txBody>
          <a:bodyPr lIns="91425" tIns="45700" rIns="91425" bIns="45700" anchor="b" anchorCtr="0">
            <a:noAutofit/>
          </a:bodyPr>
          <a:lstStyle/>
          <a:p>
            <a:pPr marL="0" marR="0" lvl="0" indent="0" algn="l" rtl="0">
              <a:lnSpc>
                <a:spcPct val="90000"/>
              </a:lnSpc>
              <a:spcBef>
                <a:spcPts val="0"/>
              </a:spcBef>
              <a:buSzPct val="25000"/>
              <a:buNone/>
            </a:pPr>
            <a:r>
              <a:rPr lang="pt-BR" sz="4400" b="0" strike="noStrike">
                <a:solidFill>
                  <a:srgbClr val="000000"/>
                </a:solidFill>
                <a:latin typeface="Libre Baskerville"/>
                <a:ea typeface="Libre Baskerville"/>
                <a:cs typeface="Libre Baskerville"/>
                <a:sym typeface="Libre Baskerville"/>
              </a:rPr>
              <a:t>Integrante</a:t>
            </a:r>
          </a:p>
        </p:txBody>
      </p:sp>
      <p:sp>
        <p:nvSpPr>
          <p:cNvPr id="516" name="Shape 516"/>
          <p:cNvSpPr txBox="1"/>
          <p:nvPr/>
        </p:nvSpPr>
        <p:spPr>
          <a:xfrm>
            <a:off x="1261800" y="1828800"/>
            <a:ext cx="8595000" cy="4350900"/>
          </a:xfrm>
          <a:prstGeom prst="rect">
            <a:avLst/>
          </a:prstGeom>
          <a:noFill/>
          <a:ln>
            <a:noFill/>
          </a:ln>
        </p:spPr>
        <p:txBody>
          <a:bodyPr lIns="91425" tIns="45700" rIns="91425" bIns="45700" anchor="t" anchorCtr="0">
            <a:noAutofit/>
          </a:bodyPr>
          <a:lstStyle/>
          <a:p>
            <a:pPr marL="182880" marR="0" lvl="0" indent="-182880" algn="l" rtl="0">
              <a:lnSpc>
                <a:spcPct val="95000"/>
              </a:lnSpc>
              <a:spcBef>
                <a:spcPts val="0"/>
              </a:spcBef>
              <a:buClr>
                <a:srgbClr val="4A66AC"/>
              </a:buClr>
              <a:buSzPct val="79999"/>
              <a:buFont typeface="Arial"/>
              <a:buChar char="•"/>
            </a:pPr>
            <a:r>
              <a:rPr lang="pt-BR" sz="1800" b="0" strike="noStrike">
                <a:solidFill>
                  <a:srgbClr val="000000"/>
                </a:solidFill>
                <a:latin typeface="Libre Baskerville"/>
                <a:ea typeface="Libre Baskerville"/>
                <a:cs typeface="Libre Baskerville"/>
                <a:sym typeface="Libre Baskerville"/>
              </a:rPr>
              <a:t>Nome: </a:t>
            </a:r>
            <a:r>
              <a:rPr lang="pt-BR" sz="1800">
                <a:latin typeface="Libre Baskerville"/>
                <a:ea typeface="Libre Baskerville"/>
                <a:cs typeface="Libre Baskerville"/>
                <a:sym typeface="Libre Baskerville"/>
              </a:rPr>
              <a:t>Mariana Fernandes</a:t>
            </a:r>
          </a:p>
          <a:p>
            <a:pPr marL="182880" marR="0" lvl="0" indent="-182880" algn="l" rtl="0">
              <a:lnSpc>
                <a:spcPct val="95000"/>
              </a:lnSpc>
              <a:spcBef>
                <a:spcPts val="0"/>
              </a:spcBef>
              <a:buClr>
                <a:srgbClr val="4A66AC"/>
              </a:buClr>
              <a:buSzPct val="79999"/>
              <a:buFont typeface="Arial"/>
              <a:buChar char="•"/>
            </a:pPr>
            <a:r>
              <a:rPr lang="pt-BR" sz="1800" b="0" strike="noStrike">
                <a:solidFill>
                  <a:srgbClr val="000000"/>
                </a:solidFill>
                <a:latin typeface="Libre Baskerville"/>
                <a:ea typeface="Libre Baskerville"/>
                <a:cs typeface="Libre Baskerville"/>
                <a:sym typeface="Libre Baskerville"/>
              </a:rPr>
              <a:t>Função: Desenvolvedor</a:t>
            </a:r>
          </a:p>
          <a:p>
            <a:pPr marL="182880" marR="0" lvl="0" indent="-182880" algn="l" rtl="0">
              <a:lnSpc>
                <a:spcPct val="95000"/>
              </a:lnSpc>
              <a:spcBef>
                <a:spcPts val="0"/>
              </a:spcBef>
              <a:buClr>
                <a:srgbClr val="4A66AC"/>
              </a:buClr>
              <a:buSzPct val="79999"/>
              <a:buFont typeface="Arial"/>
              <a:buChar char="•"/>
            </a:pPr>
            <a:r>
              <a:rPr lang="pt-BR" sz="1800" b="0" strike="noStrike">
                <a:solidFill>
                  <a:srgbClr val="000000"/>
                </a:solidFill>
                <a:latin typeface="Libre Baskerville"/>
                <a:ea typeface="Libre Baskerville"/>
                <a:cs typeface="Libre Baskerville"/>
                <a:sym typeface="Libre Baskerville"/>
              </a:rPr>
              <a:t>No que trabalhou: </a:t>
            </a:r>
            <a:r>
              <a:rPr lang="pt-BR" sz="1800">
                <a:solidFill>
                  <a:srgbClr val="000000"/>
                </a:solidFill>
                <a:latin typeface="Libre Baskerville"/>
                <a:ea typeface="Libre Baskerville"/>
                <a:cs typeface="Libre Baskerville"/>
                <a:sym typeface="Libre Baskerville"/>
              </a:rPr>
              <a:t>desenvolvimento da primeira, segunda e terceira iteração.</a:t>
            </a:r>
          </a:p>
          <a:p>
            <a:pPr marL="182880" marR="0" lvl="0" indent="-182880" algn="l" rtl="0">
              <a:lnSpc>
                <a:spcPct val="95000"/>
              </a:lnSpc>
              <a:spcBef>
                <a:spcPts val="0"/>
              </a:spcBef>
              <a:buClr>
                <a:srgbClr val="4A66AC"/>
              </a:buClr>
              <a:buSzPct val="79999"/>
              <a:buFont typeface="Arial"/>
              <a:buChar char="•"/>
            </a:pPr>
            <a:r>
              <a:rPr lang="pt-BR" sz="1800" b="0" strike="noStrike">
                <a:solidFill>
                  <a:srgbClr val="000000"/>
                </a:solidFill>
                <a:latin typeface="Libre Baskerville"/>
                <a:ea typeface="Libre Baskerville"/>
                <a:cs typeface="Libre Baskerville"/>
                <a:sym typeface="Libre Baskerville"/>
              </a:rPr>
              <a:t>Dificuldades: </a:t>
            </a:r>
            <a:r>
              <a:rPr lang="pt-BR" sz="1800">
                <a:latin typeface="Libre Baskerville"/>
                <a:ea typeface="Libre Baskerville"/>
                <a:cs typeface="Libre Baskerville"/>
                <a:sym typeface="Libre Baskerville"/>
              </a:rPr>
              <a:t>Compreensão de linguagens e utilização do banco</a:t>
            </a:r>
          </a:p>
          <a:p>
            <a:pPr marL="182880" marR="0" lvl="0" indent="-182880" algn="l" rtl="0">
              <a:lnSpc>
                <a:spcPct val="95000"/>
              </a:lnSpc>
              <a:spcBef>
                <a:spcPts val="0"/>
              </a:spcBef>
              <a:buClr>
                <a:srgbClr val="4A66AC"/>
              </a:buClr>
              <a:buSzPct val="79999"/>
              <a:buFont typeface="Arial"/>
              <a:buChar char="•"/>
            </a:pPr>
            <a:r>
              <a:rPr lang="pt-BR" sz="1800" b="0" strike="noStrike">
                <a:solidFill>
                  <a:srgbClr val="000000"/>
                </a:solidFill>
                <a:latin typeface="Libre Baskerville"/>
                <a:ea typeface="Libre Baskerville"/>
                <a:cs typeface="Libre Baskerville"/>
                <a:sym typeface="Libre Baskerville"/>
              </a:rPr>
              <a:t>Sugestões: -</a:t>
            </a:r>
          </a:p>
        </p:txBody>
      </p:sp>
      <p:pic>
        <p:nvPicPr>
          <p:cNvPr id="517" name="Shape 517"/>
          <p:cNvPicPr preferRelativeResize="0"/>
          <p:nvPr/>
        </p:nvPicPr>
        <p:blipFill rotWithShape="1">
          <a:blip r:embed="rId3">
            <a:alphaModFix/>
          </a:blip>
          <a:srcRect/>
          <a:stretch/>
        </p:blipFill>
        <p:spPr>
          <a:xfrm>
            <a:off x="11347200" y="69840"/>
            <a:ext cx="799200" cy="691800"/>
          </a:xfrm>
          <a:prstGeom prst="rect">
            <a:avLst/>
          </a:prstGeom>
          <a:noFill/>
          <a:ln>
            <a:noFill/>
          </a:ln>
        </p:spPr>
      </p:pic>
    </p:spTree>
    <p:extLst>
      <p:ext uri="{BB962C8B-B14F-4D97-AF65-F5344CB8AC3E}">
        <p14:creationId xmlns:p14="http://schemas.microsoft.com/office/powerpoint/2010/main" val="3821418696"/>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Shape 521"/>
        <p:cNvGrpSpPr/>
        <p:nvPr/>
      </p:nvGrpSpPr>
      <p:grpSpPr>
        <a:xfrm>
          <a:off x="0" y="0"/>
          <a:ext cx="0" cy="0"/>
          <a:chOff x="0" y="0"/>
          <a:chExt cx="0" cy="0"/>
        </a:xfrm>
      </p:grpSpPr>
      <p:sp>
        <p:nvSpPr>
          <p:cNvPr id="522" name="Shape 522"/>
          <p:cNvSpPr txBox="1"/>
          <p:nvPr/>
        </p:nvSpPr>
        <p:spPr>
          <a:xfrm>
            <a:off x="1261800" y="365760"/>
            <a:ext cx="9692280" cy="1325160"/>
          </a:xfrm>
          <a:prstGeom prst="rect">
            <a:avLst/>
          </a:prstGeom>
          <a:noFill/>
          <a:ln>
            <a:noFill/>
          </a:ln>
        </p:spPr>
        <p:txBody>
          <a:bodyPr lIns="91425" tIns="45700" rIns="91425" bIns="45700" anchor="b" anchorCtr="0">
            <a:noAutofit/>
          </a:bodyPr>
          <a:lstStyle/>
          <a:p>
            <a:pPr marL="0" marR="0" lvl="0" indent="0" algn="l" rtl="0">
              <a:lnSpc>
                <a:spcPct val="90000"/>
              </a:lnSpc>
              <a:spcBef>
                <a:spcPts val="0"/>
              </a:spcBef>
              <a:buSzPct val="25000"/>
              <a:buNone/>
            </a:pPr>
            <a:r>
              <a:rPr lang="pt-BR" sz="4400" b="0" strike="noStrike">
                <a:solidFill>
                  <a:srgbClr val="000000"/>
                </a:solidFill>
                <a:latin typeface="Libre Baskerville"/>
                <a:ea typeface="Libre Baskerville"/>
                <a:cs typeface="Libre Baskerville"/>
                <a:sym typeface="Libre Baskerville"/>
              </a:rPr>
              <a:t>Integrante</a:t>
            </a:r>
          </a:p>
        </p:txBody>
      </p:sp>
      <p:sp>
        <p:nvSpPr>
          <p:cNvPr id="523" name="Shape 523"/>
          <p:cNvSpPr txBox="1"/>
          <p:nvPr/>
        </p:nvSpPr>
        <p:spPr>
          <a:xfrm>
            <a:off x="1261800" y="1828800"/>
            <a:ext cx="8595000" cy="4350960"/>
          </a:xfrm>
          <a:prstGeom prst="rect">
            <a:avLst/>
          </a:prstGeom>
          <a:noFill/>
          <a:ln>
            <a:noFill/>
          </a:ln>
        </p:spPr>
        <p:txBody>
          <a:bodyPr lIns="91425" tIns="45700" rIns="91425" bIns="45700" anchor="t" anchorCtr="0">
            <a:noAutofit/>
          </a:bodyPr>
          <a:lstStyle/>
          <a:p>
            <a:pPr marL="182880" marR="0" lvl="0" indent="-182880" algn="l" rtl="0">
              <a:lnSpc>
                <a:spcPct val="95000"/>
              </a:lnSpc>
              <a:spcBef>
                <a:spcPts val="0"/>
              </a:spcBef>
              <a:buClr>
                <a:srgbClr val="4A66AC"/>
              </a:buClr>
              <a:buSzPct val="79999"/>
              <a:buFont typeface="Arial"/>
              <a:buChar char="•"/>
            </a:pPr>
            <a:r>
              <a:rPr lang="pt-BR" sz="1800" b="0" strike="noStrike">
                <a:solidFill>
                  <a:srgbClr val="000000"/>
                </a:solidFill>
                <a:latin typeface="Libre Baskerville"/>
                <a:ea typeface="Libre Baskerville"/>
                <a:cs typeface="Libre Baskerville"/>
                <a:sym typeface="Libre Baskerville"/>
              </a:rPr>
              <a:t>Nome: </a:t>
            </a:r>
            <a:r>
              <a:rPr lang="pt-BR" sz="1800">
                <a:solidFill>
                  <a:srgbClr val="000000"/>
                </a:solidFill>
                <a:latin typeface="Libre Baskerville"/>
                <a:ea typeface="Libre Baskerville"/>
                <a:cs typeface="Libre Baskerville"/>
                <a:sym typeface="Libre Baskerville"/>
              </a:rPr>
              <a:t>Gustavo Barbosa de Abreu Viana</a:t>
            </a:r>
          </a:p>
          <a:p>
            <a:pPr marL="182880" marR="0" lvl="0" indent="-182880" algn="l" rtl="0">
              <a:lnSpc>
                <a:spcPct val="95000"/>
              </a:lnSpc>
              <a:spcBef>
                <a:spcPts val="0"/>
              </a:spcBef>
              <a:buClr>
                <a:srgbClr val="4A66AC"/>
              </a:buClr>
              <a:buSzPct val="79999"/>
              <a:buFont typeface="Arial"/>
              <a:buChar char="•"/>
            </a:pPr>
            <a:r>
              <a:rPr lang="pt-BR" sz="1800" b="0" strike="noStrike">
                <a:solidFill>
                  <a:srgbClr val="000000"/>
                </a:solidFill>
                <a:latin typeface="Libre Baskerville"/>
                <a:ea typeface="Libre Baskerville"/>
                <a:cs typeface="Libre Baskerville"/>
                <a:sym typeface="Libre Baskerville"/>
              </a:rPr>
              <a:t>Função: </a:t>
            </a:r>
            <a:r>
              <a:rPr lang="pt-BR" sz="1800">
                <a:solidFill>
                  <a:srgbClr val="000000"/>
                </a:solidFill>
                <a:latin typeface="Libre Baskerville"/>
                <a:ea typeface="Libre Baskerville"/>
                <a:cs typeface="Libre Baskerville"/>
                <a:sym typeface="Libre Baskerville"/>
              </a:rPr>
              <a:t>Analista</a:t>
            </a:r>
          </a:p>
          <a:p>
            <a:pPr marL="182880" marR="0" lvl="0" indent="-182880" algn="l" rtl="0">
              <a:lnSpc>
                <a:spcPct val="95000"/>
              </a:lnSpc>
              <a:spcBef>
                <a:spcPts val="0"/>
              </a:spcBef>
              <a:buClr>
                <a:srgbClr val="4A66AC"/>
              </a:buClr>
              <a:buSzPct val="79999"/>
              <a:buFont typeface="Arial"/>
              <a:buChar char="•"/>
            </a:pPr>
            <a:r>
              <a:rPr lang="pt-BR" sz="1800" b="0" strike="noStrike">
                <a:solidFill>
                  <a:srgbClr val="000000"/>
                </a:solidFill>
                <a:latin typeface="Libre Baskerville"/>
                <a:ea typeface="Libre Baskerville"/>
                <a:cs typeface="Libre Baskerville"/>
                <a:sym typeface="Libre Baskerville"/>
              </a:rPr>
              <a:t>No que trabalhou: ajuda no desenvolvimento de um dos prototipos </a:t>
            </a:r>
            <a:r>
              <a:rPr lang="pt-BR" sz="1800">
                <a:solidFill>
                  <a:srgbClr val="000000"/>
                </a:solidFill>
                <a:latin typeface="Libre Baskerville"/>
                <a:ea typeface="Libre Baskerville"/>
                <a:cs typeface="Libre Baskerville"/>
                <a:sym typeface="Libre Baskerville"/>
              </a:rPr>
              <a:t>(programação), casos de teste e casos de uso.</a:t>
            </a:r>
          </a:p>
          <a:p>
            <a:pPr marL="182880" marR="0" lvl="0" indent="-182880" algn="l" rtl="0">
              <a:lnSpc>
                <a:spcPct val="95000"/>
              </a:lnSpc>
              <a:spcBef>
                <a:spcPts val="0"/>
              </a:spcBef>
              <a:buClr>
                <a:srgbClr val="4A66AC"/>
              </a:buClr>
              <a:buSzPct val="79999"/>
              <a:buFont typeface="Arial"/>
              <a:buChar char="•"/>
            </a:pPr>
            <a:r>
              <a:rPr lang="pt-BR" sz="1800" b="0" strike="noStrike">
                <a:solidFill>
                  <a:srgbClr val="000000"/>
                </a:solidFill>
                <a:latin typeface="Libre Baskerville"/>
                <a:ea typeface="Libre Baskerville"/>
                <a:cs typeface="Libre Baskerville"/>
                <a:sym typeface="Libre Baskerville"/>
              </a:rPr>
              <a:t>Dificuldades: -</a:t>
            </a:r>
          </a:p>
          <a:p>
            <a:pPr marL="182880" marR="0" lvl="0" indent="-182880" algn="l" rtl="0">
              <a:lnSpc>
                <a:spcPct val="95000"/>
              </a:lnSpc>
              <a:spcBef>
                <a:spcPts val="0"/>
              </a:spcBef>
              <a:buClr>
                <a:srgbClr val="4A66AC"/>
              </a:buClr>
              <a:buSzPct val="79999"/>
              <a:buFont typeface="Arial"/>
              <a:buChar char="•"/>
            </a:pPr>
            <a:r>
              <a:rPr lang="pt-BR" sz="1800" b="0" strike="noStrike">
                <a:solidFill>
                  <a:srgbClr val="000000"/>
                </a:solidFill>
                <a:latin typeface="Libre Baskerville"/>
                <a:ea typeface="Libre Baskerville"/>
                <a:cs typeface="Libre Baskerville"/>
                <a:sym typeface="Libre Baskerville"/>
              </a:rPr>
              <a:t>Sugestões: -</a:t>
            </a:r>
          </a:p>
        </p:txBody>
      </p:sp>
      <p:pic>
        <p:nvPicPr>
          <p:cNvPr id="524" name="Shape 524"/>
          <p:cNvPicPr preferRelativeResize="0"/>
          <p:nvPr/>
        </p:nvPicPr>
        <p:blipFill rotWithShape="1">
          <a:blip r:embed="rId3">
            <a:alphaModFix/>
          </a:blip>
          <a:srcRect/>
          <a:stretch/>
        </p:blipFill>
        <p:spPr>
          <a:xfrm>
            <a:off x="11347200" y="69840"/>
            <a:ext cx="799200" cy="691919"/>
          </a:xfrm>
          <a:prstGeom prst="rect">
            <a:avLst/>
          </a:prstGeom>
          <a:noFill/>
          <a:ln>
            <a:noFill/>
          </a:ln>
        </p:spPr>
      </p:pic>
    </p:spTree>
    <p:extLst>
      <p:ext uri="{BB962C8B-B14F-4D97-AF65-F5344CB8AC3E}">
        <p14:creationId xmlns:p14="http://schemas.microsoft.com/office/powerpoint/2010/main" val="4025953518"/>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Shape 528"/>
        <p:cNvGrpSpPr/>
        <p:nvPr/>
      </p:nvGrpSpPr>
      <p:grpSpPr>
        <a:xfrm>
          <a:off x="0" y="0"/>
          <a:ext cx="0" cy="0"/>
          <a:chOff x="0" y="0"/>
          <a:chExt cx="0" cy="0"/>
        </a:xfrm>
      </p:grpSpPr>
      <p:sp>
        <p:nvSpPr>
          <p:cNvPr id="529" name="Shape 529"/>
          <p:cNvSpPr txBox="1"/>
          <p:nvPr/>
        </p:nvSpPr>
        <p:spPr>
          <a:xfrm>
            <a:off x="1261800" y="365760"/>
            <a:ext cx="9692280" cy="1325160"/>
          </a:xfrm>
          <a:prstGeom prst="rect">
            <a:avLst/>
          </a:prstGeom>
          <a:noFill/>
          <a:ln>
            <a:noFill/>
          </a:ln>
        </p:spPr>
        <p:txBody>
          <a:bodyPr lIns="91425" tIns="45700" rIns="91425" bIns="45700" anchor="b" anchorCtr="0">
            <a:noAutofit/>
          </a:bodyPr>
          <a:lstStyle/>
          <a:p>
            <a:pPr marL="0" marR="0" lvl="0" indent="0" algn="l" rtl="0">
              <a:lnSpc>
                <a:spcPct val="90000"/>
              </a:lnSpc>
              <a:spcBef>
                <a:spcPts val="0"/>
              </a:spcBef>
              <a:buSzPct val="25000"/>
              <a:buNone/>
            </a:pPr>
            <a:r>
              <a:rPr lang="pt-BR" sz="4400" b="0" strike="noStrike">
                <a:solidFill>
                  <a:srgbClr val="000000"/>
                </a:solidFill>
                <a:latin typeface="Libre Baskerville"/>
                <a:ea typeface="Libre Baskerville"/>
                <a:cs typeface="Libre Baskerville"/>
                <a:sym typeface="Libre Baskerville"/>
              </a:rPr>
              <a:t>Notas dos Integrantes</a:t>
            </a:r>
          </a:p>
        </p:txBody>
      </p:sp>
      <p:graphicFrame>
        <p:nvGraphicFramePr>
          <p:cNvPr id="530" name="Shape 530"/>
          <p:cNvGraphicFramePr/>
          <p:nvPr/>
        </p:nvGraphicFramePr>
        <p:xfrm>
          <a:off x="1020240" y="2262959"/>
          <a:ext cx="8594650" cy="3720680"/>
        </p:xfrm>
        <a:graphic>
          <a:graphicData uri="http://schemas.openxmlformats.org/drawingml/2006/table">
            <a:tbl>
              <a:tblPr>
                <a:noFill/>
              </a:tblPr>
              <a:tblGrid>
                <a:gridCol w="4297325">
                  <a:extLst>
                    <a:ext uri="{9D8B030D-6E8A-4147-A177-3AD203B41FA5}">
                      <a16:colId xmlns:a16="http://schemas.microsoft.com/office/drawing/2014/main" val="20000"/>
                    </a:ext>
                  </a:extLst>
                </a:gridCol>
                <a:gridCol w="4297325">
                  <a:extLst>
                    <a:ext uri="{9D8B030D-6E8A-4147-A177-3AD203B41FA5}">
                      <a16:colId xmlns:a16="http://schemas.microsoft.com/office/drawing/2014/main" val="20001"/>
                    </a:ext>
                  </a:extLst>
                </a:gridCol>
              </a:tblGrid>
              <a:tr h="364675">
                <a:tc>
                  <a:txBody>
                    <a:bodyPr/>
                    <a:lstStyle/>
                    <a:p>
                      <a:pPr marL="0" marR="0" lvl="0" indent="0" algn="ctr" rtl="0">
                        <a:lnSpc>
                          <a:spcPct val="100000"/>
                        </a:lnSpc>
                        <a:spcBef>
                          <a:spcPts val="0"/>
                        </a:spcBef>
                        <a:buSzPct val="25000"/>
                        <a:buNone/>
                      </a:pPr>
                      <a:r>
                        <a:rPr lang="pt-BR" sz="1800" b="1" u="none" strike="noStrike" cap="none">
                          <a:solidFill>
                            <a:srgbClr val="FFFFFF"/>
                          </a:solidFill>
                          <a:latin typeface="Libre Baskerville"/>
                          <a:ea typeface="Libre Baskerville"/>
                          <a:cs typeface="Libre Baskerville"/>
                          <a:sym typeface="Libre Baskerville"/>
                        </a:rPr>
                        <a:t>Integrante</a:t>
                      </a:r>
                    </a:p>
                  </a:txBody>
                  <a:tcPr marL="91450" marR="91450"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1B1E3D"/>
                    </a:solidFill>
                  </a:tcPr>
                </a:tc>
                <a:tc>
                  <a:txBody>
                    <a:bodyPr/>
                    <a:lstStyle/>
                    <a:p>
                      <a:pPr marL="0" marR="0" lvl="0" indent="0" algn="ctr" rtl="0">
                        <a:lnSpc>
                          <a:spcPct val="100000"/>
                        </a:lnSpc>
                        <a:spcBef>
                          <a:spcPts val="0"/>
                        </a:spcBef>
                        <a:buSzPct val="25000"/>
                        <a:buNone/>
                      </a:pPr>
                      <a:r>
                        <a:rPr lang="pt-BR" sz="1800" b="1" u="none" strike="noStrike" cap="none">
                          <a:solidFill>
                            <a:srgbClr val="FFFFFF"/>
                          </a:solidFill>
                          <a:latin typeface="Libre Baskerville"/>
                          <a:ea typeface="Libre Baskerville"/>
                          <a:cs typeface="Libre Baskerville"/>
                          <a:sym typeface="Libre Baskerville"/>
                        </a:rPr>
                        <a:t>Nota</a:t>
                      </a:r>
                    </a:p>
                  </a:txBody>
                  <a:tcPr marL="91450" marR="91450"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1B1E3D"/>
                    </a:solidFill>
                  </a:tcPr>
                </a:tc>
                <a:extLst>
                  <a:ext uri="{0D108BD9-81ED-4DB2-BD59-A6C34878D82A}">
                    <a16:rowId xmlns:a16="http://schemas.microsoft.com/office/drawing/2014/main" val="10000"/>
                  </a:ext>
                </a:extLst>
              </a:tr>
              <a:tr h="364675">
                <a:tc>
                  <a:txBody>
                    <a:bodyPr/>
                    <a:lstStyle/>
                    <a:p>
                      <a:pPr marL="0" marR="0" lvl="0" indent="0" algn="l" rtl="0">
                        <a:lnSpc>
                          <a:spcPct val="100000"/>
                        </a:lnSpc>
                        <a:spcBef>
                          <a:spcPts val="0"/>
                        </a:spcBef>
                        <a:buSzPct val="25000"/>
                        <a:buNone/>
                      </a:pPr>
                      <a:r>
                        <a:rPr lang="pt-BR" sz="1800" b="0" u="none" strike="noStrike" cap="none">
                          <a:solidFill>
                            <a:srgbClr val="000000"/>
                          </a:solidFill>
                          <a:latin typeface="Libre Baskerville"/>
                          <a:ea typeface="Libre Baskerville"/>
                          <a:cs typeface="Libre Baskerville"/>
                          <a:sym typeface="Libre Baskerville"/>
                        </a:rPr>
                        <a:t>Guilherme Mendes </a:t>
                      </a:r>
                    </a:p>
                  </a:txBody>
                  <a:tcPr marL="91450" marR="91450"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FFFFFF"/>
                    </a:solidFill>
                  </a:tcPr>
                </a:tc>
                <a:tc>
                  <a:txBody>
                    <a:bodyPr/>
                    <a:lstStyle/>
                    <a:p>
                      <a:pPr marL="0" marR="0" lvl="0" indent="0" algn="ctr" rtl="0">
                        <a:lnSpc>
                          <a:spcPct val="100000"/>
                        </a:lnSpc>
                        <a:spcBef>
                          <a:spcPts val="0"/>
                        </a:spcBef>
                        <a:buSzPct val="25000"/>
                        <a:buNone/>
                      </a:pPr>
                      <a:r>
                        <a:rPr lang="pt-BR" sz="1800" b="0" u="none" strike="noStrike" cap="none">
                          <a:solidFill>
                            <a:srgbClr val="000000"/>
                          </a:solidFill>
                          <a:latin typeface="Libre Baskerville"/>
                          <a:ea typeface="Libre Baskerville"/>
                          <a:cs typeface="Libre Baskerville"/>
                          <a:sym typeface="Libre Baskerville"/>
                        </a:rPr>
                        <a:t>7,5</a:t>
                      </a:r>
                    </a:p>
                  </a:txBody>
                  <a:tcPr marL="91450" marR="91450"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364675">
                <a:tc>
                  <a:txBody>
                    <a:bodyPr/>
                    <a:lstStyle/>
                    <a:p>
                      <a:pPr marL="0" marR="0" lvl="0" indent="0" algn="l" rtl="0">
                        <a:lnSpc>
                          <a:spcPct val="100000"/>
                        </a:lnSpc>
                        <a:spcBef>
                          <a:spcPts val="0"/>
                        </a:spcBef>
                        <a:buSzPct val="25000"/>
                        <a:buNone/>
                      </a:pPr>
                      <a:r>
                        <a:rPr lang="pt-BR" sz="1800" b="0" u="none" strike="noStrike" cap="none">
                          <a:solidFill>
                            <a:srgbClr val="000000"/>
                          </a:solidFill>
                          <a:latin typeface="Libre Baskerville"/>
                          <a:ea typeface="Libre Baskerville"/>
                          <a:cs typeface="Libre Baskerville"/>
                          <a:sym typeface="Libre Baskerville"/>
                        </a:rPr>
                        <a:t>Gustavo Viana</a:t>
                      </a:r>
                    </a:p>
                  </a:txBody>
                  <a:tcPr marL="91450" marR="91450"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FFFFFF"/>
                    </a:solidFill>
                  </a:tcPr>
                </a:tc>
                <a:tc>
                  <a:txBody>
                    <a:bodyPr/>
                    <a:lstStyle/>
                    <a:p>
                      <a:pPr marL="0" marR="0" lvl="0" indent="0" algn="ctr" rtl="0">
                        <a:lnSpc>
                          <a:spcPct val="100000"/>
                        </a:lnSpc>
                        <a:spcBef>
                          <a:spcPts val="0"/>
                        </a:spcBef>
                        <a:buSzPct val="25000"/>
                        <a:buNone/>
                      </a:pPr>
                      <a:r>
                        <a:rPr lang="pt-BR" sz="1800" b="0" u="none" strike="noStrike" cap="none">
                          <a:solidFill>
                            <a:srgbClr val="000000"/>
                          </a:solidFill>
                          <a:latin typeface="Libre Baskerville"/>
                          <a:ea typeface="Libre Baskerville"/>
                          <a:cs typeface="Libre Baskerville"/>
                          <a:sym typeface="Libre Baskerville"/>
                        </a:rPr>
                        <a:t>9</a:t>
                      </a:r>
                    </a:p>
                  </a:txBody>
                  <a:tcPr marL="91450" marR="91450"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364675">
                <a:tc>
                  <a:txBody>
                    <a:bodyPr/>
                    <a:lstStyle/>
                    <a:p>
                      <a:pPr marL="0" marR="0" lvl="0" indent="0" algn="l" rtl="0">
                        <a:lnSpc>
                          <a:spcPct val="100000"/>
                        </a:lnSpc>
                        <a:spcBef>
                          <a:spcPts val="0"/>
                        </a:spcBef>
                        <a:buSzPct val="25000"/>
                        <a:buNone/>
                      </a:pPr>
                      <a:r>
                        <a:rPr lang="pt-BR" sz="1800" b="0" u="none" strike="noStrike" cap="none">
                          <a:solidFill>
                            <a:srgbClr val="000000"/>
                          </a:solidFill>
                          <a:latin typeface="Libre Baskerville"/>
                          <a:ea typeface="Libre Baskerville"/>
                          <a:cs typeface="Libre Baskerville"/>
                          <a:sym typeface="Libre Baskerville"/>
                        </a:rPr>
                        <a:t>Joao Pedro Leocardio </a:t>
                      </a:r>
                    </a:p>
                  </a:txBody>
                  <a:tcPr marL="91450" marR="91450"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FFFFFF"/>
                    </a:solidFill>
                  </a:tcPr>
                </a:tc>
                <a:tc>
                  <a:txBody>
                    <a:bodyPr/>
                    <a:lstStyle/>
                    <a:p>
                      <a:pPr marL="0" marR="0" lvl="0" indent="0" algn="ctr" rtl="0">
                        <a:lnSpc>
                          <a:spcPct val="100000"/>
                        </a:lnSpc>
                        <a:spcBef>
                          <a:spcPts val="0"/>
                        </a:spcBef>
                        <a:buSzPct val="25000"/>
                        <a:buNone/>
                      </a:pPr>
                      <a:r>
                        <a:rPr lang="pt-BR" sz="1800" b="0" u="none" strike="noStrike" cap="none">
                          <a:solidFill>
                            <a:srgbClr val="000000"/>
                          </a:solidFill>
                          <a:latin typeface="Libre Baskerville"/>
                          <a:ea typeface="Libre Baskerville"/>
                          <a:cs typeface="Libre Baskerville"/>
                          <a:sym typeface="Libre Baskerville"/>
                        </a:rPr>
                        <a:t>9</a:t>
                      </a:r>
                    </a:p>
                  </a:txBody>
                  <a:tcPr marL="91450" marR="91450"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364675">
                <a:tc>
                  <a:txBody>
                    <a:bodyPr/>
                    <a:lstStyle/>
                    <a:p>
                      <a:pPr marL="0" marR="0" lvl="0" indent="0" algn="l" rtl="0">
                        <a:lnSpc>
                          <a:spcPct val="100000"/>
                        </a:lnSpc>
                        <a:spcBef>
                          <a:spcPts val="0"/>
                        </a:spcBef>
                        <a:buSzPct val="25000"/>
                        <a:buNone/>
                      </a:pPr>
                      <a:r>
                        <a:rPr lang="pt-BR" sz="1800" b="0" u="none" strike="noStrike" cap="none">
                          <a:solidFill>
                            <a:srgbClr val="000000"/>
                          </a:solidFill>
                          <a:latin typeface="Libre Baskerville"/>
                          <a:ea typeface="Libre Baskerville"/>
                          <a:cs typeface="Libre Baskerville"/>
                          <a:sym typeface="Libre Baskerville"/>
                        </a:rPr>
                        <a:t>Karolayne Raymundo   </a:t>
                      </a:r>
                    </a:p>
                  </a:txBody>
                  <a:tcPr marL="91450" marR="91450"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FFFFFF"/>
                    </a:solidFill>
                  </a:tcPr>
                </a:tc>
                <a:tc>
                  <a:txBody>
                    <a:bodyPr/>
                    <a:lstStyle/>
                    <a:p>
                      <a:pPr marL="0" marR="0" lvl="0" indent="0" algn="ctr" rtl="0">
                        <a:lnSpc>
                          <a:spcPct val="100000"/>
                        </a:lnSpc>
                        <a:spcBef>
                          <a:spcPts val="0"/>
                        </a:spcBef>
                        <a:buSzPct val="25000"/>
                        <a:buNone/>
                      </a:pPr>
                      <a:r>
                        <a:rPr lang="pt-BR" sz="1800" b="0" u="none" strike="noStrike" cap="none">
                          <a:solidFill>
                            <a:srgbClr val="000000"/>
                          </a:solidFill>
                          <a:latin typeface="Libre Baskerville"/>
                          <a:ea typeface="Libre Baskerville"/>
                          <a:cs typeface="Libre Baskerville"/>
                          <a:sym typeface="Libre Baskerville"/>
                        </a:rPr>
                        <a:t>7</a:t>
                      </a:r>
                    </a:p>
                  </a:txBody>
                  <a:tcPr marL="91450" marR="91450"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r h="364675">
                <a:tc>
                  <a:txBody>
                    <a:bodyPr/>
                    <a:lstStyle/>
                    <a:p>
                      <a:pPr marL="0" marR="0" lvl="0" indent="0" algn="l" rtl="0">
                        <a:lnSpc>
                          <a:spcPct val="100000"/>
                        </a:lnSpc>
                        <a:spcBef>
                          <a:spcPts val="0"/>
                        </a:spcBef>
                        <a:buSzPct val="25000"/>
                        <a:buNone/>
                      </a:pPr>
                      <a:r>
                        <a:rPr lang="pt-BR" sz="1800" b="0" u="none" strike="noStrike" cap="none">
                          <a:solidFill>
                            <a:srgbClr val="000000"/>
                          </a:solidFill>
                          <a:latin typeface="Libre Baskerville"/>
                          <a:ea typeface="Libre Baskerville"/>
                          <a:cs typeface="Libre Baskerville"/>
                          <a:sym typeface="Libre Baskerville"/>
                        </a:rPr>
                        <a:t>Kyara Freitas </a:t>
                      </a:r>
                    </a:p>
                  </a:txBody>
                  <a:tcPr marL="91450" marR="91450"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FFFFFF"/>
                    </a:solidFill>
                  </a:tcPr>
                </a:tc>
                <a:tc>
                  <a:txBody>
                    <a:bodyPr/>
                    <a:lstStyle/>
                    <a:p>
                      <a:pPr marL="0" marR="0" lvl="0" indent="0" algn="ctr" rtl="0">
                        <a:lnSpc>
                          <a:spcPct val="100000"/>
                        </a:lnSpc>
                        <a:spcBef>
                          <a:spcPts val="0"/>
                        </a:spcBef>
                        <a:buSzPct val="25000"/>
                        <a:buNone/>
                      </a:pPr>
                      <a:r>
                        <a:rPr lang="pt-BR" sz="1800" b="0" u="none" strike="noStrike" cap="none">
                          <a:solidFill>
                            <a:srgbClr val="000000"/>
                          </a:solidFill>
                          <a:latin typeface="Libre Baskerville"/>
                          <a:ea typeface="Libre Baskerville"/>
                          <a:cs typeface="Libre Baskerville"/>
                          <a:sym typeface="Libre Baskerville"/>
                        </a:rPr>
                        <a:t>8,5</a:t>
                      </a:r>
                    </a:p>
                  </a:txBody>
                  <a:tcPr marL="91450" marR="91450"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r h="364675">
                <a:tc>
                  <a:txBody>
                    <a:bodyPr/>
                    <a:lstStyle/>
                    <a:p>
                      <a:pPr marL="0" marR="0" lvl="0" indent="0" algn="l" rtl="0">
                        <a:lnSpc>
                          <a:spcPct val="100000"/>
                        </a:lnSpc>
                        <a:spcBef>
                          <a:spcPts val="0"/>
                        </a:spcBef>
                        <a:buSzPct val="25000"/>
                        <a:buNone/>
                      </a:pPr>
                      <a:r>
                        <a:rPr lang="pt-BR" sz="1800" b="0" u="none" strike="noStrike" cap="none">
                          <a:solidFill>
                            <a:srgbClr val="000000"/>
                          </a:solidFill>
                          <a:latin typeface="Libre Baskerville"/>
                          <a:ea typeface="Libre Baskerville"/>
                          <a:cs typeface="Libre Baskerville"/>
                          <a:sym typeface="Libre Baskerville"/>
                        </a:rPr>
                        <a:t>Mariana Fernandes</a:t>
                      </a:r>
                    </a:p>
                  </a:txBody>
                  <a:tcPr marL="91450" marR="91450"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FFFFFF"/>
                    </a:solidFill>
                  </a:tcPr>
                </a:tc>
                <a:tc>
                  <a:txBody>
                    <a:bodyPr/>
                    <a:lstStyle/>
                    <a:p>
                      <a:pPr marL="0" marR="0" lvl="0" indent="0" algn="ctr" rtl="0">
                        <a:lnSpc>
                          <a:spcPct val="100000"/>
                        </a:lnSpc>
                        <a:spcBef>
                          <a:spcPts val="0"/>
                        </a:spcBef>
                        <a:buSzPct val="25000"/>
                        <a:buNone/>
                      </a:pPr>
                      <a:r>
                        <a:rPr lang="pt-BR" sz="1800" b="0" u="none" strike="noStrike" cap="none">
                          <a:solidFill>
                            <a:srgbClr val="000000"/>
                          </a:solidFill>
                          <a:latin typeface="Libre Baskerville"/>
                          <a:ea typeface="Libre Baskerville"/>
                          <a:cs typeface="Libre Baskerville"/>
                          <a:sym typeface="Libre Baskerville"/>
                        </a:rPr>
                        <a:t>9</a:t>
                      </a:r>
                    </a:p>
                  </a:txBody>
                  <a:tcPr marL="91450" marR="91450"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6"/>
                  </a:ext>
                </a:extLst>
              </a:tr>
              <a:tr h="364675">
                <a:tc>
                  <a:txBody>
                    <a:bodyPr/>
                    <a:lstStyle/>
                    <a:p>
                      <a:pPr marL="0" marR="0" lvl="0" indent="0" algn="l" rtl="0">
                        <a:lnSpc>
                          <a:spcPct val="100000"/>
                        </a:lnSpc>
                        <a:spcBef>
                          <a:spcPts val="0"/>
                        </a:spcBef>
                        <a:buSzPct val="25000"/>
                        <a:buNone/>
                      </a:pPr>
                      <a:r>
                        <a:rPr lang="pt-BR" sz="1800" b="0" u="none" strike="noStrike" cap="none">
                          <a:solidFill>
                            <a:srgbClr val="000000"/>
                          </a:solidFill>
                          <a:latin typeface="Libre Baskerville"/>
                          <a:ea typeface="Libre Baskerville"/>
                          <a:cs typeface="Libre Baskerville"/>
                          <a:sym typeface="Libre Baskerville"/>
                        </a:rPr>
                        <a:t>Monique Muniz</a:t>
                      </a:r>
                    </a:p>
                  </a:txBody>
                  <a:tcPr marL="91450" marR="91450"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FFFFFF"/>
                    </a:solidFill>
                  </a:tcPr>
                </a:tc>
                <a:tc>
                  <a:txBody>
                    <a:bodyPr/>
                    <a:lstStyle/>
                    <a:p>
                      <a:pPr marL="0" marR="0" lvl="0" indent="0" algn="ctr" rtl="0">
                        <a:lnSpc>
                          <a:spcPct val="100000"/>
                        </a:lnSpc>
                        <a:spcBef>
                          <a:spcPts val="0"/>
                        </a:spcBef>
                        <a:buSzPct val="25000"/>
                        <a:buNone/>
                      </a:pPr>
                      <a:r>
                        <a:rPr lang="pt-BR" sz="1800" b="0" u="none" strike="noStrike" cap="none">
                          <a:solidFill>
                            <a:srgbClr val="000000"/>
                          </a:solidFill>
                          <a:latin typeface="Libre Baskerville"/>
                          <a:ea typeface="Libre Baskerville"/>
                          <a:cs typeface="Libre Baskerville"/>
                          <a:sym typeface="Libre Baskerville"/>
                        </a:rPr>
                        <a:t>9</a:t>
                      </a:r>
                    </a:p>
                  </a:txBody>
                  <a:tcPr marL="91450" marR="91450"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7"/>
                  </a:ext>
                </a:extLst>
              </a:tr>
              <a:tr h="364675">
                <a:tc>
                  <a:txBody>
                    <a:bodyPr/>
                    <a:lstStyle/>
                    <a:p>
                      <a:pPr marL="0" marR="0" lvl="0" indent="0" algn="ctr" rtl="0">
                        <a:lnSpc>
                          <a:spcPct val="100000"/>
                        </a:lnSpc>
                        <a:spcBef>
                          <a:spcPts val="0"/>
                        </a:spcBef>
                        <a:buSzPct val="25000"/>
                        <a:buNone/>
                      </a:pPr>
                      <a:r>
                        <a:rPr lang="pt-BR" sz="1800" b="1" u="none" strike="noStrike" cap="none">
                          <a:solidFill>
                            <a:srgbClr val="FFFFFF"/>
                          </a:solidFill>
                          <a:latin typeface="Libre Baskerville"/>
                          <a:ea typeface="Libre Baskerville"/>
                          <a:cs typeface="Libre Baskerville"/>
                          <a:sym typeface="Libre Baskerville"/>
                        </a:rPr>
                        <a:t>Grupo</a:t>
                      </a:r>
                    </a:p>
                  </a:txBody>
                  <a:tcPr marL="91450" marR="91450"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1B1E3D"/>
                    </a:solidFill>
                  </a:tcPr>
                </a:tc>
                <a:tc>
                  <a:txBody>
                    <a:bodyPr/>
                    <a:lstStyle/>
                    <a:p>
                      <a:pPr marL="0" marR="0" lvl="0" indent="0" algn="ctr" rtl="0">
                        <a:lnSpc>
                          <a:spcPct val="100000"/>
                        </a:lnSpc>
                        <a:spcBef>
                          <a:spcPts val="0"/>
                        </a:spcBef>
                        <a:buSzPct val="25000"/>
                        <a:buNone/>
                      </a:pPr>
                      <a:r>
                        <a:rPr lang="pt-BR" sz="1800" b="1" u="none" strike="noStrike" cap="none">
                          <a:solidFill>
                            <a:srgbClr val="FFFFFF"/>
                          </a:solidFill>
                          <a:latin typeface="Libre Baskerville"/>
                          <a:ea typeface="Libre Baskerville"/>
                          <a:cs typeface="Libre Baskerville"/>
                          <a:sym typeface="Libre Baskerville"/>
                        </a:rPr>
                        <a:t>Nota</a:t>
                      </a:r>
                    </a:p>
                  </a:txBody>
                  <a:tcPr marL="91450" marR="91450"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1B1E3D"/>
                    </a:solidFill>
                  </a:tcPr>
                </a:tc>
                <a:extLst>
                  <a:ext uri="{0D108BD9-81ED-4DB2-BD59-A6C34878D82A}">
                    <a16:rowId xmlns:a16="http://schemas.microsoft.com/office/drawing/2014/main" val="10008"/>
                  </a:ext>
                </a:extLst>
              </a:tr>
              <a:tr h="428750">
                <a:tc>
                  <a:txBody>
                    <a:bodyPr/>
                    <a:lstStyle/>
                    <a:p>
                      <a:pPr marL="0" marR="0" lvl="0" indent="0" algn="l" rtl="0">
                        <a:spcBef>
                          <a:spcPts val="0"/>
                        </a:spcBef>
                        <a:buSzPct val="25000"/>
                        <a:buNone/>
                      </a:pPr>
                      <a:r>
                        <a:rPr lang="pt-BR" sz="1800"/>
                        <a:t>Relatórios</a:t>
                      </a:r>
                    </a:p>
                  </a:txBody>
                  <a:tcPr marL="91450" marR="91450"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FFFFFF"/>
                    </a:solidFill>
                  </a:tcPr>
                </a:tc>
                <a:tc>
                  <a:txBody>
                    <a:bodyPr/>
                    <a:lstStyle/>
                    <a:p>
                      <a:pPr marL="0" marR="0" lvl="0" indent="0" algn="ctr" rtl="0">
                        <a:spcBef>
                          <a:spcPts val="0"/>
                        </a:spcBef>
                        <a:buSzPct val="25000"/>
                        <a:buNone/>
                      </a:pPr>
                      <a:r>
                        <a:rPr lang="pt-BR" sz="1800"/>
                        <a:t>8,5</a:t>
                      </a:r>
                    </a:p>
                  </a:txBody>
                  <a:tcPr marL="91450" marR="91450" marT="45725" marB="45725">
                    <a:lnL w="12225" cap="flat" cmpd="sng">
                      <a:solidFill>
                        <a:srgbClr val="000000"/>
                      </a:solidFill>
                      <a:prstDash val="solid"/>
                      <a:round/>
                      <a:headEnd type="none" w="med" len="med"/>
                      <a:tailEnd type="none" w="med" len="med"/>
                    </a:lnL>
                    <a:lnR w="12225" cap="flat" cmpd="sng">
                      <a:solidFill>
                        <a:srgbClr val="000000"/>
                      </a:solidFill>
                      <a:prstDash val="solid"/>
                      <a:round/>
                      <a:headEnd type="none" w="med" len="med"/>
                      <a:tailEnd type="none" w="med" len="med"/>
                    </a:lnR>
                    <a:lnT w="12225" cap="flat" cmpd="sng">
                      <a:solidFill>
                        <a:srgbClr val="000000"/>
                      </a:solidFill>
                      <a:prstDash val="solid"/>
                      <a:round/>
                      <a:headEnd type="none" w="med" len="med"/>
                      <a:tailEnd type="none" w="med" len="med"/>
                    </a:lnT>
                    <a:lnB w="12225" cap="flat" cmpd="sng">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9"/>
                  </a:ext>
                </a:extLst>
              </a:tr>
            </a:tbl>
          </a:graphicData>
        </a:graphic>
      </p:graphicFrame>
      <p:pic>
        <p:nvPicPr>
          <p:cNvPr id="531" name="Shape 531"/>
          <p:cNvPicPr preferRelativeResize="0"/>
          <p:nvPr/>
        </p:nvPicPr>
        <p:blipFill rotWithShape="1">
          <a:blip r:embed="rId3">
            <a:alphaModFix/>
          </a:blip>
          <a:srcRect/>
          <a:stretch/>
        </p:blipFill>
        <p:spPr>
          <a:xfrm>
            <a:off x="11347200" y="69840"/>
            <a:ext cx="799200" cy="691919"/>
          </a:xfrm>
          <a:prstGeom prst="rect">
            <a:avLst/>
          </a:prstGeom>
          <a:noFill/>
          <a:ln>
            <a:noFill/>
          </a:ln>
        </p:spPr>
      </p:pic>
    </p:spTree>
    <p:extLst>
      <p:ext uri="{BB962C8B-B14F-4D97-AF65-F5344CB8AC3E}">
        <p14:creationId xmlns:p14="http://schemas.microsoft.com/office/powerpoint/2010/main" val="116955566"/>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972312" y="925357"/>
            <a:ext cx="9418320" cy="1066800"/>
          </a:xfrm>
        </p:spPr>
        <p:txBody>
          <a:bodyPr>
            <a:normAutofit/>
          </a:bodyPr>
          <a:lstStyle/>
          <a:p>
            <a:r>
              <a:rPr lang="pt-BR" sz="6000" dirty="0"/>
              <a:t>MOD05 - Alertas</a:t>
            </a:r>
          </a:p>
        </p:txBody>
      </p:sp>
      <p:sp>
        <p:nvSpPr>
          <p:cNvPr id="5" name="Subtítulo 4"/>
          <p:cNvSpPr>
            <a:spLocks noGrp="1"/>
          </p:cNvSpPr>
          <p:nvPr>
            <p:ph type="subTitle" idx="1"/>
          </p:nvPr>
        </p:nvSpPr>
        <p:spPr>
          <a:xfrm>
            <a:off x="1261872" y="3291840"/>
            <a:ext cx="9418320" cy="3200400"/>
          </a:xfrm>
        </p:spPr>
        <p:txBody>
          <a:bodyPr>
            <a:noAutofit/>
          </a:bodyPr>
          <a:lstStyle/>
          <a:p>
            <a:r>
              <a:rPr lang="pt-BR" dirty="0"/>
              <a:t>Julia </a:t>
            </a:r>
            <a:r>
              <a:rPr lang="pt-BR" dirty="0" err="1"/>
              <a:t>Franciscato</a:t>
            </a:r>
            <a:r>
              <a:rPr lang="pt-BR" dirty="0"/>
              <a:t> -  Analista</a:t>
            </a:r>
          </a:p>
          <a:p>
            <a:r>
              <a:rPr lang="pt-BR" dirty="0"/>
              <a:t>Mariane Roberta -  Analista</a:t>
            </a:r>
          </a:p>
          <a:p>
            <a:r>
              <a:rPr lang="pt-BR" dirty="0" err="1"/>
              <a:t>Graziele</a:t>
            </a:r>
            <a:r>
              <a:rPr lang="pt-BR" dirty="0"/>
              <a:t> Teixeira - DBA</a:t>
            </a:r>
          </a:p>
          <a:p>
            <a:r>
              <a:rPr lang="pt-BR" dirty="0"/>
              <a:t>Everton Magalhães -  DBA</a:t>
            </a:r>
          </a:p>
          <a:p>
            <a:r>
              <a:rPr lang="pt-BR" dirty="0" err="1"/>
              <a:t>Nícolas</a:t>
            </a:r>
            <a:r>
              <a:rPr lang="pt-BR" dirty="0"/>
              <a:t> Vilela -  Desenvolvedor</a:t>
            </a:r>
          </a:p>
          <a:p>
            <a:r>
              <a:rPr lang="pt-BR" dirty="0"/>
              <a:t>Vitor Alberto - Desenvolvedor</a:t>
            </a:r>
          </a:p>
          <a:p>
            <a:endParaRPr lang="pt-BR" dirty="0">
              <a:latin typeface="Calibri" panose="020F0502020204030204" pitchFamily="34" charset="0"/>
            </a:endParaRPr>
          </a:p>
          <a:p>
            <a:endParaRPr lang="pt-BR" dirty="0">
              <a:latin typeface="Calibri" panose="020F0502020204030204" pitchFamily="34" charset="0"/>
            </a:endParaRPr>
          </a:p>
        </p:txBody>
      </p:sp>
      <p:pic>
        <p:nvPicPr>
          <p:cNvPr id="6" name="Imagem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616440" y="202692"/>
            <a:ext cx="2383141" cy="1445330"/>
          </a:xfrm>
          <a:prstGeom prst="rect">
            <a:avLst/>
          </a:prstGeom>
        </p:spPr>
      </p:pic>
    </p:spTree>
    <p:extLst>
      <p:ext uri="{BB962C8B-B14F-4D97-AF65-F5344CB8AC3E}">
        <p14:creationId xmlns:p14="http://schemas.microsoft.com/office/powerpoint/2010/main" val="352030158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Iteração #02 -Caso de Uso 4.5</a:t>
            </a:r>
          </a:p>
        </p:txBody>
      </p:sp>
      <p:pic>
        <p:nvPicPr>
          <p:cNvPr id="4" name="Imagem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pic>
        <p:nvPicPr>
          <p:cNvPr id="2050" name="Picture 2" descr="Sem títul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1872" y="1986521"/>
            <a:ext cx="6795282" cy="39823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64576019"/>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Planejamento de Atividades</a:t>
            </a:r>
          </a:p>
        </p:txBody>
      </p:sp>
      <p:graphicFrame>
        <p:nvGraphicFramePr>
          <p:cNvPr id="4" name="Marcador de Posição de Conteúdo 3"/>
          <p:cNvGraphicFramePr>
            <a:graphicFrameLocks noGrp="1"/>
          </p:cNvGraphicFramePr>
          <p:nvPr>
            <p:ph idx="1"/>
            <p:extLst/>
          </p:nvPr>
        </p:nvGraphicFramePr>
        <p:xfrm>
          <a:off x="1262063" y="1828800"/>
          <a:ext cx="8617660" cy="4785360"/>
        </p:xfrm>
        <a:graphic>
          <a:graphicData uri="http://schemas.openxmlformats.org/drawingml/2006/table">
            <a:tbl>
              <a:tblPr firstRow="1" bandRow="1">
                <a:tableStyleId>{5C22544A-7EE6-4342-B048-85BDC9FD1C3A}</a:tableStyleId>
              </a:tblPr>
              <a:tblGrid>
                <a:gridCol w="976640">
                  <a:extLst>
                    <a:ext uri="{9D8B030D-6E8A-4147-A177-3AD203B41FA5}">
                      <a16:colId xmlns:a16="http://schemas.microsoft.com/office/drawing/2014/main" val="1891765398"/>
                    </a:ext>
                  </a:extLst>
                </a:gridCol>
                <a:gridCol w="1534511">
                  <a:extLst>
                    <a:ext uri="{9D8B030D-6E8A-4147-A177-3AD203B41FA5}">
                      <a16:colId xmlns:a16="http://schemas.microsoft.com/office/drawing/2014/main" val="3284854588"/>
                    </a:ext>
                  </a:extLst>
                </a:gridCol>
                <a:gridCol w="1723696">
                  <a:extLst>
                    <a:ext uri="{9D8B030D-6E8A-4147-A177-3AD203B41FA5}">
                      <a16:colId xmlns:a16="http://schemas.microsoft.com/office/drawing/2014/main" val="3789069938"/>
                    </a:ext>
                  </a:extLst>
                </a:gridCol>
                <a:gridCol w="2427890">
                  <a:extLst>
                    <a:ext uri="{9D8B030D-6E8A-4147-A177-3AD203B41FA5}">
                      <a16:colId xmlns:a16="http://schemas.microsoft.com/office/drawing/2014/main" val="4068056366"/>
                    </a:ext>
                  </a:extLst>
                </a:gridCol>
                <a:gridCol w="1954923">
                  <a:extLst>
                    <a:ext uri="{9D8B030D-6E8A-4147-A177-3AD203B41FA5}">
                      <a16:colId xmlns:a16="http://schemas.microsoft.com/office/drawing/2014/main" val="3063119970"/>
                    </a:ext>
                  </a:extLst>
                </a:gridCol>
              </a:tblGrid>
              <a:tr h="370840">
                <a:tc gridSpan="5">
                  <a:txBody>
                    <a:bodyPr/>
                    <a:lstStyle/>
                    <a:p>
                      <a:pPr algn="ctr"/>
                      <a:r>
                        <a:rPr lang="pt-BR" sz="1800" b="1" dirty="0"/>
                        <a:t>Planejamento das Iterações para o Desenvolvimento dos Casos de Uso</a:t>
                      </a:r>
                    </a:p>
                    <a:p>
                      <a:pPr algn="ctr"/>
                      <a:r>
                        <a:rPr lang="pt-BR" sz="1800" b="1" dirty="0"/>
                        <a:t>Módulo de Cadastros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hMerge="1">
                  <a:txBody>
                    <a:bodyPr/>
                    <a:lstStyle/>
                    <a:p>
                      <a:endParaRPr lang="pt-BR"/>
                    </a:p>
                  </a:txBody>
                  <a:tcPr/>
                </a:tc>
                <a:tc hMerge="1">
                  <a:txBody>
                    <a:bodyPr/>
                    <a:lstStyle/>
                    <a:p>
                      <a:endParaRPr lang="pt-BR"/>
                    </a:p>
                  </a:txBody>
                  <a:tcPr/>
                </a:tc>
                <a:tc hMerge="1">
                  <a:txBody>
                    <a:bodyPr/>
                    <a:lstStyle/>
                    <a:p>
                      <a:endParaRPr lang="pt-BR" dirty="0"/>
                    </a:p>
                  </a:txBody>
                  <a:tcPr/>
                </a:tc>
                <a:tc hMerge="1">
                  <a:txBody>
                    <a:bodyPr/>
                    <a:lstStyle/>
                    <a:p>
                      <a:pPr algn="ctr"/>
                      <a:endParaRPr lang="pt-BR" sz="18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extLst>
                  <a:ext uri="{0D108BD9-81ED-4DB2-BD59-A6C34878D82A}">
                    <a16:rowId xmlns:a16="http://schemas.microsoft.com/office/drawing/2014/main" val="2895991547"/>
                  </a:ext>
                </a:extLst>
              </a:tr>
              <a:tr h="365760">
                <a:tc>
                  <a:txBody>
                    <a:bodyPr/>
                    <a:lstStyle/>
                    <a:p>
                      <a:pPr algn="ctr"/>
                      <a:r>
                        <a:rPr lang="pt-BR" sz="1600" dirty="0"/>
                        <a:t>Iteração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tc>
                  <a:txBody>
                    <a:bodyPr/>
                    <a:lstStyle/>
                    <a:p>
                      <a:pPr algn="ctr"/>
                      <a:r>
                        <a:rPr lang="pt-BR" sz="1600" dirty="0"/>
                        <a:t>Data Prevista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tc>
                  <a:txBody>
                    <a:bodyPr/>
                    <a:lstStyle/>
                    <a:p>
                      <a:pPr algn="ctr"/>
                      <a:r>
                        <a:rPr lang="pt-BR" sz="1600" dirty="0"/>
                        <a:t>Casos de Uso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sz="1600" dirty="0"/>
                        <a:t>Equipe Responsável </a:t>
                      </a:r>
                    </a:p>
                    <a:p>
                      <a:pPr algn="ctr"/>
                      <a:endParaRPr lang="pt-BR"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tc>
                  <a:txBody>
                    <a:bodyPr/>
                    <a:lstStyle/>
                    <a:p>
                      <a:pPr algn="ctr"/>
                      <a:r>
                        <a:rPr lang="pt-BR" sz="1600" dirty="0"/>
                        <a:t>Situação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extLst>
                  <a:ext uri="{0D108BD9-81ED-4DB2-BD59-A6C34878D82A}">
                    <a16:rowId xmlns:a16="http://schemas.microsoft.com/office/drawing/2014/main" val="1170792116"/>
                  </a:ext>
                </a:extLst>
              </a:tr>
              <a:tr h="370840">
                <a:tc>
                  <a:txBody>
                    <a:bodyPr/>
                    <a:lstStyle/>
                    <a:p>
                      <a:r>
                        <a:rPr lang="pt-BR" dirty="0"/>
                        <a:t>#01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dirty="0"/>
                        <a:t>12/08/2016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dirty="0"/>
                        <a:t>Gerenciar</a:t>
                      </a:r>
                      <a:r>
                        <a:rPr lang="pt-BR" baseline="0" dirty="0"/>
                        <a:t> Parâmetros de Alertas por Sensor.</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dirty="0"/>
                        <a:t>Mariane (Analista), </a:t>
                      </a:r>
                      <a:r>
                        <a:rPr lang="pt-BR" dirty="0" err="1"/>
                        <a:t>Graziele</a:t>
                      </a:r>
                      <a:r>
                        <a:rPr lang="pt-BR" dirty="0"/>
                        <a:t> (DBA) e </a:t>
                      </a:r>
                      <a:r>
                        <a:rPr lang="pt-BR" dirty="0" err="1"/>
                        <a:t>Nícolas</a:t>
                      </a:r>
                      <a:r>
                        <a:rPr lang="pt-BR" dirty="0"/>
                        <a:t> (Desenvolvedor).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i="0" dirty="0"/>
                        <a:t>Finalizado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90471864"/>
                  </a:ext>
                </a:extLst>
              </a:tr>
              <a:tr h="370840">
                <a:tc>
                  <a:txBody>
                    <a:bodyPr/>
                    <a:lstStyle/>
                    <a:p>
                      <a:r>
                        <a:rPr lang="pt-BR" dirty="0"/>
                        <a:t>#01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dirty="0"/>
                        <a:t>12/08/2016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a:t>Gerenciar</a:t>
                      </a:r>
                      <a:r>
                        <a:rPr lang="pt-BR" baseline="0" dirty="0"/>
                        <a:t> Órgãos e Colaboradores.</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dirty="0"/>
                        <a:t>Julia (Analista), Everton (DBA) e Vitor</a:t>
                      </a:r>
                      <a:r>
                        <a:rPr lang="pt-BR" baseline="0" dirty="0"/>
                        <a:t> </a:t>
                      </a:r>
                      <a:r>
                        <a:rPr lang="pt-BR" dirty="0"/>
                        <a:t>(Desenvolvedor).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i="0" dirty="0"/>
                        <a:t>Finalizado</a:t>
                      </a:r>
                    </a:p>
                    <a:p>
                      <a:endParaRPr lang="pt-BR" i="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934513437"/>
                  </a:ext>
                </a:extLst>
              </a:tr>
              <a:tr h="370840">
                <a:tc>
                  <a:txBody>
                    <a:bodyPr/>
                    <a:lstStyle/>
                    <a:p>
                      <a:r>
                        <a:rPr lang="pt-BR" dirty="0"/>
                        <a:t>#02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dirty="0"/>
                        <a:t>26/08/2016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a:t>Cadastrar</a:t>
                      </a:r>
                      <a:r>
                        <a:rPr lang="pt-BR" baseline="0" dirty="0"/>
                        <a:t> Parâmetros</a:t>
                      </a:r>
                      <a:r>
                        <a:rPr lang="pt-BR"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dirty="0"/>
                        <a:t>Mariane (Analista), </a:t>
                      </a:r>
                      <a:r>
                        <a:rPr lang="pt-BR" dirty="0" err="1"/>
                        <a:t>Graziele</a:t>
                      </a:r>
                      <a:r>
                        <a:rPr lang="pt-BR" dirty="0"/>
                        <a:t> (DBA) e </a:t>
                      </a:r>
                      <a:r>
                        <a:rPr lang="pt-BR" dirty="0" err="1"/>
                        <a:t>Nícolas</a:t>
                      </a:r>
                      <a:r>
                        <a:rPr lang="pt-BR" dirty="0"/>
                        <a:t> (Desenvolvedor).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i="0" dirty="0"/>
                        <a:t>Finalizado</a:t>
                      </a:r>
                    </a:p>
                    <a:p>
                      <a:endParaRPr lang="pt-BR" i="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88531908"/>
                  </a:ext>
                </a:extLst>
              </a:tr>
            </a:tbl>
          </a:graphicData>
        </a:graphic>
      </p:graphicFrame>
      <p:pic>
        <p:nvPicPr>
          <p:cNvPr id="5" name="Imagem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spTree>
    <p:extLst>
      <p:ext uri="{BB962C8B-B14F-4D97-AF65-F5344CB8AC3E}">
        <p14:creationId xmlns:p14="http://schemas.microsoft.com/office/powerpoint/2010/main" val="1144529863"/>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Planejamento de Atividades</a:t>
            </a:r>
          </a:p>
        </p:txBody>
      </p:sp>
      <p:graphicFrame>
        <p:nvGraphicFramePr>
          <p:cNvPr id="4" name="Marcador de Posição de Conteúdo 3"/>
          <p:cNvGraphicFramePr>
            <a:graphicFrameLocks noGrp="1"/>
          </p:cNvGraphicFramePr>
          <p:nvPr>
            <p:ph idx="1"/>
            <p:extLst/>
          </p:nvPr>
        </p:nvGraphicFramePr>
        <p:xfrm>
          <a:off x="1262063" y="1828800"/>
          <a:ext cx="8617660" cy="4785360"/>
        </p:xfrm>
        <a:graphic>
          <a:graphicData uri="http://schemas.openxmlformats.org/drawingml/2006/table">
            <a:tbl>
              <a:tblPr firstRow="1" bandRow="1">
                <a:tableStyleId>{5C22544A-7EE6-4342-B048-85BDC9FD1C3A}</a:tableStyleId>
              </a:tblPr>
              <a:tblGrid>
                <a:gridCol w="976640">
                  <a:extLst>
                    <a:ext uri="{9D8B030D-6E8A-4147-A177-3AD203B41FA5}">
                      <a16:colId xmlns:a16="http://schemas.microsoft.com/office/drawing/2014/main" val="1891765398"/>
                    </a:ext>
                  </a:extLst>
                </a:gridCol>
                <a:gridCol w="1534511">
                  <a:extLst>
                    <a:ext uri="{9D8B030D-6E8A-4147-A177-3AD203B41FA5}">
                      <a16:colId xmlns:a16="http://schemas.microsoft.com/office/drawing/2014/main" val="3284854588"/>
                    </a:ext>
                  </a:extLst>
                </a:gridCol>
                <a:gridCol w="1723696">
                  <a:extLst>
                    <a:ext uri="{9D8B030D-6E8A-4147-A177-3AD203B41FA5}">
                      <a16:colId xmlns:a16="http://schemas.microsoft.com/office/drawing/2014/main" val="3789069938"/>
                    </a:ext>
                  </a:extLst>
                </a:gridCol>
                <a:gridCol w="2427890">
                  <a:extLst>
                    <a:ext uri="{9D8B030D-6E8A-4147-A177-3AD203B41FA5}">
                      <a16:colId xmlns:a16="http://schemas.microsoft.com/office/drawing/2014/main" val="4068056366"/>
                    </a:ext>
                  </a:extLst>
                </a:gridCol>
                <a:gridCol w="1954923">
                  <a:extLst>
                    <a:ext uri="{9D8B030D-6E8A-4147-A177-3AD203B41FA5}">
                      <a16:colId xmlns:a16="http://schemas.microsoft.com/office/drawing/2014/main" val="3063119970"/>
                    </a:ext>
                  </a:extLst>
                </a:gridCol>
              </a:tblGrid>
              <a:tr h="370840">
                <a:tc gridSpan="5">
                  <a:txBody>
                    <a:bodyPr/>
                    <a:lstStyle/>
                    <a:p>
                      <a:pPr algn="ctr"/>
                      <a:r>
                        <a:rPr lang="pt-BR" sz="1800" b="1" dirty="0"/>
                        <a:t>Planejamento das Iterações para o Desenvolvimento dos Casos de Uso</a:t>
                      </a:r>
                    </a:p>
                    <a:p>
                      <a:pPr algn="ctr"/>
                      <a:r>
                        <a:rPr lang="pt-BR" sz="1800" b="1" dirty="0"/>
                        <a:t>Módulo de Cadastros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hMerge="1">
                  <a:txBody>
                    <a:bodyPr/>
                    <a:lstStyle/>
                    <a:p>
                      <a:endParaRPr lang="pt-BR"/>
                    </a:p>
                  </a:txBody>
                  <a:tcPr/>
                </a:tc>
                <a:tc hMerge="1">
                  <a:txBody>
                    <a:bodyPr/>
                    <a:lstStyle/>
                    <a:p>
                      <a:endParaRPr lang="pt-BR"/>
                    </a:p>
                  </a:txBody>
                  <a:tcPr/>
                </a:tc>
                <a:tc hMerge="1">
                  <a:txBody>
                    <a:bodyPr/>
                    <a:lstStyle/>
                    <a:p>
                      <a:endParaRPr lang="pt-BR" dirty="0"/>
                    </a:p>
                  </a:txBody>
                  <a:tcPr/>
                </a:tc>
                <a:tc hMerge="1">
                  <a:txBody>
                    <a:bodyPr/>
                    <a:lstStyle/>
                    <a:p>
                      <a:pPr algn="ctr"/>
                      <a:endParaRPr lang="pt-BR" sz="18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extLst>
                  <a:ext uri="{0D108BD9-81ED-4DB2-BD59-A6C34878D82A}">
                    <a16:rowId xmlns:a16="http://schemas.microsoft.com/office/drawing/2014/main" val="2895991547"/>
                  </a:ext>
                </a:extLst>
              </a:tr>
              <a:tr h="365760">
                <a:tc>
                  <a:txBody>
                    <a:bodyPr/>
                    <a:lstStyle/>
                    <a:p>
                      <a:pPr algn="ctr"/>
                      <a:r>
                        <a:rPr lang="pt-BR" sz="1600" dirty="0"/>
                        <a:t>Iteração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tc>
                  <a:txBody>
                    <a:bodyPr/>
                    <a:lstStyle/>
                    <a:p>
                      <a:pPr algn="ctr"/>
                      <a:r>
                        <a:rPr lang="pt-BR" sz="1600" dirty="0"/>
                        <a:t>Data Prevista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tc>
                  <a:txBody>
                    <a:bodyPr/>
                    <a:lstStyle/>
                    <a:p>
                      <a:pPr algn="ctr"/>
                      <a:r>
                        <a:rPr lang="pt-BR" sz="1600" dirty="0"/>
                        <a:t>Casos de Uso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sz="1600" dirty="0"/>
                        <a:t>Equipe Responsável </a:t>
                      </a:r>
                    </a:p>
                    <a:p>
                      <a:pPr algn="ctr"/>
                      <a:endParaRPr lang="pt-BR"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tc>
                  <a:txBody>
                    <a:bodyPr/>
                    <a:lstStyle/>
                    <a:p>
                      <a:pPr algn="ctr"/>
                      <a:r>
                        <a:rPr lang="pt-BR" sz="1600" dirty="0"/>
                        <a:t>Situação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extLst>
                  <a:ext uri="{0D108BD9-81ED-4DB2-BD59-A6C34878D82A}">
                    <a16:rowId xmlns:a16="http://schemas.microsoft.com/office/drawing/2014/main" val="1170792116"/>
                  </a:ext>
                </a:extLst>
              </a:tr>
              <a:tr h="370840">
                <a:tc>
                  <a:txBody>
                    <a:bodyPr/>
                    <a:lstStyle/>
                    <a:p>
                      <a:r>
                        <a:rPr lang="pt-BR" dirty="0"/>
                        <a:t>#02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dirty="0"/>
                        <a:t>26/08/2016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dirty="0"/>
                        <a:t>Cadastrar Órgãos e Colaboradores.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dirty="0"/>
                        <a:t>Julia (Analista), Everton (DBA) e Vitor</a:t>
                      </a:r>
                      <a:r>
                        <a:rPr lang="pt-BR" baseline="0" dirty="0"/>
                        <a:t> </a:t>
                      </a:r>
                      <a:r>
                        <a:rPr lang="pt-BR" dirty="0"/>
                        <a:t>(Desenvolvedor).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i="0" dirty="0"/>
                        <a:t>Finalizado</a:t>
                      </a:r>
                    </a:p>
                    <a:p>
                      <a:endParaRPr lang="pt-BR" i="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90471864"/>
                  </a:ext>
                </a:extLst>
              </a:tr>
              <a:tr h="370840">
                <a:tc>
                  <a:txBody>
                    <a:bodyPr/>
                    <a:lstStyle/>
                    <a:p>
                      <a:r>
                        <a:rPr lang="pt-BR" dirty="0"/>
                        <a:t>#02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dirty="0"/>
                        <a:t>26/08/2016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a:t>Editar</a:t>
                      </a:r>
                      <a:r>
                        <a:rPr lang="pt-BR" baseline="0" dirty="0"/>
                        <a:t> Parâmetros</a:t>
                      </a:r>
                      <a:r>
                        <a:rPr lang="pt-BR" dirty="0"/>
                        <a:t>.</a:t>
                      </a:r>
                    </a:p>
                    <a:p>
                      <a:pPr marL="0" marR="0" indent="0" algn="l" defTabSz="914400" rtl="0" eaLnBrk="1" fontAlgn="auto" latinLnBrk="0" hangingPunct="1">
                        <a:lnSpc>
                          <a:spcPct val="100000"/>
                        </a:lnSpc>
                        <a:spcBef>
                          <a:spcPts val="0"/>
                        </a:spcBef>
                        <a:spcAft>
                          <a:spcPts val="0"/>
                        </a:spcAft>
                        <a:buClrTx/>
                        <a:buSzTx/>
                        <a:buFontTx/>
                        <a:buNone/>
                        <a:tabLst/>
                        <a:defRPr/>
                      </a:pP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dirty="0"/>
                        <a:t>Mariane (Analista), </a:t>
                      </a:r>
                      <a:r>
                        <a:rPr lang="pt-BR" dirty="0" err="1"/>
                        <a:t>Graziele</a:t>
                      </a:r>
                      <a:r>
                        <a:rPr lang="pt-BR" dirty="0"/>
                        <a:t> (DBA) e </a:t>
                      </a:r>
                      <a:r>
                        <a:rPr lang="pt-BR" dirty="0" err="1"/>
                        <a:t>Nícolas</a:t>
                      </a:r>
                      <a:r>
                        <a:rPr lang="pt-BR" dirty="0"/>
                        <a:t> (Desenvolvedor).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i="0" dirty="0"/>
                        <a:t>Finalizado</a:t>
                      </a:r>
                    </a:p>
                    <a:p>
                      <a:endParaRPr lang="pt-BR" i="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934513437"/>
                  </a:ext>
                </a:extLst>
              </a:tr>
              <a:tr h="370840">
                <a:tc>
                  <a:txBody>
                    <a:bodyPr/>
                    <a:lstStyle/>
                    <a:p>
                      <a:r>
                        <a:rPr lang="pt-BR" dirty="0"/>
                        <a:t>#02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dirty="0"/>
                        <a:t>26/08/2016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a:t>Pesquisar Órgãos e Colaboradores.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dirty="0"/>
                        <a:t>Julia (Analista), Everton (DBA) e Vitor</a:t>
                      </a:r>
                      <a:r>
                        <a:rPr lang="pt-BR" baseline="0" dirty="0"/>
                        <a:t> </a:t>
                      </a:r>
                      <a:r>
                        <a:rPr lang="pt-BR" dirty="0"/>
                        <a:t>(Desenvolvedor).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i="0" dirty="0"/>
                        <a:t>Finalizado</a:t>
                      </a:r>
                    </a:p>
                    <a:p>
                      <a:endParaRPr lang="pt-BR" i="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88531908"/>
                  </a:ext>
                </a:extLst>
              </a:tr>
            </a:tbl>
          </a:graphicData>
        </a:graphic>
      </p:graphicFrame>
      <p:pic>
        <p:nvPicPr>
          <p:cNvPr id="5" name="Imagem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spTree>
    <p:extLst>
      <p:ext uri="{BB962C8B-B14F-4D97-AF65-F5344CB8AC3E}">
        <p14:creationId xmlns:p14="http://schemas.microsoft.com/office/powerpoint/2010/main" val="1953538872"/>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Planejamento de Atividades</a:t>
            </a:r>
          </a:p>
        </p:txBody>
      </p:sp>
      <p:graphicFrame>
        <p:nvGraphicFramePr>
          <p:cNvPr id="4" name="Marcador de Posição de Conteúdo 3"/>
          <p:cNvGraphicFramePr>
            <a:graphicFrameLocks noGrp="1"/>
          </p:cNvGraphicFramePr>
          <p:nvPr>
            <p:ph idx="1"/>
            <p:extLst/>
          </p:nvPr>
        </p:nvGraphicFramePr>
        <p:xfrm>
          <a:off x="1262063" y="1828800"/>
          <a:ext cx="8617660" cy="4785360"/>
        </p:xfrm>
        <a:graphic>
          <a:graphicData uri="http://schemas.openxmlformats.org/drawingml/2006/table">
            <a:tbl>
              <a:tblPr firstRow="1" bandRow="1">
                <a:tableStyleId>{5C22544A-7EE6-4342-B048-85BDC9FD1C3A}</a:tableStyleId>
              </a:tblPr>
              <a:tblGrid>
                <a:gridCol w="976640">
                  <a:extLst>
                    <a:ext uri="{9D8B030D-6E8A-4147-A177-3AD203B41FA5}">
                      <a16:colId xmlns:a16="http://schemas.microsoft.com/office/drawing/2014/main" val="1891765398"/>
                    </a:ext>
                  </a:extLst>
                </a:gridCol>
                <a:gridCol w="1534511">
                  <a:extLst>
                    <a:ext uri="{9D8B030D-6E8A-4147-A177-3AD203B41FA5}">
                      <a16:colId xmlns:a16="http://schemas.microsoft.com/office/drawing/2014/main" val="3284854588"/>
                    </a:ext>
                  </a:extLst>
                </a:gridCol>
                <a:gridCol w="1723696">
                  <a:extLst>
                    <a:ext uri="{9D8B030D-6E8A-4147-A177-3AD203B41FA5}">
                      <a16:colId xmlns:a16="http://schemas.microsoft.com/office/drawing/2014/main" val="3789069938"/>
                    </a:ext>
                  </a:extLst>
                </a:gridCol>
                <a:gridCol w="2427890">
                  <a:extLst>
                    <a:ext uri="{9D8B030D-6E8A-4147-A177-3AD203B41FA5}">
                      <a16:colId xmlns:a16="http://schemas.microsoft.com/office/drawing/2014/main" val="4068056366"/>
                    </a:ext>
                  </a:extLst>
                </a:gridCol>
                <a:gridCol w="1954923">
                  <a:extLst>
                    <a:ext uri="{9D8B030D-6E8A-4147-A177-3AD203B41FA5}">
                      <a16:colId xmlns:a16="http://schemas.microsoft.com/office/drawing/2014/main" val="3063119970"/>
                    </a:ext>
                  </a:extLst>
                </a:gridCol>
              </a:tblGrid>
              <a:tr h="370840">
                <a:tc gridSpan="5">
                  <a:txBody>
                    <a:bodyPr/>
                    <a:lstStyle/>
                    <a:p>
                      <a:pPr algn="ctr"/>
                      <a:r>
                        <a:rPr lang="pt-BR" sz="1800" b="1" dirty="0"/>
                        <a:t>Planejamento das Iterações para o Desenvolvimento dos Casos de Uso</a:t>
                      </a:r>
                    </a:p>
                    <a:p>
                      <a:pPr algn="ctr"/>
                      <a:r>
                        <a:rPr lang="pt-BR" sz="1800" b="1" dirty="0"/>
                        <a:t>Módulo de Cadastros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hMerge="1">
                  <a:txBody>
                    <a:bodyPr/>
                    <a:lstStyle/>
                    <a:p>
                      <a:endParaRPr lang="pt-BR"/>
                    </a:p>
                  </a:txBody>
                  <a:tcPr/>
                </a:tc>
                <a:tc hMerge="1">
                  <a:txBody>
                    <a:bodyPr/>
                    <a:lstStyle/>
                    <a:p>
                      <a:endParaRPr lang="pt-BR"/>
                    </a:p>
                  </a:txBody>
                  <a:tcPr/>
                </a:tc>
                <a:tc hMerge="1">
                  <a:txBody>
                    <a:bodyPr/>
                    <a:lstStyle/>
                    <a:p>
                      <a:endParaRPr lang="pt-BR" dirty="0"/>
                    </a:p>
                  </a:txBody>
                  <a:tcPr/>
                </a:tc>
                <a:tc hMerge="1">
                  <a:txBody>
                    <a:bodyPr/>
                    <a:lstStyle/>
                    <a:p>
                      <a:pPr algn="ctr"/>
                      <a:endParaRPr lang="pt-BR" sz="18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extLst>
                  <a:ext uri="{0D108BD9-81ED-4DB2-BD59-A6C34878D82A}">
                    <a16:rowId xmlns:a16="http://schemas.microsoft.com/office/drawing/2014/main" val="2895991547"/>
                  </a:ext>
                </a:extLst>
              </a:tr>
              <a:tr h="365760">
                <a:tc>
                  <a:txBody>
                    <a:bodyPr/>
                    <a:lstStyle/>
                    <a:p>
                      <a:pPr algn="ctr"/>
                      <a:r>
                        <a:rPr lang="pt-BR" sz="1600" dirty="0"/>
                        <a:t>Iteração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tc>
                  <a:txBody>
                    <a:bodyPr/>
                    <a:lstStyle/>
                    <a:p>
                      <a:pPr algn="ctr"/>
                      <a:r>
                        <a:rPr lang="pt-BR" sz="1600" dirty="0"/>
                        <a:t>Data Prevista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tc>
                  <a:txBody>
                    <a:bodyPr/>
                    <a:lstStyle/>
                    <a:p>
                      <a:pPr algn="ctr"/>
                      <a:r>
                        <a:rPr lang="pt-BR" sz="1600" dirty="0"/>
                        <a:t>Casos de Uso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sz="1600" dirty="0"/>
                        <a:t>Equipe Responsável </a:t>
                      </a:r>
                    </a:p>
                    <a:p>
                      <a:pPr algn="ctr"/>
                      <a:endParaRPr lang="pt-BR"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tc>
                  <a:txBody>
                    <a:bodyPr/>
                    <a:lstStyle/>
                    <a:p>
                      <a:pPr algn="ctr"/>
                      <a:r>
                        <a:rPr lang="pt-BR" sz="1600" dirty="0"/>
                        <a:t>Situação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extLst>
                  <a:ext uri="{0D108BD9-81ED-4DB2-BD59-A6C34878D82A}">
                    <a16:rowId xmlns:a16="http://schemas.microsoft.com/office/drawing/2014/main" val="1170792116"/>
                  </a:ext>
                </a:extLst>
              </a:tr>
              <a:tr h="370840">
                <a:tc>
                  <a:txBody>
                    <a:bodyPr/>
                    <a:lstStyle/>
                    <a:p>
                      <a:r>
                        <a:rPr lang="pt-BR" dirty="0"/>
                        <a:t>#02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dirty="0"/>
                        <a:t>26/08/2016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baseline="0" dirty="0"/>
                        <a:t>Excluir Parâmetros</a:t>
                      </a:r>
                      <a:r>
                        <a:rPr lang="pt-BR"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dirty="0"/>
                        <a:t>Mariane (Analista), </a:t>
                      </a:r>
                      <a:r>
                        <a:rPr lang="pt-BR" dirty="0" err="1"/>
                        <a:t>Graziele</a:t>
                      </a:r>
                      <a:r>
                        <a:rPr lang="pt-BR" dirty="0"/>
                        <a:t> (DBA) e </a:t>
                      </a:r>
                      <a:r>
                        <a:rPr lang="pt-BR" dirty="0" err="1"/>
                        <a:t>Nícolas</a:t>
                      </a:r>
                      <a:r>
                        <a:rPr lang="pt-BR" dirty="0"/>
                        <a:t> (Desenvolvedor).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i="0" dirty="0"/>
                        <a:t>Finalizado</a:t>
                      </a:r>
                    </a:p>
                    <a:p>
                      <a:endParaRPr lang="pt-BR" i="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90471864"/>
                  </a:ext>
                </a:extLst>
              </a:tr>
              <a:tr h="370840">
                <a:tc>
                  <a:txBody>
                    <a:bodyPr/>
                    <a:lstStyle/>
                    <a:p>
                      <a:r>
                        <a:rPr lang="pt-BR" dirty="0"/>
                        <a:t>#02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dirty="0"/>
                        <a:t>26/08/2016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dirty="0"/>
                        <a:t>Atualizar Órgãos e Colaboradores.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dirty="0"/>
                        <a:t>Julia (Analista), Everton (DBA) e Vitor</a:t>
                      </a:r>
                      <a:r>
                        <a:rPr lang="pt-BR" baseline="0" dirty="0"/>
                        <a:t> </a:t>
                      </a:r>
                      <a:r>
                        <a:rPr lang="pt-BR" dirty="0"/>
                        <a:t>(Desenvolvedor).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i="0" dirty="0"/>
                        <a:t>Finalizado</a:t>
                      </a:r>
                    </a:p>
                    <a:p>
                      <a:endParaRPr lang="pt-BR" i="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934513437"/>
                  </a:ext>
                </a:extLst>
              </a:tr>
              <a:tr h="370840">
                <a:tc>
                  <a:txBody>
                    <a:bodyPr/>
                    <a:lstStyle/>
                    <a:p>
                      <a:r>
                        <a:rPr lang="pt-BR" dirty="0"/>
                        <a:t>#03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dirty="0"/>
                        <a:t>29/09/2016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a:t>Gerar e Exibir Alertas Críticos.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dirty="0"/>
                        <a:t>Mariane (Analista), </a:t>
                      </a:r>
                      <a:r>
                        <a:rPr lang="pt-BR" dirty="0" err="1"/>
                        <a:t>Graziele</a:t>
                      </a:r>
                      <a:r>
                        <a:rPr lang="pt-BR" dirty="0"/>
                        <a:t> (DBA) e </a:t>
                      </a:r>
                      <a:r>
                        <a:rPr lang="pt-BR" dirty="0" err="1"/>
                        <a:t>Nícolas</a:t>
                      </a:r>
                      <a:r>
                        <a:rPr lang="pt-BR" dirty="0"/>
                        <a:t> (Desenvolvedor).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i="0" dirty="0"/>
                        <a:t>Validação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88531908"/>
                  </a:ext>
                </a:extLst>
              </a:tr>
            </a:tbl>
          </a:graphicData>
        </a:graphic>
      </p:graphicFrame>
      <p:pic>
        <p:nvPicPr>
          <p:cNvPr id="5" name="Imagem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spTree>
    <p:extLst>
      <p:ext uri="{BB962C8B-B14F-4D97-AF65-F5344CB8AC3E}">
        <p14:creationId xmlns:p14="http://schemas.microsoft.com/office/powerpoint/2010/main" val="2477779902"/>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Planejamento de Atividades</a:t>
            </a:r>
          </a:p>
        </p:txBody>
      </p:sp>
      <p:graphicFrame>
        <p:nvGraphicFramePr>
          <p:cNvPr id="4" name="Marcador de Posição de Conteúdo 3"/>
          <p:cNvGraphicFramePr>
            <a:graphicFrameLocks noGrp="1"/>
          </p:cNvGraphicFramePr>
          <p:nvPr>
            <p:ph idx="1"/>
            <p:extLst/>
          </p:nvPr>
        </p:nvGraphicFramePr>
        <p:xfrm>
          <a:off x="1262063" y="1828800"/>
          <a:ext cx="8617660" cy="4785360"/>
        </p:xfrm>
        <a:graphic>
          <a:graphicData uri="http://schemas.openxmlformats.org/drawingml/2006/table">
            <a:tbl>
              <a:tblPr firstRow="1" bandRow="1">
                <a:tableStyleId>{5C22544A-7EE6-4342-B048-85BDC9FD1C3A}</a:tableStyleId>
              </a:tblPr>
              <a:tblGrid>
                <a:gridCol w="976640">
                  <a:extLst>
                    <a:ext uri="{9D8B030D-6E8A-4147-A177-3AD203B41FA5}">
                      <a16:colId xmlns:a16="http://schemas.microsoft.com/office/drawing/2014/main" val="1891765398"/>
                    </a:ext>
                  </a:extLst>
                </a:gridCol>
                <a:gridCol w="1534511">
                  <a:extLst>
                    <a:ext uri="{9D8B030D-6E8A-4147-A177-3AD203B41FA5}">
                      <a16:colId xmlns:a16="http://schemas.microsoft.com/office/drawing/2014/main" val="3284854588"/>
                    </a:ext>
                  </a:extLst>
                </a:gridCol>
                <a:gridCol w="1723696">
                  <a:extLst>
                    <a:ext uri="{9D8B030D-6E8A-4147-A177-3AD203B41FA5}">
                      <a16:colId xmlns:a16="http://schemas.microsoft.com/office/drawing/2014/main" val="3789069938"/>
                    </a:ext>
                  </a:extLst>
                </a:gridCol>
                <a:gridCol w="2427890">
                  <a:extLst>
                    <a:ext uri="{9D8B030D-6E8A-4147-A177-3AD203B41FA5}">
                      <a16:colId xmlns:a16="http://schemas.microsoft.com/office/drawing/2014/main" val="4068056366"/>
                    </a:ext>
                  </a:extLst>
                </a:gridCol>
                <a:gridCol w="1954923">
                  <a:extLst>
                    <a:ext uri="{9D8B030D-6E8A-4147-A177-3AD203B41FA5}">
                      <a16:colId xmlns:a16="http://schemas.microsoft.com/office/drawing/2014/main" val="3063119970"/>
                    </a:ext>
                  </a:extLst>
                </a:gridCol>
              </a:tblGrid>
              <a:tr h="370840">
                <a:tc gridSpan="5">
                  <a:txBody>
                    <a:bodyPr/>
                    <a:lstStyle/>
                    <a:p>
                      <a:pPr algn="ctr"/>
                      <a:r>
                        <a:rPr lang="pt-BR" sz="1800" b="1" dirty="0"/>
                        <a:t>Planejamento das Iterações para o Desenvolvimento dos Casos de Uso</a:t>
                      </a:r>
                    </a:p>
                    <a:p>
                      <a:pPr algn="ctr"/>
                      <a:r>
                        <a:rPr lang="pt-BR" sz="1800" b="1" dirty="0"/>
                        <a:t>Módulo de Cadastros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hMerge="1">
                  <a:txBody>
                    <a:bodyPr/>
                    <a:lstStyle/>
                    <a:p>
                      <a:endParaRPr lang="pt-BR"/>
                    </a:p>
                  </a:txBody>
                  <a:tcPr/>
                </a:tc>
                <a:tc hMerge="1">
                  <a:txBody>
                    <a:bodyPr/>
                    <a:lstStyle/>
                    <a:p>
                      <a:endParaRPr lang="pt-BR"/>
                    </a:p>
                  </a:txBody>
                  <a:tcPr/>
                </a:tc>
                <a:tc hMerge="1">
                  <a:txBody>
                    <a:bodyPr/>
                    <a:lstStyle/>
                    <a:p>
                      <a:endParaRPr lang="pt-BR" dirty="0"/>
                    </a:p>
                  </a:txBody>
                  <a:tcPr/>
                </a:tc>
                <a:tc hMerge="1">
                  <a:txBody>
                    <a:bodyPr/>
                    <a:lstStyle/>
                    <a:p>
                      <a:pPr algn="ctr"/>
                      <a:endParaRPr lang="pt-BR" sz="18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extLst>
                  <a:ext uri="{0D108BD9-81ED-4DB2-BD59-A6C34878D82A}">
                    <a16:rowId xmlns:a16="http://schemas.microsoft.com/office/drawing/2014/main" val="2895991547"/>
                  </a:ext>
                </a:extLst>
              </a:tr>
              <a:tr h="365760">
                <a:tc>
                  <a:txBody>
                    <a:bodyPr/>
                    <a:lstStyle/>
                    <a:p>
                      <a:pPr algn="ctr"/>
                      <a:r>
                        <a:rPr lang="pt-BR" sz="1600" dirty="0"/>
                        <a:t>Iteração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tc>
                  <a:txBody>
                    <a:bodyPr/>
                    <a:lstStyle/>
                    <a:p>
                      <a:pPr algn="ctr"/>
                      <a:r>
                        <a:rPr lang="pt-BR" sz="1600" dirty="0"/>
                        <a:t>Data Prevista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tc>
                  <a:txBody>
                    <a:bodyPr/>
                    <a:lstStyle/>
                    <a:p>
                      <a:pPr algn="ctr"/>
                      <a:r>
                        <a:rPr lang="pt-BR" sz="1600" dirty="0"/>
                        <a:t>Casos de Uso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sz="1600" dirty="0"/>
                        <a:t>Equipe Responsável </a:t>
                      </a:r>
                    </a:p>
                    <a:p>
                      <a:pPr algn="ctr"/>
                      <a:endParaRPr lang="pt-BR"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tc>
                  <a:txBody>
                    <a:bodyPr/>
                    <a:lstStyle/>
                    <a:p>
                      <a:pPr algn="ctr"/>
                      <a:r>
                        <a:rPr lang="pt-BR" sz="1600" dirty="0"/>
                        <a:t>Situação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extLst>
                  <a:ext uri="{0D108BD9-81ED-4DB2-BD59-A6C34878D82A}">
                    <a16:rowId xmlns:a16="http://schemas.microsoft.com/office/drawing/2014/main" val="1170792116"/>
                  </a:ext>
                </a:extLst>
              </a:tr>
              <a:tr h="370840">
                <a:tc>
                  <a:txBody>
                    <a:bodyPr/>
                    <a:lstStyle/>
                    <a:p>
                      <a:r>
                        <a:rPr lang="pt-BR" dirty="0"/>
                        <a:t>#03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dirty="0"/>
                        <a:t>29/09/2016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a:t>Excluir Órgãos e Colaboradores.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dirty="0"/>
                        <a:t>Julia (Analista), Everton (DBA) e Vitor</a:t>
                      </a:r>
                      <a:r>
                        <a:rPr lang="pt-BR" baseline="0" dirty="0"/>
                        <a:t> </a:t>
                      </a:r>
                      <a:r>
                        <a:rPr lang="pt-BR" dirty="0"/>
                        <a:t>(Desenvolvedor).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i="0" dirty="0"/>
                        <a:t>Finalizado</a:t>
                      </a:r>
                    </a:p>
                    <a:p>
                      <a:endParaRPr lang="pt-BR" i="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90471864"/>
                  </a:ext>
                </a:extLst>
              </a:tr>
              <a:tr h="370840">
                <a:tc>
                  <a:txBody>
                    <a:bodyPr/>
                    <a:lstStyle/>
                    <a:p>
                      <a:r>
                        <a:rPr lang="pt-BR" dirty="0"/>
                        <a:t>#03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dirty="0"/>
                        <a:t>29/09/2016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a:t>Enviar Notificação</a:t>
                      </a:r>
                      <a:r>
                        <a:rPr lang="pt-BR" baseline="0" dirty="0"/>
                        <a:t> de Alertas por </a:t>
                      </a:r>
                      <a:r>
                        <a:rPr lang="pt-BR" baseline="0" dirty="0" err="1"/>
                        <a:t>Email</a:t>
                      </a:r>
                      <a:r>
                        <a:rPr lang="pt-BR"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dirty="0"/>
                        <a:t>Mariane (Analista), </a:t>
                      </a:r>
                      <a:r>
                        <a:rPr lang="pt-BR" dirty="0" err="1"/>
                        <a:t>Graziele</a:t>
                      </a:r>
                      <a:r>
                        <a:rPr lang="pt-BR" dirty="0"/>
                        <a:t> (DBA) e </a:t>
                      </a:r>
                      <a:r>
                        <a:rPr lang="pt-BR" dirty="0" err="1"/>
                        <a:t>Nícolas</a:t>
                      </a:r>
                      <a:r>
                        <a:rPr lang="pt-BR" dirty="0"/>
                        <a:t> (Desenvolvedor).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i="0" dirty="0"/>
                        <a:t>Validação</a:t>
                      </a:r>
                    </a:p>
                    <a:p>
                      <a:endParaRPr lang="pt-BR" i="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934513437"/>
                  </a:ext>
                </a:extLst>
              </a:tr>
              <a:tr h="370840">
                <a:tc>
                  <a:txBody>
                    <a:bodyPr/>
                    <a:lstStyle/>
                    <a:p>
                      <a:r>
                        <a:rPr lang="pt-BR" dirty="0"/>
                        <a:t>#03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dirty="0"/>
                        <a:t>29/09/2016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a:t>Gerenciar Alertas (ADM).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dirty="0"/>
                        <a:t>Julia (Analista), Everton (DBA) e Vitor</a:t>
                      </a:r>
                      <a:r>
                        <a:rPr lang="pt-BR" baseline="0" dirty="0"/>
                        <a:t> </a:t>
                      </a:r>
                      <a:r>
                        <a:rPr lang="pt-BR" dirty="0"/>
                        <a:t>(Desenvolvedor).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i="0" dirty="0"/>
                        <a:t>Finalizado</a:t>
                      </a:r>
                    </a:p>
                    <a:p>
                      <a:endParaRPr lang="pt-BR" i="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88531908"/>
                  </a:ext>
                </a:extLst>
              </a:tr>
            </a:tbl>
          </a:graphicData>
        </a:graphic>
      </p:graphicFrame>
      <p:pic>
        <p:nvPicPr>
          <p:cNvPr id="5" name="Imagem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spTree>
    <p:extLst>
      <p:ext uri="{BB962C8B-B14F-4D97-AF65-F5344CB8AC3E}">
        <p14:creationId xmlns:p14="http://schemas.microsoft.com/office/powerpoint/2010/main" val="1540042254"/>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261872" y="365760"/>
            <a:ext cx="9692640" cy="914400"/>
          </a:xfrm>
        </p:spPr>
        <p:txBody>
          <a:bodyPr/>
          <a:lstStyle/>
          <a:p>
            <a:r>
              <a:rPr lang="pt-BR" dirty="0"/>
              <a:t>Planejamento de Atividades</a:t>
            </a:r>
          </a:p>
        </p:txBody>
      </p:sp>
      <p:graphicFrame>
        <p:nvGraphicFramePr>
          <p:cNvPr id="4" name="Marcador de Posição de Conteúdo 3"/>
          <p:cNvGraphicFramePr>
            <a:graphicFrameLocks noGrp="1"/>
          </p:cNvGraphicFramePr>
          <p:nvPr>
            <p:ph idx="1"/>
            <p:extLst/>
          </p:nvPr>
        </p:nvGraphicFramePr>
        <p:xfrm>
          <a:off x="1261872" y="1698172"/>
          <a:ext cx="8617660" cy="4785360"/>
        </p:xfrm>
        <a:graphic>
          <a:graphicData uri="http://schemas.openxmlformats.org/drawingml/2006/table">
            <a:tbl>
              <a:tblPr firstRow="1" bandRow="1">
                <a:tableStyleId>{5C22544A-7EE6-4342-B048-85BDC9FD1C3A}</a:tableStyleId>
              </a:tblPr>
              <a:tblGrid>
                <a:gridCol w="976640">
                  <a:extLst>
                    <a:ext uri="{9D8B030D-6E8A-4147-A177-3AD203B41FA5}">
                      <a16:colId xmlns:a16="http://schemas.microsoft.com/office/drawing/2014/main" val="1891765398"/>
                    </a:ext>
                  </a:extLst>
                </a:gridCol>
                <a:gridCol w="1534511">
                  <a:extLst>
                    <a:ext uri="{9D8B030D-6E8A-4147-A177-3AD203B41FA5}">
                      <a16:colId xmlns:a16="http://schemas.microsoft.com/office/drawing/2014/main" val="3284854588"/>
                    </a:ext>
                  </a:extLst>
                </a:gridCol>
                <a:gridCol w="1871032">
                  <a:extLst>
                    <a:ext uri="{9D8B030D-6E8A-4147-A177-3AD203B41FA5}">
                      <a16:colId xmlns:a16="http://schemas.microsoft.com/office/drawing/2014/main" val="3789069938"/>
                    </a:ext>
                  </a:extLst>
                </a:gridCol>
                <a:gridCol w="2280554">
                  <a:extLst>
                    <a:ext uri="{9D8B030D-6E8A-4147-A177-3AD203B41FA5}">
                      <a16:colId xmlns:a16="http://schemas.microsoft.com/office/drawing/2014/main" val="4068056366"/>
                    </a:ext>
                  </a:extLst>
                </a:gridCol>
                <a:gridCol w="1954923">
                  <a:extLst>
                    <a:ext uri="{9D8B030D-6E8A-4147-A177-3AD203B41FA5}">
                      <a16:colId xmlns:a16="http://schemas.microsoft.com/office/drawing/2014/main" val="3063119970"/>
                    </a:ext>
                  </a:extLst>
                </a:gridCol>
              </a:tblGrid>
              <a:tr h="370840">
                <a:tc gridSpan="5">
                  <a:txBody>
                    <a:bodyPr/>
                    <a:lstStyle/>
                    <a:p>
                      <a:pPr algn="ctr"/>
                      <a:r>
                        <a:rPr lang="pt-BR" sz="1800" b="1" dirty="0"/>
                        <a:t>Planejamento das Iterações para o Desenvolvimento dos Casos de Uso</a:t>
                      </a:r>
                    </a:p>
                    <a:p>
                      <a:pPr algn="ctr"/>
                      <a:r>
                        <a:rPr lang="pt-BR" sz="1800" b="1" dirty="0"/>
                        <a:t>Módulo de Cadastros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hMerge="1">
                  <a:txBody>
                    <a:bodyPr/>
                    <a:lstStyle/>
                    <a:p>
                      <a:endParaRPr lang="pt-BR"/>
                    </a:p>
                  </a:txBody>
                  <a:tcPr/>
                </a:tc>
                <a:tc hMerge="1">
                  <a:txBody>
                    <a:bodyPr/>
                    <a:lstStyle/>
                    <a:p>
                      <a:endParaRPr lang="pt-BR"/>
                    </a:p>
                  </a:txBody>
                  <a:tcPr/>
                </a:tc>
                <a:tc hMerge="1">
                  <a:txBody>
                    <a:bodyPr/>
                    <a:lstStyle/>
                    <a:p>
                      <a:endParaRPr lang="pt-BR" dirty="0"/>
                    </a:p>
                  </a:txBody>
                  <a:tcPr/>
                </a:tc>
                <a:tc hMerge="1">
                  <a:txBody>
                    <a:bodyPr/>
                    <a:lstStyle/>
                    <a:p>
                      <a:pPr algn="ctr"/>
                      <a:endParaRPr lang="pt-BR" sz="18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extLst>
                  <a:ext uri="{0D108BD9-81ED-4DB2-BD59-A6C34878D82A}">
                    <a16:rowId xmlns:a16="http://schemas.microsoft.com/office/drawing/2014/main" val="2895991547"/>
                  </a:ext>
                </a:extLst>
              </a:tr>
              <a:tr h="365760">
                <a:tc>
                  <a:txBody>
                    <a:bodyPr/>
                    <a:lstStyle/>
                    <a:p>
                      <a:pPr algn="ctr"/>
                      <a:r>
                        <a:rPr lang="pt-BR" sz="1600" dirty="0"/>
                        <a:t>Iteração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tc>
                  <a:txBody>
                    <a:bodyPr/>
                    <a:lstStyle/>
                    <a:p>
                      <a:pPr algn="ctr"/>
                      <a:r>
                        <a:rPr lang="pt-BR" sz="1600" dirty="0"/>
                        <a:t>Data Prevista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tc>
                  <a:txBody>
                    <a:bodyPr/>
                    <a:lstStyle/>
                    <a:p>
                      <a:pPr algn="ctr"/>
                      <a:r>
                        <a:rPr lang="pt-BR" sz="1600" dirty="0"/>
                        <a:t>Casos de Uso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sz="1600" dirty="0"/>
                        <a:t>Equipe Responsável </a:t>
                      </a:r>
                    </a:p>
                    <a:p>
                      <a:pPr algn="ctr"/>
                      <a:endParaRPr lang="pt-BR"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tc>
                  <a:txBody>
                    <a:bodyPr/>
                    <a:lstStyle/>
                    <a:p>
                      <a:pPr algn="ctr"/>
                      <a:r>
                        <a:rPr lang="pt-BR" sz="1600" dirty="0"/>
                        <a:t>Situação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extLst>
                  <a:ext uri="{0D108BD9-81ED-4DB2-BD59-A6C34878D82A}">
                    <a16:rowId xmlns:a16="http://schemas.microsoft.com/office/drawing/2014/main" val="1170792116"/>
                  </a:ext>
                </a:extLst>
              </a:tr>
              <a:tr h="370840">
                <a:tc>
                  <a:txBody>
                    <a:bodyPr/>
                    <a:lstStyle/>
                    <a:p>
                      <a:r>
                        <a:rPr lang="pt-BR" dirty="0"/>
                        <a:t>#03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dirty="0"/>
                        <a:t>29/09/2016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a:t>Enviar Notificação</a:t>
                      </a:r>
                      <a:r>
                        <a:rPr lang="pt-BR" baseline="0" dirty="0"/>
                        <a:t> de Alertas na Página Inicial</a:t>
                      </a:r>
                      <a:r>
                        <a:rPr lang="pt-BR"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dirty="0"/>
                        <a:t>Mariane (Analista), </a:t>
                      </a:r>
                      <a:r>
                        <a:rPr lang="pt-BR" dirty="0" err="1"/>
                        <a:t>Graziele</a:t>
                      </a:r>
                      <a:r>
                        <a:rPr lang="pt-BR" dirty="0"/>
                        <a:t> (DBA) e </a:t>
                      </a:r>
                      <a:r>
                        <a:rPr lang="pt-BR" dirty="0" err="1"/>
                        <a:t>Nícolas</a:t>
                      </a:r>
                      <a:r>
                        <a:rPr lang="pt-BR" dirty="0"/>
                        <a:t> (Desenvolvedor).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i="0" dirty="0"/>
                        <a:t>Em</a:t>
                      </a:r>
                      <a:r>
                        <a:rPr lang="pt-BR" i="0" baseline="0" dirty="0"/>
                        <a:t>  andamento</a:t>
                      </a:r>
                      <a:endParaRPr lang="pt-BR" i="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90471864"/>
                  </a:ext>
                </a:extLst>
              </a:tr>
              <a:tr h="370840">
                <a:tc>
                  <a:txBody>
                    <a:bodyPr/>
                    <a:lstStyle/>
                    <a:p>
                      <a:r>
                        <a:rPr lang="pt-BR" dirty="0"/>
                        <a:t>#03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dirty="0"/>
                        <a:t>29/09/2016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a:t>Descrição</a:t>
                      </a:r>
                      <a:r>
                        <a:rPr lang="pt-BR" baseline="0" dirty="0"/>
                        <a:t> </a:t>
                      </a:r>
                      <a:r>
                        <a:rPr lang="pt-BR" dirty="0"/>
                        <a:t>Alertas Enviados (ADM).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dirty="0"/>
                        <a:t>Julia (Analista), Everton (DBA) e Vitor</a:t>
                      </a:r>
                      <a:r>
                        <a:rPr lang="pt-BR" baseline="0" dirty="0"/>
                        <a:t> </a:t>
                      </a:r>
                      <a:r>
                        <a:rPr lang="pt-BR" dirty="0"/>
                        <a:t>(Desenvolvedor).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i="0" dirty="0"/>
                        <a:t>Finalizado</a:t>
                      </a:r>
                    </a:p>
                    <a:p>
                      <a:endParaRPr lang="pt-BR" i="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934513437"/>
                  </a:ext>
                </a:extLst>
              </a:tr>
              <a:tr h="370840">
                <a:tc>
                  <a:txBody>
                    <a:bodyPr/>
                    <a:lstStyle/>
                    <a:p>
                      <a:r>
                        <a:rPr lang="pt-BR" dirty="0"/>
                        <a:t>#04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dirty="0"/>
                        <a:t>28/10/2016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a:t>Gerenciamento de Alertas (Usuário).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dirty="0"/>
                        <a:t>Mariane (Analista), </a:t>
                      </a:r>
                      <a:r>
                        <a:rPr lang="pt-BR" dirty="0" err="1"/>
                        <a:t>Graziele</a:t>
                      </a:r>
                      <a:r>
                        <a:rPr lang="pt-BR" dirty="0"/>
                        <a:t> (DBA) e </a:t>
                      </a:r>
                      <a:r>
                        <a:rPr lang="pt-BR" dirty="0" err="1"/>
                        <a:t>Nícolas</a:t>
                      </a:r>
                      <a:r>
                        <a:rPr lang="pt-BR" dirty="0"/>
                        <a:t> (Desenvolvedor).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i="0" dirty="0"/>
                        <a:t>Validação</a:t>
                      </a:r>
                    </a:p>
                    <a:p>
                      <a:endParaRPr lang="pt-BR" i="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88531908"/>
                  </a:ext>
                </a:extLst>
              </a:tr>
            </a:tbl>
          </a:graphicData>
        </a:graphic>
      </p:graphicFrame>
      <p:pic>
        <p:nvPicPr>
          <p:cNvPr id="5" name="Imagem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spTree>
    <p:extLst>
      <p:ext uri="{BB962C8B-B14F-4D97-AF65-F5344CB8AC3E}">
        <p14:creationId xmlns:p14="http://schemas.microsoft.com/office/powerpoint/2010/main" val="2129192866"/>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Planejamento de Atividades</a:t>
            </a:r>
          </a:p>
        </p:txBody>
      </p:sp>
      <p:graphicFrame>
        <p:nvGraphicFramePr>
          <p:cNvPr id="4" name="Marcador de Posição de Conteúdo 3"/>
          <p:cNvGraphicFramePr>
            <a:graphicFrameLocks noGrp="1"/>
          </p:cNvGraphicFramePr>
          <p:nvPr>
            <p:ph idx="1"/>
            <p:extLst/>
          </p:nvPr>
        </p:nvGraphicFramePr>
        <p:xfrm>
          <a:off x="1262063" y="1828800"/>
          <a:ext cx="8617660" cy="4785360"/>
        </p:xfrm>
        <a:graphic>
          <a:graphicData uri="http://schemas.openxmlformats.org/drawingml/2006/table">
            <a:tbl>
              <a:tblPr firstRow="1" bandRow="1">
                <a:tableStyleId>{5C22544A-7EE6-4342-B048-85BDC9FD1C3A}</a:tableStyleId>
              </a:tblPr>
              <a:tblGrid>
                <a:gridCol w="976640">
                  <a:extLst>
                    <a:ext uri="{9D8B030D-6E8A-4147-A177-3AD203B41FA5}">
                      <a16:colId xmlns:a16="http://schemas.microsoft.com/office/drawing/2014/main" val="1891765398"/>
                    </a:ext>
                  </a:extLst>
                </a:gridCol>
                <a:gridCol w="1534511">
                  <a:extLst>
                    <a:ext uri="{9D8B030D-6E8A-4147-A177-3AD203B41FA5}">
                      <a16:colId xmlns:a16="http://schemas.microsoft.com/office/drawing/2014/main" val="3284854588"/>
                    </a:ext>
                  </a:extLst>
                </a:gridCol>
                <a:gridCol w="1723696">
                  <a:extLst>
                    <a:ext uri="{9D8B030D-6E8A-4147-A177-3AD203B41FA5}">
                      <a16:colId xmlns:a16="http://schemas.microsoft.com/office/drawing/2014/main" val="3789069938"/>
                    </a:ext>
                  </a:extLst>
                </a:gridCol>
                <a:gridCol w="2427890">
                  <a:extLst>
                    <a:ext uri="{9D8B030D-6E8A-4147-A177-3AD203B41FA5}">
                      <a16:colId xmlns:a16="http://schemas.microsoft.com/office/drawing/2014/main" val="4068056366"/>
                    </a:ext>
                  </a:extLst>
                </a:gridCol>
                <a:gridCol w="1954923">
                  <a:extLst>
                    <a:ext uri="{9D8B030D-6E8A-4147-A177-3AD203B41FA5}">
                      <a16:colId xmlns:a16="http://schemas.microsoft.com/office/drawing/2014/main" val="3063119970"/>
                    </a:ext>
                  </a:extLst>
                </a:gridCol>
              </a:tblGrid>
              <a:tr h="370840">
                <a:tc gridSpan="5">
                  <a:txBody>
                    <a:bodyPr/>
                    <a:lstStyle/>
                    <a:p>
                      <a:pPr algn="ctr"/>
                      <a:r>
                        <a:rPr lang="pt-BR" sz="1800" b="1" dirty="0"/>
                        <a:t>Planejamento das Iterações para o Desenvolvimento dos Casos de Uso</a:t>
                      </a:r>
                    </a:p>
                    <a:p>
                      <a:pPr algn="ctr"/>
                      <a:r>
                        <a:rPr lang="pt-BR" sz="1800" b="1" dirty="0"/>
                        <a:t>Módulo de Cadastros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hMerge="1">
                  <a:txBody>
                    <a:bodyPr/>
                    <a:lstStyle/>
                    <a:p>
                      <a:endParaRPr lang="pt-BR"/>
                    </a:p>
                  </a:txBody>
                  <a:tcPr/>
                </a:tc>
                <a:tc hMerge="1">
                  <a:txBody>
                    <a:bodyPr/>
                    <a:lstStyle/>
                    <a:p>
                      <a:endParaRPr lang="pt-BR"/>
                    </a:p>
                  </a:txBody>
                  <a:tcPr/>
                </a:tc>
                <a:tc hMerge="1">
                  <a:txBody>
                    <a:bodyPr/>
                    <a:lstStyle/>
                    <a:p>
                      <a:endParaRPr lang="pt-BR" dirty="0"/>
                    </a:p>
                  </a:txBody>
                  <a:tcPr/>
                </a:tc>
                <a:tc hMerge="1">
                  <a:txBody>
                    <a:bodyPr/>
                    <a:lstStyle/>
                    <a:p>
                      <a:pPr algn="ctr"/>
                      <a:endParaRPr lang="pt-BR" sz="18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extLst>
                  <a:ext uri="{0D108BD9-81ED-4DB2-BD59-A6C34878D82A}">
                    <a16:rowId xmlns:a16="http://schemas.microsoft.com/office/drawing/2014/main" val="2895991547"/>
                  </a:ext>
                </a:extLst>
              </a:tr>
              <a:tr h="365760">
                <a:tc>
                  <a:txBody>
                    <a:bodyPr/>
                    <a:lstStyle/>
                    <a:p>
                      <a:pPr algn="ctr"/>
                      <a:r>
                        <a:rPr lang="pt-BR" sz="1600" dirty="0"/>
                        <a:t>Iteração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tc>
                  <a:txBody>
                    <a:bodyPr/>
                    <a:lstStyle/>
                    <a:p>
                      <a:pPr algn="ctr"/>
                      <a:r>
                        <a:rPr lang="pt-BR" sz="1600" dirty="0"/>
                        <a:t>Data Prevista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tc>
                  <a:txBody>
                    <a:bodyPr/>
                    <a:lstStyle/>
                    <a:p>
                      <a:pPr algn="ctr"/>
                      <a:r>
                        <a:rPr lang="pt-BR" sz="1600" dirty="0"/>
                        <a:t>Casos de Uso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sz="1600" dirty="0"/>
                        <a:t>Equipe Responsável </a:t>
                      </a:r>
                    </a:p>
                    <a:p>
                      <a:pPr algn="ctr"/>
                      <a:endParaRPr lang="pt-BR"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tc>
                  <a:txBody>
                    <a:bodyPr/>
                    <a:lstStyle/>
                    <a:p>
                      <a:pPr algn="ctr"/>
                      <a:r>
                        <a:rPr lang="pt-BR" sz="1600" dirty="0"/>
                        <a:t>Situação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extLst>
                  <a:ext uri="{0D108BD9-81ED-4DB2-BD59-A6C34878D82A}">
                    <a16:rowId xmlns:a16="http://schemas.microsoft.com/office/drawing/2014/main" val="1170792116"/>
                  </a:ext>
                </a:extLst>
              </a:tr>
              <a:tr h="370840">
                <a:tc>
                  <a:txBody>
                    <a:bodyPr/>
                    <a:lstStyle/>
                    <a:p>
                      <a:r>
                        <a:rPr lang="pt-BR" dirty="0"/>
                        <a:t>#04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dirty="0"/>
                        <a:t>28/10/2016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dirty="0"/>
                        <a:t>Imagens Alertas Enviados (ADM).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dirty="0"/>
                        <a:t>Julia (Analista), Everton (DBA) e Vitor</a:t>
                      </a:r>
                      <a:r>
                        <a:rPr lang="pt-BR" baseline="0" dirty="0"/>
                        <a:t> </a:t>
                      </a:r>
                      <a:r>
                        <a:rPr lang="pt-BR" dirty="0"/>
                        <a:t>(Desenvolvedor).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i="0" dirty="0"/>
                        <a:t>Finalizado</a:t>
                      </a:r>
                    </a:p>
                    <a:p>
                      <a:endParaRPr lang="pt-BR" i="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90471864"/>
                  </a:ext>
                </a:extLst>
              </a:tr>
              <a:tr h="370840">
                <a:tc>
                  <a:txBody>
                    <a:bodyPr/>
                    <a:lstStyle/>
                    <a:p>
                      <a:r>
                        <a:rPr lang="pt-BR" dirty="0"/>
                        <a:t>#04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dirty="0"/>
                        <a:t>28/10/2016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a:t>Cadastrar</a:t>
                      </a:r>
                      <a:r>
                        <a:rPr lang="pt-BR" baseline="0" dirty="0"/>
                        <a:t> Alertas (Usuário).</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dirty="0"/>
                        <a:t>Mariane (Analista), </a:t>
                      </a:r>
                      <a:r>
                        <a:rPr lang="pt-BR" dirty="0" err="1"/>
                        <a:t>Graziele</a:t>
                      </a:r>
                      <a:r>
                        <a:rPr lang="pt-BR" dirty="0"/>
                        <a:t> (DBA) e </a:t>
                      </a:r>
                      <a:r>
                        <a:rPr lang="pt-BR" dirty="0" err="1"/>
                        <a:t>Nícolas</a:t>
                      </a:r>
                      <a:r>
                        <a:rPr lang="pt-BR" dirty="0"/>
                        <a:t> (Desenvolvedor).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i="0" dirty="0"/>
                        <a:t>Validação</a:t>
                      </a:r>
                    </a:p>
                    <a:p>
                      <a:endParaRPr lang="pt-BR" i="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934513437"/>
                  </a:ext>
                </a:extLst>
              </a:tr>
              <a:tr h="370840">
                <a:tc>
                  <a:txBody>
                    <a:bodyPr/>
                    <a:lstStyle/>
                    <a:p>
                      <a:r>
                        <a:rPr lang="pt-BR" dirty="0"/>
                        <a:t>#04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dirty="0"/>
                        <a:t>28/10/2016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a:t>Pesquisar Alertas Enviados (ADM).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dirty="0"/>
                        <a:t>Julia (Analista), Everton (DBA) e Vitor</a:t>
                      </a:r>
                      <a:r>
                        <a:rPr lang="pt-BR" baseline="0" dirty="0"/>
                        <a:t> </a:t>
                      </a:r>
                      <a:r>
                        <a:rPr lang="pt-BR" dirty="0"/>
                        <a:t>(Desenvolvedor).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i="0" dirty="0"/>
                        <a:t>Finalizado</a:t>
                      </a:r>
                    </a:p>
                    <a:p>
                      <a:endParaRPr lang="pt-BR" i="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88531908"/>
                  </a:ext>
                </a:extLst>
              </a:tr>
            </a:tbl>
          </a:graphicData>
        </a:graphic>
      </p:graphicFrame>
      <p:pic>
        <p:nvPicPr>
          <p:cNvPr id="5" name="Imagem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spTree>
    <p:extLst>
      <p:ext uri="{BB962C8B-B14F-4D97-AF65-F5344CB8AC3E}">
        <p14:creationId xmlns:p14="http://schemas.microsoft.com/office/powerpoint/2010/main" val="2566540185"/>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Planejamento de Atividades</a:t>
            </a:r>
          </a:p>
        </p:txBody>
      </p:sp>
      <p:graphicFrame>
        <p:nvGraphicFramePr>
          <p:cNvPr id="4" name="Marcador de Posição de Conteúdo 3"/>
          <p:cNvGraphicFramePr>
            <a:graphicFrameLocks noGrp="1"/>
          </p:cNvGraphicFramePr>
          <p:nvPr>
            <p:ph idx="1"/>
            <p:extLst/>
          </p:nvPr>
        </p:nvGraphicFramePr>
        <p:xfrm>
          <a:off x="1262063" y="1828800"/>
          <a:ext cx="8617660" cy="4785360"/>
        </p:xfrm>
        <a:graphic>
          <a:graphicData uri="http://schemas.openxmlformats.org/drawingml/2006/table">
            <a:tbl>
              <a:tblPr firstRow="1" bandRow="1">
                <a:tableStyleId>{5C22544A-7EE6-4342-B048-85BDC9FD1C3A}</a:tableStyleId>
              </a:tblPr>
              <a:tblGrid>
                <a:gridCol w="976640">
                  <a:extLst>
                    <a:ext uri="{9D8B030D-6E8A-4147-A177-3AD203B41FA5}">
                      <a16:colId xmlns:a16="http://schemas.microsoft.com/office/drawing/2014/main" val="1891765398"/>
                    </a:ext>
                  </a:extLst>
                </a:gridCol>
                <a:gridCol w="1534511">
                  <a:extLst>
                    <a:ext uri="{9D8B030D-6E8A-4147-A177-3AD203B41FA5}">
                      <a16:colId xmlns:a16="http://schemas.microsoft.com/office/drawing/2014/main" val="3284854588"/>
                    </a:ext>
                  </a:extLst>
                </a:gridCol>
                <a:gridCol w="1723696">
                  <a:extLst>
                    <a:ext uri="{9D8B030D-6E8A-4147-A177-3AD203B41FA5}">
                      <a16:colId xmlns:a16="http://schemas.microsoft.com/office/drawing/2014/main" val="3789069938"/>
                    </a:ext>
                  </a:extLst>
                </a:gridCol>
                <a:gridCol w="2427890">
                  <a:extLst>
                    <a:ext uri="{9D8B030D-6E8A-4147-A177-3AD203B41FA5}">
                      <a16:colId xmlns:a16="http://schemas.microsoft.com/office/drawing/2014/main" val="4068056366"/>
                    </a:ext>
                  </a:extLst>
                </a:gridCol>
                <a:gridCol w="1954923">
                  <a:extLst>
                    <a:ext uri="{9D8B030D-6E8A-4147-A177-3AD203B41FA5}">
                      <a16:colId xmlns:a16="http://schemas.microsoft.com/office/drawing/2014/main" val="3063119970"/>
                    </a:ext>
                  </a:extLst>
                </a:gridCol>
              </a:tblGrid>
              <a:tr h="370840">
                <a:tc gridSpan="5">
                  <a:txBody>
                    <a:bodyPr/>
                    <a:lstStyle/>
                    <a:p>
                      <a:pPr algn="ctr"/>
                      <a:r>
                        <a:rPr lang="pt-BR" sz="1800" b="1" dirty="0"/>
                        <a:t>Planejamento das Iterações para o Desenvolvimento dos Casos de Uso</a:t>
                      </a:r>
                    </a:p>
                    <a:p>
                      <a:pPr algn="ctr"/>
                      <a:r>
                        <a:rPr lang="pt-BR" sz="1800" b="1" dirty="0"/>
                        <a:t>Módulo de Cadastros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hMerge="1">
                  <a:txBody>
                    <a:bodyPr/>
                    <a:lstStyle/>
                    <a:p>
                      <a:endParaRPr lang="pt-BR"/>
                    </a:p>
                  </a:txBody>
                  <a:tcPr/>
                </a:tc>
                <a:tc hMerge="1">
                  <a:txBody>
                    <a:bodyPr/>
                    <a:lstStyle/>
                    <a:p>
                      <a:endParaRPr lang="pt-BR"/>
                    </a:p>
                  </a:txBody>
                  <a:tcPr/>
                </a:tc>
                <a:tc hMerge="1">
                  <a:txBody>
                    <a:bodyPr/>
                    <a:lstStyle/>
                    <a:p>
                      <a:endParaRPr lang="pt-BR" dirty="0"/>
                    </a:p>
                  </a:txBody>
                  <a:tcPr/>
                </a:tc>
                <a:tc hMerge="1">
                  <a:txBody>
                    <a:bodyPr/>
                    <a:lstStyle/>
                    <a:p>
                      <a:pPr algn="ctr"/>
                      <a:endParaRPr lang="pt-BR" sz="18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extLst>
                  <a:ext uri="{0D108BD9-81ED-4DB2-BD59-A6C34878D82A}">
                    <a16:rowId xmlns:a16="http://schemas.microsoft.com/office/drawing/2014/main" val="2895991547"/>
                  </a:ext>
                </a:extLst>
              </a:tr>
              <a:tr h="365760">
                <a:tc>
                  <a:txBody>
                    <a:bodyPr/>
                    <a:lstStyle/>
                    <a:p>
                      <a:pPr algn="ctr"/>
                      <a:r>
                        <a:rPr lang="pt-BR" sz="1600" dirty="0"/>
                        <a:t>Iteração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tc>
                  <a:txBody>
                    <a:bodyPr/>
                    <a:lstStyle/>
                    <a:p>
                      <a:pPr algn="ctr"/>
                      <a:r>
                        <a:rPr lang="pt-BR" sz="1600" dirty="0"/>
                        <a:t>Data Prevista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tc>
                  <a:txBody>
                    <a:bodyPr/>
                    <a:lstStyle/>
                    <a:p>
                      <a:pPr algn="ctr"/>
                      <a:r>
                        <a:rPr lang="pt-BR" sz="1600" dirty="0"/>
                        <a:t>Casos de Uso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sz="1600" dirty="0"/>
                        <a:t>Equipe Responsável </a:t>
                      </a:r>
                    </a:p>
                    <a:p>
                      <a:pPr algn="ctr"/>
                      <a:endParaRPr lang="pt-BR"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tc>
                  <a:txBody>
                    <a:bodyPr/>
                    <a:lstStyle/>
                    <a:p>
                      <a:pPr algn="ctr"/>
                      <a:r>
                        <a:rPr lang="pt-BR" sz="1600" dirty="0"/>
                        <a:t>Situação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extLst>
                  <a:ext uri="{0D108BD9-81ED-4DB2-BD59-A6C34878D82A}">
                    <a16:rowId xmlns:a16="http://schemas.microsoft.com/office/drawing/2014/main" val="1170792116"/>
                  </a:ext>
                </a:extLst>
              </a:tr>
              <a:tr h="370840">
                <a:tc>
                  <a:txBody>
                    <a:bodyPr/>
                    <a:lstStyle/>
                    <a:p>
                      <a:r>
                        <a:rPr lang="pt-BR" dirty="0"/>
                        <a:t>#04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dirty="0"/>
                        <a:t>28/10/2016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baseline="0" dirty="0"/>
                        <a:t>Editar Alertas (Usuário).</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dirty="0"/>
                        <a:t>Mariane (Analista), </a:t>
                      </a:r>
                      <a:r>
                        <a:rPr lang="pt-BR" dirty="0" err="1"/>
                        <a:t>Graziele</a:t>
                      </a:r>
                      <a:r>
                        <a:rPr lang="pt-BR" dirty="0"/>
                        <a:t> (DBA) e </a:t>
                      </a:r>
                      <a:r>
                        <a:rPr lang="pt-BR" dirty="0" err="1"/>
                        <a:t>Nícolas</a:t>
                      </a:r>
                      <a:r>
                        <a:rPr lang="pt-BR" dirty="0"/>
                        <a:t> (Desenvolvedor).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i="0" dirty="0"/>
                        <a:t>Validação</a:t>
                      </a:r>
                    </a:p>
                    <a:p>
                      <a:endParaRPr lang="pt-BR" i="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90471864"/>
                  </a:ext>
                </a:extLst>
              </a:tr>
              <a:tr h="370840">
                <a:tc>
                  <a:txBody>
                    <a:bodyPr/>
                    <a:lstStyle/>
                    <a:p>
                      <a:r>
                        <a:rPr lang="pt-BR" dirty="0"/>
                        <a:t>#04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dirty="0"/>
                        <a:t>28/10/2016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a:t>Aprovar Alertas Enviados (ADM).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dirty="0"/>
                        <a:t>Julia (Analista), Everton (DBA) e Vitor</a:t>
                      </a:r>
                      <a:r>
                        <a:rPr lang="pt-BR" baseline="0" dirty="0"/>
                        <a:t> </a:t>
                      </a:r>
                      <a:r>
                        <a:rPr lang="pt-BR" dirty="0"/>
                        <a:t>(Desenvolvedor).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i="0" dirty="0"/>
                        <a:t>Finalizado</a:t>
                      </a:r>
                    </a:p>
                    <a:p>
                      <a:endParaRPr lang="pt-BR" i="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934513437"/>
                  </a:ext>
                </a:extLst>
              </a:tr>
              <a:tr h="370840">
                <a:tc>
                  <a:txBody>
                    <a:bodyPr/>
                    <a:lstStyle/>
                    <a:p>
                      <a:r>
                        <a:rPr lang="pt-BR" dirty="0"/>
                        <a:t>#05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dirty="0"/>
                        <a:t>11/11/2016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baseline="0" dirty="0" err="1"/>
                        <a:t>Ecluir</a:t>
                      </a:r>
                      <a:r>
                        <a:rPr lang="pt-BR" baseline="0" dirty="0"/>
                        <a:t> Alertas (Usuário).</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dirty="0"/>
                        <a:t>Mariane (Analista), </a:t>
                      </a:r>
                      <a:r>
                        <a:rPr lang="pt-BR" dirty="0" err="1"/>
                        <a:t>Graziele</a:t>
                      </a:r>
                      <a:r>
                        <a:rPr lang="pt-BR" dirty="0"/>
                        <a:t> (DBA) e </a:t>
                      </a:r>
                      <a:r>
                        <a:rPr lang="pt-BR" dirty="0" err="1"/>
                        <a:t>Nícolas</a:t>
                      </a:r>
                      <a:r>
                        <a:rPr lang="pt-BR" dirty="0"/>
                        <a:t> (Desenvolvedor).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i="0" dirty="0"/>
                        <a:t>Validação</a:t>
                      </a:r>
                    </a:p>
                    <a:p>
                      <a:endParaRPr lang="pt-BR" i="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88531908"/>
                  </a:ext>
                </a:extLst>
              </a:tr>
            </a:tbl>
          </a:graphicData>
        </a:graphic>
      </p:graphicFrame>
      <p:pic>
        <p:nvPicPr>
          <p:cNvPr id="5" name="Imagem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spTree>
    <p:extLst>
      <p:ext uri="{BB962C8B-B14F-4D97-AF65-F5344CB8AC3E}">
        <p14:creationId xmlns:p14="http://schemas.microsoft.com/office/powerpoint/2010/main" val="2449200557"/>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261872" y="365760"/>
            <a:ext cx="9692640" cy="914400"/>
          </a:xfrm>
        </p:spPr>
        <p:txBody>
          <a:bodyPr/>
          <a:lstStyle/>
          <a:p>
            <a:r>
              <a:rPr lang="pt-BR" dirty="0"/>
              <a:t>Planejamento de Atividades</a:t>
            </a:r>
          </a:p>
        </p:txBody>
      </p:sp>
      <p:graphicFrame>
        <p:nvGraphicFramePr>
          <p:cNvPr id="4" name="Marcador de Posição de Conteúdo 3"/>
          <p:cNvGraphicFramePr>
            <a:graphicFrameLocks noGrp="1"/>
          </p:cNvGraphicFramePr>
          <p:nvPr>
            <p:ph idx="1"/>
            <p:extLst/>
          </p:nvPr>
        </p:nvGraphicFramePr>
        <p:xfrm>
          <a:off x="1261872" y="1524000"/>
          <a:ext cx="8617660" cy="5334000"/>
        </p:xfrm>
        <a:graphic>
          <a:graphicData uri="http://schemas.openxmlformats.org/drawingml/2006/table">
            <a:tbl>
              <a:tblPr firstRow="1" bandRow="1">
                <a:tableStyleId>{5C22544A-7EE6-4342-B048-85BDC9FD1C3A}</a:tableStyleId>
              </a:tblPr>
              <a:tblGrid>
                <a:gridCol w="976640">
                  <a:extLst>
                    <a:ext uri="{9D8B030D-6E8A-4147-A177-3AD203B41FA5}">
                      <a16:colId xmlns:a16="http://schemas.microsoft.com/office/drawing/2014/main" val="1891765398"/>
                    </a:ext>
                  </a:extLst>
                </a:gridCol>
                <a:gridCol w="1534511">
                  <a:extLst>
                    <a:ext uri="{9D8B030D-6E8A-4147-A177-3AD203B41FA5}">
                      <a16:colId xmlns:a16="http://schemas.microsoft.com/office/drawing/2014/main" val="3284854588"/>
                    </a:ext>
                  </a:extLst>
                </a:gridCol>
                <a:gridCol w="1723696">
                  <a:extLst>
                    <a:ext uri="{9D8B030D-6E8A-4147-A177-3AD203B41FA5}">
                      <a16:colId xmlns:a16="http://schemas.microsoft.com/office/drawing/2014/main" val="3789069938"/>
                    </a:ext>
                  </a:extLst>
                </a:gridCol>
                <a:gridCol w="2427890">
                  <a:extLst>
                    <a:ext uri="{9D8B030D-6E8A-4147-A177-3AD203B41FA5}">
                      <a16:colId xmlns:a16="http://schemas.microsoft.com/office/drawing/2014/main" val="4068056366"/>
                    </a:ext>
                  </a:extLst>
                </a:gridCol>
                <a:gridCol w="1954923">
                  <a:extLst>
                    <a:ext uri="{9D8B030D-6E8A-4147-A177-3AD203B41FA5}">
                      <a16:colId xmlns:a16="http://schemas.microsoft.com/office/drawing/2014/main" val="3063119970"/>
                    </a:ext>
                  </a:extLst>
                </a:gridCol>
              </a:tblGrid>
              <a:tr h="370840">
                <a:tc gridSpan="5">
                  <a:txBody>
                    <a:bodyPr/>
                    <a:lstStyle/>
                    <a:p>
                      <a:pPr algn="ctr"/>
                      <a:r>
                        <a:rPr lang="pt-BR" sz="1800" b="1" dirty="0"/>
                        <a:t>Planejamento das Iterações para o Desenvolvimento dos Casos de Uso</a:t>
                      </a:r>
                    </a:p>
                    <a:p>
                      <a:pPr algn="ctr"/>
                      <a:r>
                        <a:rPr lang="pt-BR" sz="1800" b="1" dirty="0"/>
                        <a:t>Módulo de Cadastros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hMerge="1">
                  <a:txBody>
                    <a:bodyPr/>
                    <a:lstStyle/>
                    <a:p>
                      <a:endParaRPr lang="pt-BR"/>
                    </a:p>
                  </a:txBody>
                  <a:tcPr/>
                </a:tc>
                <a:tc hMerge="1">
                  <a:txBody>
                    <a:bodyPr/>
                    <a:lstStyle/>
                    <a:p>
                      <a:endParaRPr lang="pt-BR"/>
                    </a:p>
                  </a:txBody>
                  <a:tcPr/>
                </a:tc>
                <a:tc hMerge="1">
                  <a:txBody>
                    <a:bodyPr/>
                    <a:lstStyle/>
                    <a:p>
                      <a:endParaRPr lang="pt-BR" dirty="0"/>
                    </a:p>
                  </a:txBody>
                  <a:tcPr/>
                </a:tc>
                <a:tc hMerge="1">
                  <a:txBody>
                    <a:bodyPr/>
                    <a:lstStyle/>
                    <a:p>
                      <a:pPr algn="ctr"/>
                      <a:endParaRPr lang="pt-BR" sz="18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extLst>
                  <a:ext uri="{0D108BD9-81ED-4DB2-BD59-A6C34878D82A}">
                    <a16:rowId xmlns:a16="http://schemas.microsoft.com/office/drawing/2014/main" val="2895991547"/>
                  </a:ext>
                </a:extLst>
              </a:tr>
              <a:tr h="365760">
                <a:tc>
                  <a:txBody>
                    <a:bodyPr/>
                    <a:lstStyle/>
                    <a:p>
                      <a:pPr algn="ctr"/>
                      <a:r>
                        <a:rPr lang="pt-BR" sz="1600" dirty="0"/>
                        <a:t>Iteração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tc>
                  <a:txBody>
                    <a:bodyPr/>
                    <a:lstStyle/>
                    <a:p>
                      <a:pPr algn="ctr"/>
                      <a:r>
                        <a:rPr lang="pt-BR" sz="1600" dirty="0"/>
                        <a:t>Data Prevista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tc>
                  <a:txBody>
                    <a:bodyPr/>
                    <a:lstStyle/>
                    <a:p>
                      <a:pPr algn="ctr"/>
                      <a:r>
                        <a:rPr lang="pt-BR" sz="1600" dirty="0"/>
                        <a:t>Casos de Uso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sz="1600" dirty="0"/>
                        <a:t>Equipe Responsável </a:t>
                      </a:r>
                    </a:p>
                    <a:p>
                      <a:pPr algn="ctr"/>
                      <a:endParaRPr lang="pt-BR"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tc>
                  <a:txBody>
                    <a:bodyPr/>
                    <a:lstStyle/>
                    <a:p>
                      <a:pPr algn="ctr"/>
                      <a:r>
                        <a:rPr lang="pt-BR" sz="1600" dirty="0"/>
                        <a:t>Situação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extLst>
                  <a:ext uri="{0D108BD9-81ED-4DB2-BD59-A6C34878D82A}">
                    <a16:rowId xmlns:a16="http://schemas.microsoft.com/office/drawing/2014/main" val="1170792116"/>
                  </a:ext>
                </a:extLst>
              </a:tr>
              <a:tr h="370840">
                <a:tc>
                  <a:txBody>
                    <a:bodyPr/>
                    <a:lstStyle/>
                    <a:p>
                      <a:r>
                        <a:rPr lang="pt-BR" dirty="0"/>
                        <a:t>#05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dirty="0"/>
                        <a:t>11/11/2016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a:t>Reprovar Alertas Enviados (ADM).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dirty="0"/>
                        <a:t>Julia (Analista), Everton (DBA) e Vitor</a:t>
                      </a:r>
                      <a:r>
                        <a:rPr lang="pt-BR" baseline="0" dirty="0"/>
                        <a:t> </a:t>
                      </a:r>
                      <a:r>
                        <a:rPr lang="pt-BR" dirty="0"/>
                        <a:t>(Desenvolvedor).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i="0" dirty="0"/>
                        <a:t>Finalizado</a:t>
                      </a:r>
                    </a:p>
                    <a:p>
                      <a:endParaRPr lang="pt-BR" i="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90471864"/>
                  </a:ext>
                </a:extLst>
              </a:tr>
              <a:tr h="370840">
                <a:tc>
                  <a:txBody>
                    <a:bodyPr/>
                    <a:lstStyle/>
                    <a:p>
                      <a:r>
                        <a:rPr lang="pt-BR" dirty="0"/>
                        <a:t>#05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dirty="0"/>
                        <a:t>11/11/2016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baseline="0" dirty="0"/>
                        <a:t>Pesquisar Alertas (Usuário).</a:t>
                      </a:r>
                      <a:endParaRPr lang="pt-BR" dirty="0"/>
                    </a:p>
                    <a:p>
                      <a:pPr marL="0" marR="0" indent="0" algn="l" defTabSz="914400" rtl="0" eaLnBrk="1" fontAlgn="auto" latinLnBrk="0" hangingPunct="1">
                        <a:lnSpc>
                          <a:spcPct val="100000"/>
                        </a:lnSpc>
                        <a:spcBef>
                          <a:spcPts val="0"/>
                        </a:spcBef>
                        <a:spcAft>
                          <a:spcPts val="0"/>
                        </a:spcAft>
                        <a:buClrTx/>
                        <a:buSzTx/>
                        <a:buFontTx/>
                        <a:buNone/>
                        <a:tabLst/>
                        <a:defRPr/>
                      </a:pP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dirty="0"/>
                        <a:t>Mariane (Analista), </a:t>
                      </a:r>
                      <a:r>
                        <a:rPr lang="pt-BR" dirty="0" err="1"/>
                        <a:t>Graziele</a:t>
                      </a:r>
                      <a:r>
                        <a:rPr lang="pt-BR" dirty="0"/>
                        <a:t> (DBA) e </a:t>
                      </a:r>
                      <a:r>
                        <a:rPr lang="pt-BR" dirty="0" err="1"/>
                        <a:t>Nícolas</a:t>
                      </a:r>
                      <a:r>
                        <a:rPr lang="pt-BR" dirty="0"/>
                        <a:t> (Desenvolvedor).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i="0" dirty="0"/>
                        <a:t>Validação</a:t>
                      </a:r>
                    </a:p>
                    <a:p>
                      <a:endParaRPr lang="pt-BR" i="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934513437"/>
                  </a:ext>
                </a:extLst>
              </a:tr>
              <a:tr h="370840">
                <a:tc>
                  <a:txBody>
                    <a:bodyPr/>
                    <a:lstStyle/>
                    <a:p>
                      <a:r>
                        <a:rPr lang="pt-BR" dirty="0"/>
                        <a:t>#05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dirty="0"/>
                        <a:t>11/11/2016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a:t>Gerar Séries Históricas em Formato Tabular e Gráfico de Alertas.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dirty="0"/>
                        <a:t>Julia (Analista), Everton (DBA) e Vitor</a:t>
                      </a:r>
                      <a:r>
                        <a:rPr lang="pt-BR" baseline="0" dirty="0"/>
                        <a:t> </a:t>
                      </a:r>
                      <a:r>
                        <a:rPr lang="pt-BR" dirty="0"/>
                        <a:t>(Desenvolvedor).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i="0" dirty="0"/>
                        <a:t>Em</a:t>
                      </a:r>
                      <a:r>
                        <a:rPr lang="pt-BR" i="0" baseline="0" dirty="0"/>
                        <a:t> andamento</a:t>
                      </a:r>
                      <a:endParaRPr lang="pt-BR" i="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88531908"/>
                  </a:ext>
                </a:extLst>
              </a:tr>
            </a:tbl>
          </a:graphicData>
        </a:graphic>
      </p:graphicFrame>
      <p:pic>
        <p:nvPicPr>
          <p:cNvPr id="5" name="Imagem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spTree>
    <p:extLst>
      <p:ext uri="{BB962C8B-B14F-4D97-AF65-F5344CB8AC3E}">
        <p14:creationId xmlns:p14="http://schemas.microsoft.com/office/powerpoint/2010/main" val="367344979"/>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261872" y="365760"/>
            <a:ext cx="9692640" cy="914400"/>
          </a:xfrm>
        </p:spPr>
        <p:txBody>
          <a:bodyPr/>
          <a:lstStyle/>
          <a:p>
            <a:r>
              <a:rPr lang="pt-BR" dirty="0"/>
              <a:t>Planejamento de Atividades</a:t>
            </a:r>
          </a:p>
        </p:txBody>
      </p:sp>
      <p:graphicFrame>
        <p:nvGraphicFramePr>
          <p:cNvPr id="4" name="Marcador de Posição de Conteúdo 3"/>
          <p:cNvGraphicFramePr>
            <a:graphicFrameLocks noGrp="1"/>
          </p:cNvGraphicFramePr>
          <p:nvPr>
            <p:ph idx="1"/>
            <p:extLst/>
          </p:nvPr>
        </p:nvGraphicFramePr>
        <p:xfrm>
          <a:off x="1261872" y="1719943"/>
          <a:ext cx="8617660" cy="3870960"/>
        </p:xfrm>
        <a:graphic>
          <a:graphicData uri="http://schemas.openxmlformats.org/drawingml/2006/table">
            <a:tbl>
              <a:tblPr firstRow="1" bandRow="1">
                <a:tableStyleId>{5C22544A-7EE6-4342-B048-85BDC9FD1C3A}</a:tableStyleId>
              </a:tblPr>
              <a:tblGrid>
                <a:gridCol w="976640">
                  <a:extLst>
                    <a:ext uri="{9D8B030D-6E8A-4147-A177-3AD203B41FA5}">
                      <a16:colId xmlns:a16="http://schemas.microsoft.com/office/drawing/2014/main" val="1891765398"/>
                    </a:ext>
                  </a:extLst>
                </a:gridCol>
                <a:gridCol w="1534511">
                  <a:extLst>
                    <a:ext uri="{9D8B030D-6E8A-4147-A177-3AD203B41FA5}">
                      <a16:colId xmlns:a16="http://schemas.microsoft.com/office/drawing/2014/main" val="3284854588"/>
                    </a:ext>
                  </a:extLst>
                </a:gridCol>
                <a:gridCol w="1723696">
                  <a:extLst>
                    <a:ext uri="{9D8B030D-6E8A-4147-A177-3AD203B41FA5}">
                      <a16:colId xmlns:a16="http://schemas.microsoft.com/office/drawing/2014/main" val="3789069938"/>
                    </a:ext>
                  </a:extLst>
                </a:gridCol>
                <a:gridCol w="2427890">
                  <a:extLst>
                    <a:ext uri="{9D8B030D-6E8A-4147-A177-3AD203B41FA5}">
                      <a16:colId xmlns:a16="http://schemas.microsoft.com/office/drawing/2014/main" val="4068056366"/>
                    </a:ext>
                  </a:extLst>
                </a:gridCol>
                <a:gridCol w="1954923">
                  <a:extLst>
                    <a:ext uri="{9D8B030D-6E8A-4147-A177-3AD203B41FA5}">
                      <a16:colId xmlns:a16="http://schemas.microsoft.com/office/drawing/2014/main" val="3063119970"/>
                    </a:ext>
                  </a:extLst>
                </a:gridCol>
              </a:tblGrid>
              <a:tr h="370840">
                <a:tc gridSpan="5">
                  <a:txBody>
                    <a:bodyPr/>
                    <a:lstStyle/>
                    <a:p>
                      <a:pPr algn="ctr"/>
                      <a:r>
                        <a:rPr lang="pt-BR" sz="1800" b="1" dirty="0"/>
                        <a:t>Planejamento das Iterações para o Desenvolvimento dos Casos de Uso</a:t>
                      </a:r>
                    </a:p>
                    <a:p>
                      <a:pPr algn="ctr"/>
                      <a:r>
                        <a:rPr lang="pt-BR" sz="1800" b="1" dirty="0"/>
                        <a:t>Módulo de Cadastros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hMerge="1">
                  <a:txBody>
                    <a:bodyPr/>
                    <a:lstStyle/>
                    <a:p>
                      <a:endParaRPr lang="pt-BR"/>
                    </a:p>
                  </a:txBody>
                  <a:tcPr/>
                </a:tc>
                <a:tc hMerge="1">
                  <a:txBody>
                    <a:bodyPr/>
                    <a:lstStyle/>
                    <a:p>
                      <a:endParaRPr lang="pt-BR"/>
                    </a:p>
                  </a:txBody>
                  <a:tcPr/>
                </a:tc>
                <a:tc hMerge="1">
                  <a:txBody>
                    <a:bodyPr/>
                    <a:lstStyle/>
                    <a:p>
                      <a:endParaRPr lang="pt-BR" dirty="0"/>
                    </a:p>
                  </a:txBody>
                  <a:tcPr/>
                </a:tc>
                <a:tc hMerge="1">
                  <a:txBody>
                    <a:bodyPr/>
                    <a:lstStyle/>
                    <a:p>
                      <a:pPr algn="ctr"/>
                      <a:endParaRPr lang="pt-BR" sz="18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extLst>
                  <a:ext uri="{0D108BD9-81ED-4DB2-BD59-A6C34878D82A}">
                    <a16:rowId xmlns:a16="http://schemas.microsoft.com/office/drawing/2014/main" val="2895991547"/>
                  </a:ext>
                </a:extLst>
              </a:tr>
              <a:tr h="365760">
                <a:tc>
                  <a:txBody>
                    <a:bodyPr/>
                    <a:lstStyle/>
                    <a:p>
                      <a:pPr algn="ctr"/>
                      <a:r>
                        <a:rPr lang="pt-BR" sz="1600" dirty="0"/>
                        <a:t>Iteração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tc>
                  <a:txBody>
                    <a:bodyPr/>
                    <a:lstStyle/>
                    <a:p>
                      <a:pPr algn="ctr"/>
                      <a:r>
                        <a:rPr lang="pt-BR" sz="1600" dirty="0"/>
                        <a:t>Data Prevista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tc>
                  <a:txBody>
                    <a:bodyPr/>
                    <a:lstStyle/>
                    <a:p>
                      <a:pPr algn="ctr"/>
                      <a:r>
                        <a:rPr lang="pt-BR" sz="1600" dirty="0"/>
                        <a:t>Casos de Uso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sz="1600" dirty="0"/>
                        <a:t>Equipe Responsável </a:t>
                      </a:r>
                    </a:p>
                    <a:p>
                      <a:pPr algn="ctr"/>
                      <a:endParaRPr lang="pt-BR"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tc>
                  <a:txBody>
                    <a:bodyPr/>
                    <a:lstStyle/>
                    <a:p>
                      <a:pPr algn="ctr"/>
                      <a:r>
                        <a:rPr lang="pt-BR" sz="1600" dirty="0"/>
                        <a:t>Situação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extLst>
                  <a:ext uri="{0D108BD9-81ED-4DB2-BD59-A6C34878D82A}">
                    <a16:rowId xmlns:a16="http://schemas.microsoft.com/office/drawing/2014/main" val="1170792116"/>
                  </a:ext>
                </a:extLst>
              </a:tr>
              <a:tr h="370840">
                <a:tc>
                  <a:txBody>
                    <a:bodyPr/>
                    <a:lstStyle/>
                    <a:p>
                      <a:r>
                        <a:rPr lang="pt-BR" dirty="0"/>
                        <a:t>#05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dirty="0"/>
                        <a:t>11/11/2016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baseline="0" dirty="0"/>
                        <a:t>Filtragem da Tabela por Data de Inicio e Término.</a:t>
                      </a:r>
                      <a:endParaRPr lang="pt-BR" dirty="0"/>
                    </a:p>
                    <a:p>
                      <a:pPr marL="0" marR="0" indent="0" algn="l" defTabSz="914400" rtl="0" eaLnBrk="1" fontAlgn="auto" latinLnBrk="0" hangingPunct="1">
                        <a:lnSpc>
                          <a:spcPct val="100000"/>
                        </a:lnSpc>
                        <a:spcBef>
                          <a:spcPts val="0"/>
                        </a:spcBef>
                        <a:spcAft>
                          <a:spcPts val="0"/>
                        </a:spcAft>
                        <a:buClrTx/>
                        <a:buSzTx/>
                        <a:buFontTx/>
                        <a:buNone/>
                        <a:tabLst/>
                        <a:defRPr/>
                      </a:pP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dirty="0"/>
                        <a:t>Mariane (Analista), </a:t>
                      </a:r>
                      <a:r>
                        <a:rPr lang="pt-BR" dirty="0" err="1"/>
                        <a:t>Graziele</a:t>
                      </a:r>
                      <a:r>
                        <a:rPr lang="pt-BR" dirty="0"/>
                        <a:t> (DBA) e </a:t>
                      </a:r>
                      <a:r>
                        <a:rPr lang="pt-BR" dirty="0" err="1"/>
                        <a:t>Nícolas</a:t>
                      </a:r>
                      <a:r>
                        <a:rPr lang="pt-BR" dirty="0"/>
                        <a:t> (Desenvolvedor).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i="0" dirty="0"/>
                        <a:t>Em</a:t>
                      </a:r>
                      <a:r>
                        <a:rPr lang="pt-BR" i="0" baseline="0" dirty="0"/>
                        <a:t> andamento</a:t>
                      </a:r>
                      <a:endParaRPr lang="pt-BR" i="0" dirty="0"/>
                    </a:p>
                    <a:p>
                      <a:endParaRPr lang="pt-BR" i="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934513437"/>
                  </a:ext>
                </a:extLst>
              </a:tr>
              <a:tr h="370840">
                <a:tc>
                  <a:txBody>
                    <a:bodyPr/>
                    <a:lstStyle/>
                    <a:p>
                      <a:r>
                        <a:rPr lang="pt-BR" dirty="0"/>
                        <a:t>#05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dirty="0"/>
                        <a:t>11/11/2016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baseline="0" dirty="0"/>
                        <a:t>Filtragem da Tabela.</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dirty="0"/>
                        <a:t>Julia (Analista), Everton (DBA) e Vitor</a:t>
                      </a:r>
                      <a:r>
                        <a:rPr lang="pt-BR" baseline="0" dirty="0"/>
                        <a:t> </a:t>
                      </a:r>
                      <a:r>
                        <a:rPr lang="pt-BR" dirty="0"/>
                        <a:t>(Desenvolvedor).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i="0" dirty="0"/>
                        <a:t>Em</a:t>
                      </a:r>
                      <a:r>
                        <a:rPr lang="pt-BR" i="0" baseline="0" dirty="0"/>
                        <a:t> andamento</a:t>
                      </a:r>
                      <a:endParaRPr lang="pt-BR" i="0" dirty="0"/>
                    </a:p>
                    <a:p>
                      <a:endParaRPr lang="pt-BR" i="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88531908"/>
                  </a:ext>
                </a:extLst>
              </a:tr>
            </a:tbl>
          </a:graphicData>
        </a:graphic>
      </p:graphicFrame>
      <p:pic>
        <p:nvPicPr>
          <p:cNvPr id="5" name="Imagem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spTree>
    <p:extLst>
      <p:ext uri="{BB962C8B-B14F-4D97-AF65-F5344CB8AC3E}">
        <p14:creationId xmlns:p14="http://schemas.microsoft.com/office/powerpoint/2010/main" val="2434653574"/>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Caso de Uso 4.1 – Iteração #01</a:t>
            </a:r>
          </a:p>
        </p:txBody>
      </p:sp>
      <p:pic>
        <p:nvPicPr>
          <p:cNvPr id="6" name="Imagem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graphicFrame>
        <p:nvGraphicFramePr>
          <p:cNvPr id="9" name="Tabela 8"/>
          <p:cNvGraphicFramePr>
            <a:graphicFrameLocks noGrp="1"/>
          </p:cNvGraphicFramePr>
          <p:nvPr>
            <p:extLst/>
          </p:nvPr>
        </p:nvGraphicFramePr>
        <p:xfrm>
          <a:off x="1261872" y="2312125"/>
          <a:ext cx="8594726" cy="2595880"/>
        </p:xfrm>
        <a:graphic>
          <a:graphicData uri="http://schemas.openxmlformats.org/drawingml/2006/table">
            <a:tbl>
              <a:tblPr firstRow="1" bandRow="1">
                <a:tableStyleId>{5C22544A-7EE6-4342-B048-85BDC9FD1C3A}</a:tableStyleId>
              </a:tblPr>
              <a:tblGrid>
                <a:gridCol w="8594726">
                  <a:extLst>
                    <a:ext uri="{9D8B030D-6E8A-4147-A177-3AD203B41FA5}">
                      <a16:colId xmlns:a16="http://schemas.microsoft.com/office/drawing/2014/main" val="3184453126"/>
                    </a:ext>
                  </a:extLst>
                </a:gridCol>
              </a:tblGrid>
              <a:tr h="370840">
                <a:tc>
                  <a:txBody>
                    <a:bodyPr/>
                    <a:lstStyle/>
                    <a:p>
                      <a:pPr algn="ctr"/>
                      <a:r>
                        <a:rPr lang="pt-BR" b="1" dirty="0">
                          <a:solidFill>
                            <a:schemeClr val="bg1"/>
                          </a:solidFill>
                        </a:rPr>
                        <a:t>Gerenciar</a:t>
                      </a:r>
                      <a:r>
                        <a:rPr lang="pt-BR" b="1" baseline="0" dirty="0">
                          <a:solidFill>
                            <a:schemeClr val="bg1"/>
                          </a:solidFill>
                        </a:rPr>
                        <a:t> Órgãos e Colaboradores</a:t>
                      </a:r>
                      <a:r>
                        <a:rPr lang="pt-BR" b="1" dirty="0">
                          <a:solidFill>
                            <a:schemeClr val="bg1"/>
                          </a:solidFill>
                        </a:rPr>
                        <a:t>- Iteração 01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extLst>
                  <a:ext uri="{0D108BD9-81ED-4DB2-BD59-A6C34878D82A}">
                    <a16:rowId xmlns:a16="http://schemas.microsoft.com/office/drawing/2014/main" val="1091544215"/>
                  </a:ext>
                </a:extLst>
              </a:tr>
              <a:tr h="370840">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pt-BR" dirty="0">
                          <a:solidFill>
                            <a:schemeClr val="tx1"/>
                          </a:solidFill>
                        </a:rPr>
                        <a:t>Cenário de Sucesso – </a:t>
                      </a:r>
                      <a:r>
                        <a:rPr lang="pt-BR" sz="1800" kern="1200" dirty="0">
                          <a:solidFill>
                            <a:schemeClr val="tx1"/>
                          </a:solidFill>
                          <a:latin typeface="+mn-lt"/>
                          <a:ea typeface="+mn-ea"/>
                          <a:cs typeface="+mn-cs"/>
                        </a:rPr>
                        <a:t>Gerenciar Órgãos e Colaboradores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24283349"/>
                  </a:ext>
                </a:extLst>
              </a:tr>
              <a:tr h="370840">
                <a:tc>
                  <a:txBody>
                    <a:bodyPr/>
                    <a:lstStyle/>
                    <a:p>
                      <a:pPr algn="ctr"/>
                      <a:r>
                        <a:rPr lang="pt-BR" b="1" dirty="0">
                          <a:solidFill>
                            <a:schemeClr val="bg1"/>
                          </a:solidFill>
                        </a:rPr>
                        <a:t>Cenários Alternativos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B1E3E"/>
                    </a:solidFill>
                  </a:tcPr>
                </a:tc>
                <a:extLst>
                  <a:ext uri="{0D108BD9-81ED-4DB2-BD59-A6C34878D82A}">
                    <a16:rowId xmlns:a16="http://schemas.microsoft.com/office/drawing/2014/main" val="1460635157"/>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sz="1800" kern="1200" dirty="0">
                          <a:solidFill>
                            <a:schemeClr val="tx1"/>
                          </a:solidFill>
                          <a:latin typeface="+mn-lt"/>
                          <a:ea typeface="+mn-ea"/>
                          <a:cs typeface="+mn-cs"/>
                        </a:rPr>
                        <a:t>Fluxo alternativo</a:t>
                      </a:r>
                      <a:r>
                        <a:rPr lang="pt-BR" sz="1800" kern="1200" baseline="0" dirty="0">
                          <a:solidFill>
                            <a:schemeClr val="tx1"/>
                          </a:solidFill>
                          <a:latin typeface="+mn-lt"/>
                          <a:ea typeface="+mn-ea"/>
                          <a:cs typeface="+mn-cs"/>
                        </a:rPr>
                        <a:t> A- </a:t>
                      </a:r>
                      <a:r>
                        <a:rPr lang="pt-BR" sz="1800" kern="1200" dirty="0">
                          <a:solidFill>
                            <a:schemeClr val="tx1"/>
                          </a:solidFill>
                          <a:latin typeface="+mn-lt"/>
                          <a:ea typeface="+mn-ea"/>
                          <a:cs typeface="+mn-cs"/>
                        </a:rPr>
                        <a:t>Cadastrar Órgão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547726979"/>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sz="1800" kern="1200" dirty="0">
                          <a:solidFill>
                            <a:schemeClr val="tx1"/>
                          </a:solidFill>
                          <a:latin typeface="+mn-lt"/>
                          <a:ea typeface="+mn-ea"/>
                          <a:cs typeface="+mn-cs"/>
                        </a:rPr>
                        <a:t>Fluxo alternativo</a:t>
                      </a:r>
                      <a:r>
                        <a:rPr lang="pt-BR" sz="1800" kern="1200" baseline="0" dirty="0">
                          <a:solidFill>
                            <a:schemeClr val="tx1"/>
                          </a:solidFill>
                          <a:latin typeface="+mn-lt"/>
                          <a:ea typeface="+mn-ea"/>
                          <a:cs typeface="+mn-cs"/>
                        </a:rPr>
                        <a:t> B- </a:t>
                      </a:r>
                      <a:r>
                        <a:rPr lang="pt-BR" sz="1800" kern="1200" dirty="0">
                          <a:solidFill>
                            <a:schemeClr val="tx1"/>
                          </a:solidFill>
                          <a:latin typeface="+mn-lt"/>
                          <a:ea typeface="+mn-ea"/>
                          <a:cs typeface="+mn-cs"/>
                        </a:rPr>
                        <a:t>Pesquisar Órgão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0572209"/>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sz="1800" kern="1200" dirty="0">
                          <a:solidFill>
                            <a:schemeClr val="tx1"/>
                          </a:solidFill>
                          <a:latin typeface="+mn-lt"/>
                          <a:ea typeface="+mn-ea"/>
                          <a:cs typeface="+mn-cs"/>
                        </a:rPr>
                        <a:t>Fluxo alternativo</a:t>
                      </a:r>
                      <a:r>
                        <a:rPr lang="pt-BR" sz="1800" kern="1200" baseline="0" dirty="0">
                          <a:solidFill>
                            <a:schemeClr val="tx1"/>
                          </a:solidFill>
                          <a:latin typeface="+mn-lt"/>
                          <a:ea typeface="+mn-ea"/>
                          <a:cs typeface="+mn-cs"/>
                        </a:rPr>
                        <a:t> C- </a:t>
                      </a:r>
                      <a:r>
                        <a:rPr lang="pt-BR" sz="1800" kern="1200" dirty="0">
                          <a:solidFill>
                            <a:schemeClr val="tx1"/>
                          </a:solidFill>
                          <a:latin typeface="+mn-lt"/>
                          <a:ea typeface="+mn-ea"/>
                          <a:cs typeface="+mn-cs"/>
                        </a:rPr>
                        <a:t>Editar Órgão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21121055"/>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sz="1800" kern="1200" dirty="0">
                          <a:solidFill>
                            <a:schemeClr val="tx1"/>
                          </a:solidFill>
                          <a:latin typeface="+mn-lt"/>
                          <a:ea typeface="+mn-ea"/>
                          <a:cs typeface="+mn-cs"/>
                        </a:rPr>
                        <a:t>Fluxo alternativo</a:t>
                      </a:r>
                      <a:r>
                        <a:rPr lang="pt-BR" sz="1800" kern="1200" baseline="0" dirty="0">
                          <a:solidFill>
                            <a:schemeClr val="tx1"/>
                          </a:solidFill>
                          <a:latin typeface="+mn-lt"/>
                          <a:ea typeface="+mn-ea"/>
                          <a:cs typeface="+mn-cs"/>
                        </a:rPr>
                        <a:t> D- </a:t>
                      </a:r>
                      <a:r>
                        <a:rPr lang="pt-BR" sz="1800" kern="1200" dirty="0">
                          <a:solidFill>
                            <a:schemeClr val="tx1"/>
                          </a:solidFill>
                          <a:latin typeface="+mn-lt"/>
                          <a:ea typeface="+mn-ea"/>
                          <a:cs typeface="+mn-cs"/>
                        </a:rPr>
                        <a:t>Excluir Órgão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016080"/>
                  </a:ext>
                </a:extLst>
              </a:tr>
            </a:tbl>
          </a:graphicData>
        </a:graphic>
      </p:graphicFrame>
    </p:spTree>
    <p:extLst>
      <p:ext uri="{BB962C8B-B14F-4D97-AF65-F5344CB8AC3E}">
        <p14:creationId xmlns:p14="http://schemas.microsoft.com/office/powerpoint/2010/main" val="6484459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Caso de Uso 4.20 – Iteração #02</a:t>
            </a:r>
          </a:p>
        </p:txBody>
      </p:sp>
      <p:pic>
        <p:nvPicPr>
          <p:cNvPr id="6" name="Imagem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graphicFrame>
        <p:nvGraphicFramePr>
          <p:cNvPr id="9" name="Tabela 8"/>
          <p:cNvGraphicFramePr>
            <a:graphicFrameLocks noGrp="1"/>
          </p:cNvGraphicFramePr>
          <p:nvPr>
            <p:extLst>
              <p:ext uri="{D42A27DB-BD31-4B8C-83A1-F6EECF244321}">
                <p14:modId xmlns:p14="http://schemas.microsoft.com/office/powerpoint/2010/main" val="2376143714"/>
              </p:ext>
            </p:extLst>
          </p:nvPr>
        </p:nvGraphicFramePr>
        <p:xfrm>
          <a:off x="1261872" y="2312125"/>
          <a:ext cx="8594726" cy="1112520"/>
        </p:xfrm>
        <a:graphic>
          <a:graphicData uri="http://schemas.openxmlformats.org/drawingml/2006/table">
            <a:tbl>
              <a:tblPr firstRow="1" bandRow="1">
                <a:tableStyleId>{5C22544A-7EE6-4342-B048-85BDC9FD1C3A}</a:tableStyleId>
              </a:tblPr>
              <a:tblGrid>
                <a:gridCol w="8594726">
                  <a:extLst>
                    <a:ext uri="{9D8B030D-6E8A-4147-A177-3AD203B41FA5}">
                      <a16:colId xmlns:a16="http://schemas.microsoft.com/office/drawing/2014/main" val="3184453126"/>
                    </a:ext>
                  </a:extLst>
                </a:gridCol>
              </a:tblGrid>
              <a:tr h="370840">
                <a:tc>
                  <a:txBody>
                    <a:bodyPr/>
                    <a:lstStyle/>
                    <a:p>
                      <a:pPr algn="ctr"/>
                      <a:r>
                        <a:rPr lang="pt-BR" sz="1800" b="1" kern="1200" dirty="0">
                          <a:solidFill>
                            <a:schemeClr val="lt1"/>
                          </a:solidFill>
                          <a:effectLst/>
                          <a:latin typeface="+mn-lt"/>
                          <a:ea typeface="+mn-ea"/>
                          <a:cs typeface="+mn-cs"/>
                        </a:rPr>
                        <a:t> Exibir home </a:t>
                      </a:r>
                      <a:r>
                        <a:rPr lang="pt-BR" b="1" dirty="0">
                          <a:solidFill>
                            <a:schemeClr val="bg1"/>
                          </a:solidFill>
                        </a:rPr>
                        <a:t>- Iteração 02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extLst>
                  <a:ext uri="{0D108BD9-81ED-4DB2-BD59-A6C34878D82A}">
                    <a16:rowId xmlns:a16="http://schemas.microsoft.com/office/drawing/2014/main" val="1091544215"/>
                  </a:ext>
                </a:extLst>
              </a:tr>
              <a:tr h="370840">
                <a:tc>
                  <a:txBody>
                    <a:bodyPr/>
                    <a:lstStyle/>
                    <a:p>
                      <a:r>
                        <a:rPr lang="pt-BR" dirty="0">
                          <a:solidFill>
                            <a:schemeClr val="tx1"/>
                          </a:solidFill>
                        </a:rPr>
                        <a:t>Cenário de Sucesso – </a:t>
                      </a:r>
                      <a:r>
                        <a:rPr lang="pt-BR" sz="1800" kern="1200" dirty="0">
                          <a:solidFill>
                            <a:schemeClr val="tx1"/>
                          </a:solidFill>
                          <a:latin typeface="+mn-lt"/>
                          <a:ea typeface="+mn-ea"/>
                          <a:cs typeface="+mn-cs"/>
                        </a:rPr>
                        <a:t>Exibir home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24283349"/>
                  </a:ext>
                </a:extLst>
              </a:tr>
              <a:tr h="370840">
                <a:tc>
                  <a:txBody>
                    <a:bodyPr/>
                    <a:lstStyle/>
                    <a:p>
                      <a:pPr algn="ctr"/>
                      <a:r>
                        <a:rPr lang="pt-BR" b="1" dirty="0">
                          <a:solidFill>
                            <a:schemeClr val="bg1"/>
                          </a:solidFill>
                        </a:rPr>
                        <a:t>Cenários Alternativos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B1E3E"/>
                    </a:solidFill>
                  </a:tcPr>
                </a:tc>
                <a:extLst>
                  <a:ext uri="{0D108BD9-81ED-4DB2-BD59-A6C34878D82A}">
                    <a16:rowId xmlns:a16="http://schemas.microsoft.com/office/drawing/2014/main" val="1460635157"/>
                  </a:ext>
                </a:extLst>
              </a:tr>
            </a:tbl>
          </a:graphicData>
        </a:graphic>
      </p:graphicFrame>
    </p:spTree>
    <p:extLst>
      <p:ext uri="{BB962C8B-B14F-4D97-AF65-F5344CB8AC3E}">
        <p14:creationId xmlns:p14="http://schemas.microsoft.com/office/powerpoint/2010/main" val="1791214318"/>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93572" y="463368"/>
            <a:ext cx="9692640" cy="1325562"/>
          </a:xfrm>
        </p:spPr>
        <p:txBody>
          <a:bodyPr/>
          <a:lstStyle/>
          <a:p>
            <a:r>
              <a:rPr lang="pt-BR" dirty="0"/>
              <a:t>Iteração 01 – Gerenciar Órgãos e Colaboradores</a:t>
            </a:r>
          </a:p>
        </p:txBody>
      </p:sp>
      <p:pic>
        <p:nvPicPr>
          <p:cNvPr id="4" name="Imagem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pic>
        <p:nvPicPr>
          <p:cNvPr id="7" name="Espaço Reservado para Conteúdo 6"/>
          <p:cNvPicPr>
            <a:picLocks noGrp="1" noChangeAspect="1"/>
          </p:cNvPicPr>
          <p:nvPr>
            <p:ph idx="1"/>
          </p:nvPr>
        </p:nvPicPr>
        <p:blipFill rotWithShape="1">
          <a:blip r:embed="rId3">
            <a:extLst>
              <a:ext uri="{28A0092B-C50C-407E-A947-70E740481C1C}">
                <a14:useLocalDpi xmlns:a14="http://schemas.microsoft.com/office/drawing/2010/main" val="0"/>
              </a:ext>
            </a:extLst>
          </a:blip>
          <a:srcRect l="10639" t="9048" r="11378" b="39584"/>
          <a:stretch/>
        </p:blipFill>
        <p:spPr>
          <a:xfrm>
            <a:off x="1371598" y="2286000"/>
            <a:ext cx="8394701" cy="3581400"/>
          </a:xfrm>
        </p:spPr>
      </p:pic>
    </p:spTree>
    <p:extLst>
      <p:ext uri="{BB962C8B-B14F-4D97-AF65-F5344CB8AC3E}">
        <p14:creationId xmlns:p14="http://schemas.microsoft.com/office/powerpoint/2010/main" val="3673912040"/>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Caso de Uso 4.2 – Iteração #01</a:t>
            </a:r>
          </a:p>
        </p:txBody>
      </p:sp>
      <p:pic>
        <p:nvPicPr>
          <p:cNvPr id="6" name="Imagem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graphicFrame>
        <p:nvGraphicFramePr>
          <p:cNvPr id="9" name="Tabela 8"/>
          <p:cNvGraphicFramePr>
            <a:graphicFrameLocks noGrp="1"/>
          </p:cNvGraphicFramePr>
          <p:nvPr>
            <p:extLst/>
          </p:nvPr>
        </p:nvGraphicFramePr>
        <p:xfrm>
          <a:off x="1261872" y="2312125"/>
          <a:ext cx="8594726" cy="2225040"/>
        </p:xfrm>
        <a:graphic>
          <a:graphicData uri="http://schemas.openxmlformats.org/drawingml/2006/table">
            <a:tbl>
              <a:tblPr firstRow="1" bandRow="1">
                <a:tableStyleId>{5C22544A-7EE6-4342-B048-85BDC9FD1C3A}</a:tableStyleId>
              </a:tblPr>
              <a:tblGrid>
                <a:gridCol w="8594726">
                  <a:extLst>
                    <a:ext uri="{9D8B030D-6E8A-4147-A177-3AD203B41FA5}">
                      <a16:colId xmlns:a16="http://schemas.microsoft.com/office/drawing/2014/main" val="3184453126"/>
                    </a:ext>
                  </a:extLst>
                </a:gridCol>
              </a:tblGrid>
              <a:tr h="370840">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pt-BR" sz="1800" b="1" kern="1200" dirty="0">
                          <a:solidFill>
                            <a:schemeClr val="bg1"/>
                          </a:solidFill>
                          <a:latin typeface="+mn-lt"/>
                          <a:ea typeface="+mn-ea"/>
                          <a:cs typeface="+mn-cs"/>
                        </a:rPr>
                        <a:t>Gerenciar parâmetros de alertas por PCD </a:t>
                      </a:r>
                      <a:r>
                        <a:rPr lang="pt-BR" sz="1800" b="1" kern="1200" baseline="0" dirty="0">
                          <a:solidFill>
                            <a:schemeClr val="bg1"/>
                          </a:solidFill>
                          <a:latin typeface="+mn-lt"/>
                          <a:ea typeface="+mn-ea"/>
                          <a:cs typeface="+mn-cs"/>
                        </a:rPr>
                        <a:t> </a:t>
                      </a:r>
                      <a:r>
                        <a:rPr lang="pt-BR" b="1" dirty="0">
                          <a:solidFill>
                            <a:schemeClr val="bg1"/>
                          </a:solidFill>
                        </a:rPr>
                        <a:t>- Iteração 01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extLst>
                  <a:ext uri="{0D108BD9-81ED-4DB2-BD59-A6C34878D82A}">
                    <a16:rowId xmlns:a16="http://schemas.microsoft.com/office/drawing/2014/main" val="1091544215"/>
                  </a:ext>
                </a:extLst>
              </a:tr>
              <a:tr h="370840">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pt-BR" dirty="0">
                          <a:solidFill>
                            <a:schemeClr val="tx1"/>
                          </a:solidFill>
                        </a:rPr>
                        <a:t>Cenário de Sucesso – </a:t>
                      </a:r>
                      <a:r>
                        <a:rPr lang="pt-BR" sz="1800" kern="1200" dirty="0">
                          <a:solidFill>
                            <a:schemeClr val="tx1"/>
                          </a:solidFill>
                          <a:latin typeface="+mn-lt"/>
                          <a:ea typeface="+mn-ea"/>
                          <a:cs typeface="+mn-cs"/>
                        </a:rPr>
                        <a:t>Gerenciar parâmetros de alertas por PCD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24283349"/>
                  </a:ext>
                </a:extLst>
              </a:tr>
              <a:tr h="370840">
                <a:tc>
                  <a:txBody>
                    <a:bodyPr/>
                    <a:lstStyle/>
                    <a:p>
                      <a:pPr algn="ctr"/>
                      <a:r>
                        <a:rPr lang="pt-BR" b="1" dirty="0">
                          <a:solidFill>
                            <a:schemeClr val="bg1"/>
                          </a:solidFill>
                        </a:rPr>
                        <a:t>Cenários Alternativos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B1E3E"/>
                    </a:solidFill>
                  </a:tcPr>
                </a:tc>
                <a:extLst>
                  <a:ext uri="{0D108BD9-81ED-4DB2-BD59-A6C34878D82A}">
                    <a16:rowId xmlns:a16="http://schemas.microsoft.com/office/drawing/2014/main" val="1460635157"/>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sz="1800" kern="1200" dirty="0">
                          <a:solidFill>
                            <a:schemeClr val="tx1"/>
                          </a:solidFill>
                          <a:latin typeface="+mn-lt"/>
                          <a:ea typeface="+mn-ea"/>
                          <a:cs typeface="+mn-cs"/>
                        </a:rPr>
                        <a:t>Fluxo alternativo</a:t>
                      </a:r>
                      <a:r>
                        <a:rPr lang="pt-BR" sz="1800" kern="1200" baseline="0" dirty="0">
                          <a:solidFill>
                            <a:schemeClr val="tx1"/>
                          </a:solidFill>
                          <a:latin typeface="+mn-lt"/>
                          <a:ea typeface="+mn-ea"/>
                          <a:cs typeface="+mn-cs"/>
                        </a:rPr>
                        <a:t> A- </a:t>
                      </a:r>
                      <a:r>
                        <a:rPr lang="pt-BR" sz="1800" kern="1200" dirty="0">
                          <a:solidFill>
                            <a:schemeClr val="tx1"/>
                          </a:solidFill>
                          <a:latin typeface="+mn-lt"/>
                          <a:ea typeface="+mn-ea"/>
                          <a:cs typeface="+mn-cs"/>
                        </a:rPr>
                        <a:t>Cadastrar dados do Parâmetro de alertas por PCD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547726979"/>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sz="1800" kern="1200" dirty="0">
                          <a:solidFill>
                            <a:schemeClr val="tx1"/>
                          </a:solidFill>
                          <a:latin typeface="+mn-lt"/>
                          <a:ea typeface="+mn-ea"/>
                          <a:cs typeface="+mn-cs"/>
                        </a:rPr>
                        <a:t>Fluxo alternativo</a:t>
                      </a:r>
                      <a:r>
                        <a:rPr lang="pt-BR" sz="1800" kern="1200" baseline="0" dirty="0">
                          <a:solidFill>
                            <a:schemeClr val="tx1"/>
                          </a:solidFill>
                          <a:latin typeface="+mn-lt"/>
                          <a:ea typeface="+mn-ea"/>
                          <a:cs typeface="+mn-cs"/>
                        </a:rPr>
                        <a:t> B- </a:t>
                      </a:r>
                      <a:r>
                        <a:rPr lang="pt-BR" sz="1800" kern="1200" dirty="0">
                          <a:solidFill>
                            <a:schemeClr val="tx1"/>
                          </a:solidFill>
                          <a:latin typeface="+mn-lt"/>
                          <a:ea typeface="+mn-ea"/>
                          <a:cs typeface="+mn-cs"/>
                        </a:rPr>
                        <a:t>Atualizar dados do Parâmetro de alertas por PCD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0572209"/>
                  </a:ext>
                </a:extLst>
              </a:tr>
              <a:tr h="370840">
                <a:tc>
                  <a:txBody>
                    <a:bodyPr/>
                    <a:lstStyle/>
                    <a:p>
                      <a:r>
                        <a:rPr lang="pt-BR" sz="1800" kern="1200" dirty="0">
                          <a:solidFill>
                            <a:schemeClr val="tx1"/>
                          </a:solidFill>
                          <a:latin typeface="+mn-lt"/>
                          <a:ea typeface="+mn-ea"/>
                          <a:cs typeface="+mn-cs"/>
                        </a:rPr>
                        <a:t>Fluxo alternativo</a:t>
                      </a:r>
                      <a:r>
                        <a:rPr lang="pt-BR" sz="1800" kern="1200" baseline="0" dirty="0">
                          <a:solidFill>
                            <a:schemeClr val="tx1"/>
                          </a:solidFill>
                          <a:latin typeface="+mn-lt"/>
                          <a:ea typeface="+mn-ea"/>
                          <a:cs typeface="+mn-cs"/>
                        </a:rPr>
                        <a:t> C- </a:t>
                      </a:r>
                      <a:r>
                        <a:rPr lang="pt-BR" sz="1800" kern="1200" dirty="0">
                          <a:solidFill>
                            <a:schemeClr val="tx1"/>
                          </a:solidFill>
                          <a:latin typeface="+mn-lt"/>
                          <a:ea typeface="+mn-ea"/>
                          <a:cs typeface="+mn-cs"/>
                        </a:rPr>
                        <a:t>Excluir Parâmetros de alertas por PCD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747172368"/>
                  </a:ext>
                </a:extLst>
              </a:tr>
            </a:tbl>
          </a:graphicData>
        </a:graphic>
      </p:graphicFrame>
    </p:spTree>
    <p:extLst>
      <p:ext uri="{BB962C8B-B14F-4D97-AF65-F5344CB8AC3E}">
        <p14:creationId xmlns:p14="http://schemas.microsoft.com/office/powerpoint/2010/main" val="91977109"/>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Iteração 01 - Gerenciar parâmetros de alertas por Sensor</a:t>
            </a:r>
          </a:p>
        </p:txBody>
      </p:sp>
      <p:pic>
        <p:nvPicPr>
          <p:cNvPr id="5" name="Espaço Reservado para Conteúdo 4"/>
          <p:cNvPicPr>
            <a:picLocks noGrp="1" noChangeAspect="1"/>
          </p:cNvPicPr>
          <p:nvPr>
            <p:ph idx="1"/>
          </p:nvPr>
        </p:nvPicPr>
        <p:blipFill rotWithShape="1">
          <a:blip r:embed="rId2">
            <a:extLst>
              <a:ext uri="{28A0092B-C50C-407E-A947-70E740481C1C}">
                <a14:useLocalDpi xmlns:a14="http://schemas.microsoft.com/office/drawing/2010/main" val="0"/>
              </a:ext>
            </a:extLst>
          </a:blip>
          <a:srcRect l="12281" t="8463" r="13020" b="35498"/>
          <a:stretch/>
        </p:blipFill>
        <p:spPr>
          <a:xfrm>
            <a:off x="1384299" y="2349500"/>
            <a:ext cx="9179390" cy="3873500"/>
          </a:xfrm>
        </p:spPr>
      </p:pic>
      <p:pic>
        <p:nvPicPr>
          <p:cNvPr id="4" name="Imagem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spTree>
    <p:extLst>
      <p:ext uri="{BB962C8B-B14F-4D97-AF65-F5344CB8AC3E}">
        <p14:creationId xmlns:p14="http://schemas.microsoft.com/office/powerpoint/2010/main" val="2889908993"/>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Caso de Uso 4.1.1 – Iteração #02</a:t>
            </a:r>
          </a:p>
        </p:txBody>
      </p:sp>
      <p:pic>
        <p:nvPicPr>
          <p:cNvPr id="6" name="Imagem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graphicFrame>
        <p:nvGraphicFramePr>
          <p:cNvPr id="9" name="Tabela 8"/>
          <p:cNvGraphicFramePr>
            <a:graphicFrameLocks noGrp="1"/>
          </p:cNvGraphicFramePr>
          <p:nvPr>
            <p:extLst/>
          </p:nvPr>
        </p:nvGraphicFramePr>
        <p:xfrm>
          <a:off x="1261872" y="2312125"/>
          <a:ext cx="8594726" cy="2595880"/>
        </p:xfrm>
        <a:graphic>
          <a:graphicData uri="http://schemas.openxmlformats.org/drawingml/2006/table">
            <a:tbl>
              <a:tblPr firstRow="1" bandRow="1">
                <a:tableStyleId>{5C22544A-7EE6-4342-B048-85BDC9FD1C3A}</a:tableStyleId>
              </a:tblPr>
              <a:tblGrid>
                <a:gridCol w="8594726">
                  <a:extLst>
                    <a:ext uri="{9D8B030D-6E8A-4147-A177-3AD203B41FA5}">
                      <a16:colId xmlns:a16="http://schemas.microsoft.com/office/drawing/2014/main" val="3184453126"/>
                    </a:ext>
                  </a:extLst>
                </a:gridCol>
              </a:tblGrid>
              <a:tr h="370840">
                <a:tc>
                  <a:txBody>
                    <a:bodyPr/>
                    <a:lstStyle/>
                    <a:p>
                      <a:pPr marL="0" marR="0" lvl="2" indent="0" algn="ctr" defTabSz="914400" rtl="0" eaLnBrk="1" fontAlgn="auto" latinLnBrk="0" hangingPunct="1">
                        <a:lnSpc>
                          <a:spcPct val="100000"/>
                        </a:lnSpc>
                        <a:spcBef>
                          <a:spcPts val="0"/>
                        </a:spcBef>
                        <a:spcAft>
                          <a:spcPts val="0"/>
                        </a:spcAft>
                        <a:buClrTx/>
                        <a:buSzTx/>
                        <a:buFontTx/>
                        <a:buNone/>
                        <a:tabLst/>
                        <a:defRPr/>
                      </a:pPr>
                      <a:r>
                        <a:rPr lang="x-none" sz="1800" b="1" i="0" kern="1200" dirty="0">
                          <a:solidFill>
                            <a:schemeClr val="lt1"/>
                          </a:solidFill>
                          <a:effectLst/>
                          <a:latin typeface="+mn-lt"/>
                          <a:ea typeface="+mn-ea"/>
                          <a:cs typeface="+mn-cs"/>
                        </a:rPr>
                        <a:t>Cadastrar Órgãos </a:t>
                      </a:r>
                      <a:r>
                        <a:rPr lang="pt-BR" sz="1800" b="1" i="0" kern="1200" dirty="0">
                          <a:solidFill>
                            <a:schemeClr val="lt1"/>
                          </a:solidFill>
                          <a:effectLst/>
                          <a:latin typeface="+mn-lt"/>
                          <a:ea typeface="+mn-ea"/>
                          <a:cs typeface="+mn-cs"/>
                        </a:rPr>
                        <a:t>e Colaboradores - </a:t>
                      </a:r>
                      <a:r>
                        <a:rPr lang="pt-BR" b="1" dirty="0">
                          <a:solidFill>
                            <a:schemeClr val="bg1"/>
                          </a:solidFill>
                        </a:rPr>
                        <a:t>Iteração 02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extLst>
                  <a:ext uri="{0D108BD9-81ED-4DB2-BD59-A6C34878D82A}">
                    <a16:rowId xmlns:a16="http://schemas.microsoft.com/office/drawing/2014/main" val="1091544215"/>
                  </a:ext>
                </a:extLst>
              </a:tr>
              <a:tr h="370840">
                <a:tc>
                  <a:txBody>
                    <a:bodyPr/>
                    <a:lstStyle/>
                    <a:p>
                      <a:pPr marL="0" marR="0" lvl="2" indent="0" algn="l" defTabSz="914400" rtl="0" eaLnBrk="1" fontAlgn="auto" latinLnBrk="0" hangingPunct="1">
                        <a:lnSpc>
                          <a:spcPct val="100000"/>
                        </a:lnSpc>
                        <a:spcBef>
                          <a:spcPts val="0"/>
                        </a:spcBef>
                        <a:spcAft>
                          <a:spcPts val="0"/>
                        </a:spcAft>
                        <a:buClrTx/>
                        <a:buSzTx/>
                        <a:buFontTx/>
                        <a:buNone/>
                        <a:tabLst/>
                        <a:defRPr/>
                      </a:pPr>
                      <a:r>
                        <a:rPr lang="pt-BR" dirty="0">
                          <a:solidFill>
                            <a:schemeClr val="tx1"/>
                          </a:solidFill>
                        </a:rPr>
                        <a:t>Cenário de Sucesso – </a:t>
                      </a:r>
                      <a:r>
                        <a:rPr lang="x-none" sz="1800" kern="1200" dirty="0">
                          <a:solidFill>
                            <a:schemeClr val="tx1"/>
                          </a:solidFill>
                          <a:latin typeface="+mn-lt"/>
                          <a:ea typeface="+mn-ea"/>
                          <a:cs typeface="+mn-cs"/>
                        </a:rPr>
                        <a:t>Cadastrar Órgãos </a:t>
                      </a:r>
                      <a:r>
                        <a:rPr lang="pt-BR" sz="1800" kern="1200" dirty="0">
                          <a:solidFill>
                            <a:schemeClr val="tx1"/>
                          </a:solidFill>
                          <a:latin typeface="+mn-lt"/>
                          <a:ea typeface="+mn-ea"/>
                          <a:cs typeface="+mn-cs"/>
                        </a:rPr>
                        <a:t>e Colaboradores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24283349"/>
                  </a:ext>
                </a:extLst>
              </a:tr>
              <a:tr h="370840">
                <a:tc>
                  <a:txBody>
                    <a:bodyPr/>
                    <a:lstStyle/>
                    <a:p>
                      <a:pPr algn="ctr"/>
                      <a:r>
                        <a:rPr lang="pt-BR" b="1" dirty="0">
                          <a:solidFill>
                            <a:schemeClr val="bg1"/>
                          </a:solidFill>
                        </a:rPr>
                        <a:t>Cenários Alternativos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B1E3E"/>
                    </a:solidFill>
                  </a:tcPr>
                </a:tc>
                <a:extLst>
                  <a:ext uri="{0D108BD9-81ED-4DB2-BD59-A6C34878D82A}">
                    <a16:rowId xmlns:a16="http://schemas.microsoft.com/office/drawing/2014/main" val="1460635157"/>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sz="1800" kern="1200" dirty="0">
                          <a:solidFill>
                            <a:schemeClr val="tx1"/>
                          </a:solidFill>
                          <a:latin typeface="+mn-lt"/>
                          <a:ea typeface="+mn-ea"/>
                          <a:cs typeface="+mn-cs"/>
                        </a:rPr>
                        <a:t>Fluxo Alternativo A – Órgão já Existente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547726979"/>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sz="1800" kern="1200" dirty="0">
                          <a:solidFill>
                            <a:schemeClr val="tx1"/>
                          </a:solidFill>
                          <a:latin typeface="+mn-lt"/>
                          <a:ea typeface="+mn-ea"/>
                          <a:cs typeface="+mn-cs"/>
                        </a:rPr>
                        <a:t>Fluxo Alternativo B – Campos em Branco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0572209"/>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sz="1800" kern="1200" dirty="0">
                          <a:solidFill>
                            <a:schemeClr val="tx1"/>
                          </a:solidFill>
                          <a:latin typeface="+mn-lt"/>
                          <a:ea typeface="+mn-ea"/>
                          <a:cs typeface="+mn-cs"/>
                        </a:rPr>
                        <a:t>Fluxo Alternativo C – Botão Voltar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3348417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sz="1800" kern="1200" dirty="0">
                          <a:solidFill>
                            <a:schemeClr val="tx1"/>
                          </a:solidFill>
                          <a:latin typeface="+mn-lt"/>
                          <a:ea typeface="+mn-ea"/>
                          <a:cs typeface="+mn-cs"/>
                        </a:rPr>
                        <a:t>Fluxo Alternativo D – Não Seguir a Mascara do E-mail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8687168"/>
                  </a:ext>
                </a:extLst>
              </a:tr>
            </a:tbl>
          </a:graphicData>
        </a:graphic>
      </p:graphicFrame>
    </p:spTree>
    <p:extLst>
      <p:ext uri="{BB962C8B-B14F-4D97-AF65-F5344CB8AC3E}">
        <p14:creationId xmlns:p14="http://schemas.microsoft.com/office/powerpoint/2010/main" val="3781361831"/>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Iteração 02 – Cadastrar Órgãos e Colaboradores</a:t>
            </a:r>
          </a:p>
        </p:txBody>
      </p:sp>
      <p:pic>
        <p:nvPicPr>
          <p:cNvPr id="5" name="Espaço Reservado para Conteúdo 4"/>
          <p:cNvPicPr>
            <a:picLocks noGrp="1" noChangeAspect="1"/>
          </p:cNvPicPr>
          <p:nvPr>
            <p:ph idx="1"/>
          </p:nvPr>
        </p:nvPicPr>
        <p:blipFill rotWithShape="1">
          <a:blip r:embed="rId2">
            <a:extLst>
              <a:ext uri="{28A0092B-C50C-407E-A947-70E740481C1C}">
                <a14:useLocalDpi xmlns:a14="http://schemas.microsoft.com/office/drawing/2010/main" val="0"/>
              </a:ext>
            </a:extLst>
          </a:blip>
          <a:srcRect l="11622" t="8368" r="11248" b="35752"/>
          <a:stretch/>
        </p:blipFill>
        <p:spPr>
          <a:xfrm>
            <a:off x="1261872" y="2236550"/>
            <a:ext cx="8815824" cy="3592750"/>
          </a:xfrm>
        </p:spPr>
      </p:pic>
      <p:pic>
        <p:nvPicPr>
          <p:cNvPr id="4" name="Imagem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spTree>
    <p:extLst>
      <p:ext uri="{BB962C8B-B14F-4D97-AF65-F5344CB8AC3E}">
        <p14:creationId xmlns:p14="http://schemas.microsoft.com/office/powerpoint/2010/main" val="1655413805"/>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Caso de Uso 4.1.2 – Iteração #02</a:t>
            </a:r>
          </a:p>
        </p:txBody>
      </p:sp>
      <p:pic>
        <p:nvPicPr>
          <p:cNvPr id="6" name="Imagem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graphicFrame>
        <p:nvGraphicFramePr>
          <p:cNvPr id="9" name="Tabela 8"/>
          <p:cNvGraphicFramePr>
            <a:graphicFrameLocks noGrp="1"/>
          </p:cNvGraphicFramePr>
          <p:nvPr>
            <p:extLst/>
          </p:nvPr>
        </p:nvGraphicFramePr>
        <p:xfrm>
          <a:off x="1261872" y="2312125"/>
          <a:ext cx="8594726" cy="2590800"/>
        </p:xfrm>
        <a:graphic>
          <a:graphicData uri="http://schemas.openxmlformats.org/drawingml/2006/table">
            <a:tbl>
              <a:tblPr firstRow="1" bandRow="1">
                <a:tableStyleId>{5C22544A-7EE6-4342-B048-85BDC9FD1C3A}</a:tableStyleId>
              </a:tblPr>
              <a:tblGrid>
                <a:gridCol w="8594726">
                  <a:extLst>
                    <a:ext uri="{9D8B030D-6E8A-4147-A177-3AD203B41FA5}">
                      <a16:colId xmlns:a16="http://schemas.microsoft.com/office/drawing/2014/main" val="3184453126"/>
                    </a:ext>
                  </a:extLst>
                </a:gridCol>
              </a:tblGrid>
              <a:tr h="370840">
                <a:tc>
                  <a:txBody>
                    <a:bodyPr/>
                    <a:lstStyle/>
                    <a:p>
                      <a:pPr marL="0" marR="0" lvl="2" indent="0" algn="ctr" defTabSz="914400" rtl="0" eaLnBrk="1" fontAlgn="auto" latinLnBrk="0" hangingPunct="1">
                        <a:lnSpc>
                          <a:spcPct val="100000"/>
                        </a:lnSpc>
                        <a:spcBef>
                          <a:spcPts val="0"/>
                        </a:spcBef>
                        <a:spcAft>
                          <a:spcPts val="0"/>
                        </a:spcAft>
                        <a:buClrTx/>
                        <a:buSzTx/>
                        <a:buFontTx/>
                        <a:buNone/>
                        <a:tabLst/>
                        <a:defRPr/>
                      </a:pPr>
                      <a:r>
                        <a:rPr lang="x-none" sz="1800" b="1" i="0" kern="1200" dirty="0">
                          <a:solidFill>
                            <a:schemeClr val="lt1"/>
                          </a:solidFill>
                          <a:effectLst/>
                          <a:latin typeface="+mn-lt"/>
                          <a:ea typeface="+mn-ea"/>
                          <a:cs typeface="+mn-cs"/>
                        </a:rPr>
                        <a:t>Pesquisar Órgãos </a:t>
                      </a:r>
                      <a:r>
                        <a:rPr lang="pt-BR" sz="1800" b="1" i="0" kern="1200" dirty="0">
                          <a:solidFill>
                            <a:schemeClr val="lt1"/>
                          </a:solidFill>
                          <a:effectLst/>
                          <a:latin typeface="+mn-lt"/>
                          <a:ea typeface="+mn-ea"/>
                          <a:cs typeface="+mn-cs"/>
                        </a:rPr>
                        <a:t>e Colaboradores</a:t>
                      </a:r>
                      <a:r>
                        <a:rPr lang="pt-BR" b="1" dirty="0">
                          <a:solidFill>
                            <a:schemeClr val="bg1"/>
                          </a:solidFill>
                        </a:rPr>
                        <a:t> - Iteração 02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extLst>
                  <a:ext uri="{0D108BD9-81ED-4DB2-BD59-A6C34878D82A}">
                    <a16:rowId xmlns:a16="http://schemas.microsoft.com/office/drawing/2014/main" val="1091544215"/>
                  </a:ext>
                </a:extLst>
              </a:tr>
              <a:tr h="370840">
                <a:tc>
                  <a:txBody>
                    <a:bodyPr/>
                    <a:lstStyle/>
                    <a:p>
                      <a:pPr marL="0" marR="0" lvl="2" indent="0" algn="l" defTabSz="914400" rtl="0" eaLnBrk="1" fontAlgn="auto" latinLnBrk="0" hangingPunct="1">
                        <a:lnSpc>
                          <a:spcPct val="100000"/>
                        </a:lnSpc>
                        <a:spcBef>
                          <a:spcPts val="0"/>
                        </a:spcBef>
                        <a:spcAft>
                          <a:spcPts val="0"/>
                        </a:spcAft>
                        <a:buClrTx/>
                        <a:buSzTx/>
                        <a:buFontTx/>
                        <a:buNone/>
                        <a:tabLst/>
                        <a:defRPr/>
                      </a:pPr>
                      <a:r>
                        <a:rPr lang="pt-BR" dirty="0">
                          <a:solidFill>
                            <a:schemeClr val="tx1"/>
                          </a:solidFill>
                        </a:rPr>
                        <a:t>Cenário de Sucesso </a:t>
                      </a:r>
                      <a:r>
                        <a:rPr lang="pt-BR" sz="1800" kern="1200" dirty="0">
                          <a:solidFill>
                            <a:schemeClr val="tx1"/>
                          </a:solidFill>
                          <a:latin typeface="+mn-lt"/>
                          <a:ea typeface="+mn-ea"/>
                          <a:cs typeface="+mn-cs"/>
                        </a:rPr>
                        <a:t>– </a:t>
                      </a:r>
                      <a:r>
                        <a:rPr lang="x-none" sz="1800" kern="1200" dirty="0">
                          <a:solidFill>
                            <a:schemeClr val="tx1"/>
                          </a:solidFill>
                          <a:latin typeface="+mn-lt"/>
                          <a:ea typeface="+mn-ea"/>
                          <a:cs typeface="+mn-cs"/>
                        </a:rPr>
                        <a:t>Pesquisar Órgãos </a:t>
                      </a:r>
                      <a:r>
                        <a:rPr lang="pt-BR" sz="1800" kern="1200" dirty="0">
                          <a:solidFill>
                            <a:schemeClr val="tx1"/>
                          </a:solidFill>
                          <a:latin typeface="+mn-lt"/>
                          <a:ea typeface="+mn-ea"/>
                          <a:cs typeface="+mn-cs"/>
                        </a:rPr>
                        <a:t>e Colaboradores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24283349"/>
                  </a:ext>
                </a:extLst>
              </a:tr>
              <a:tr h="370840">
                <a:tc>
                  <a:txBody>
                    <a:bodyPr/>
                    <a:lstStyle/>
                    <a:p>
                      <a:pPr algn="ctr"/>
                      <a:r>
                        <a:rPr lang="pt-BR" b="1" dirty="0">
                          <a:solidFill>
                            <a:schemeClr val="bg1"/>
                          </a:solidFill>
                        </a:rPr>
                        <a:t>Cenários Alternativos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B1E3E"/>
                    </a:solidFill>
                  </a:tcPr>
                </a:tc>
                <a:extLst>
                  <a:ext uri="{0D108BD9-81ED-4DB2-BD59-A6C34878D82A}">
                    <a16:rowId xmlns:a16="http://schemas.microsoft.com/office/drawing/2014/main" val="1460635157"/>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sz="1800" kern="1200" dirty="0">
                          <a:solidFill>
                            <a:schemeClr val="tx1"/>
                          </a:solidFill>
                          <a:latin typeface="+mn-lt"/>
                          <a:ea typeface="+mn-ea"/>
                          <a:cs typeface="+mn-cs"/>
                        </a:rPr>
                        <a:t>Fluxo Alternativo A – Pesquisar por Nome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547726979"/>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sz="1800" kern="1200" dirty="0">
                          <a:solidFill>
                            <a:schemeClr val="tx1"/>
                          </a:solidFill>
                          <a:latin typeface="+mn-lt"/>
                          <a:ea typeface="+mn-ea"/>
                          <a:cs typeface="+mn-cs"/>
                        </a:rPr>
                        <a:t>Fluxo Alternativo B – Pesquisar por Contato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0572209"/>
                  </a:ext>
                </a:extLst>
              </a:tr>
              <a:tr h="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sz="1800" kern="1200" dirty="0">
                          <a:solidFill>
                            <a:schemeClr val="tx1"/>
                          </a:solidFill>
                          <a:latin typeface="+mn-lt"/>
                          <a:ea typeface="+mn-ea"/>
                          <a:cs typeface="+mn-cs"/>
                        </a:rPr>
                        <a:t>Fluxo Alternativo C – Pesquisar por E-mail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0614729"/>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sz="1800" kern="1200" dirty="0">
                          <a:solidFill>
                            <a:schemeClr val="tx1"/>
                          </a:solidFill>
                          <a:latin typeface="+mn-lt"/>
                          <a:ea typeface="+mn-ea"/>
                          <a:cs typeface="+mn-cs"/>
                        </a:rPr>
                        <a:t>Fluxo Alternativo D – Pesquisar Invalido</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30523478"/>
                  </a:ext>
                </a:extLst>
              </a:tr>
            </a:tbl>
          </a:graphicData>
        </a:graphic>
      </p:graphicFrame>
    </p:spTree>
    <p:extLst>
      <p:ext uri="{BB962C8B-B14F-4D97-AF65-F5344CB8AC3E}">
        <p14:creationId xmlns:p14="http://schemas.microsoft.com/office/powerpoint/2010/main" val="1577268258"/>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Iteração 02 - Pesquisar Órgãos e Colaboradores</a:t>
            </a:r>
          </a:p>
        </p:txBody>
      </p:sp>
      <p:pic>
        <p:nvPicPr>
          <p:cNvPr id="5" name="Espaço Reservado para Conteúdo 4"/>
          <p:cNvPicPr>
            <a:picLocks noGrp="1" noChangeAspect="1"/>
          </p:cNvPicPr>
          <p:nvPr>
            <p:ph idx="1"/>
          </p:nvPr>
        </p:nvPicPr>
        <p:blipFill rotWithShape="1">
          <a:blip r:embed="rId2">
            <a:extLst>
              <a:ext uri="{28A0092B-C50C-407E-A947-70E740481C1C}">
                <a14:useLocalDpi xmlns:a14="http://schemas.microsoft.com/office/drawing/2010/main" val="0"/>
              </a:ext>
            </a:extLst>
          </a:blip>
          <a:srcRect l="12117" t="9048" r="11378" b="47756"/>
          <a:stretch/>
        </p:blipFill>
        <p:spPr>
          <a:xfrm>
            <a:off x="452739" y="2138724"/>
            <a:ext cx="10700610" cy="3398476"/>
          </a:xfrm>
        </p:spPr>
      </p:pic>
      <p:pic>
        <p:nvPicPr>
          <p:cNvPr id="4" name="Imagem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spTree>
    <p:extLst>
      <p:ext uri="{BB962C8B-B14F-4D97-AF65-F5344CB8AC3E}">
        <p14:creationId xmlns:p14="http://schemas.microsoft.com/office/powerpoint/2010/main" val="3854215766"/>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Caso de Uso 4.1.3 – Iteração #02</a:t>
            </a:r>
          </a:p>
        </p:txBody>
      </p:sp>
      <p:pic>
        <p:nvPicPr>
          <p:cNvPr id="6" name="Imagem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graphicFrame>
        <p:nvGraphicFramePr>
          <p:cNvPr id="9" name="Tabela 8"/>
          <p:cNvGraphicFramePr>
            <a:graphicFrameLocks noGrp="1"/>
          </p:cNvGraphicFramePr>
          <p:nvPr>
            <p:extLst/>
          </p:nvPr>
        </p:nvGraphicFramePr>
        <p:xfrm>
          <a:off x="1261872" y="2312125"/>
          <a:ext cx="8594726" cy="2318733"/>
        </p:xfrm>
        <a:graphic>
          <a:graphicData uri="http://schemas.openxmlformats.org/drawingml/2006/table">
            <a:tbl>
              <a:tblPr firstRow="1" bandRow="1">
                <a:tableStyleId>{5C22544A-7EE6-4342-B048-85BDC9FD1C3A}</a:tableStyleId>
              </a:tblPr>
              <a:tblGrid>
                <a:gridCol w="8594726">
                  <a:extLst>
                    <a:ext uri="{9D8B030D-6E8A-4147-A177-3AD203B41FA5}">
                      <a16:colId xmlns:a16="http://schemas.microsoft.com/office/drawing/2014/main" val="3184453126"/>
                    </a:ext>
                  </a:extLst>
                </a:gridCol>
              </a:tblGrid>
              <a:tr h="370840">
                <a:tc>
                  <a:txBody>
                    <a:bodyPr/>
                    <a:lstStyle/>
                    <a:p>
                      <a:pPr marL="0" marR="0" lvl="2" indent="0" algn="ctr" defTabSz="914400" rtl="0" eaLnBrk="1" fontAlgn="auto" latinLnBrk="0" hangingPunct="1">
                        <a:lnSpc>
                          <a:spcPct val="100000"/>
                        </a:lnSpc>
                        <a:spcBef>
                          <a:spcPts val="0"/>
                        </a:spcBef>
                        <a:spcAft>
                          <a:spcPts val="0"/>
                        </a:spcAft>
                        <a:buClrTx/>
                        <a:buSzTx/>
                        <a:buFontTx/>
                        <a:buNone/>
                        <a:tabLst/>
                        <a:defRPr/>
                      </a:pPr>
                      <a:r>
                        <a:rPr lang="x-none" sz="1800" b="1" i="0" kern="1200" dirty="0">
                          <a:solidFill>
                            <a:schemeClr val="lt1"/>
                          </a:solidFill>
                          <a:effectLst/>
                          <a:latin typeface="+mn-lt"/>
                          <a:ea typeface="+mn-ea"/>
                          <a:cs typeface="+mn-cs"/>
                        </a:rPr>
                        <a:t>Editar Órgãos </a:t>
                      </a:r>
                      <a:r>
                        <a:rPr lang="pt-BR" sz="1800" b="1" i="0" kern="1200" dirty="0">
                          <a:solidFill>
                            <a:schemeClr val="lt1"/>
                          </a:solidFill>
                          <a:effectLst/>
                          <a:latin typeface="+mn-lt"/>
                          <a:ea typeface="+mn-ea"/>
                          <a:cs typeface="+mn-cs"/>
                        </a:rPr>
                        <a:t>e Colaboradores</a:t>
                      </a:r>
                      <a:r>
                        <a:rPr lang="pt-BR" sz="1800" b="1" i="1" kern="1200" baseline="0" dirty="0">
                          <a:solidFill>
                            <a:schemeClr val="lt1"/>
                          </a:solidFill>
                          <a:effectLst/>
                          <a:latin typeface="+mn-lt"/>
                          <a:ea typeface="+mn-ea"/>
                          <a:cs typeface="+mn-cs"/>
                        </a:rPr>
                        <a:t> </a:t>
                      </a:r>
                      <a:r>
                        <a:rPr lang="pt-BR" b="1" dirty="0">
                          <a:solidFill>
                            <a:schemeClr val="bg1"/>
                          </a:solidFill>
                        </a:rPr>
                        <a:t>- Iteração 02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extLst>
                  <a:ext uri="{0D108BD9-81ED-4DB2-BD59-A6C34878D82A}">
                    <a16:rowId xmlns:a16="http://schemas.microsoft.com/office/drawing/2014/main" val="1091544215"/>
                  </a:ext>
                </a:extLst>
              </a:tr>
              <a:tr h="370840">
                <a:tc>
                  <a:txBody>
                    <a:bodyPr/>
                    <a:lstStyle/>
                    <a:p>
                      <a:pPr marL="0" marR="0" lvl="2" indent="0" algn="l" defTabSz="914400" rtl="0" eaLnBrk="1" fontAlgn="auto" latinLnBrk="0" hangingPunct="1">
                        <a:lnSpc>
                          <a:spcPct val="100000"/>
                        </a:lnSpc>
                        <a:spcBef>
                          <a:spcPts val="0"/>
                        </a:spcBef>
                        <a:spcAft>
                          <a:spcPts val="0"/>
                        </a:spcAft>
                        <a:buClrTx/>
                        <a:buSzTx/>
                        <a:buFontTx/>
                        <a:buNone/>
                        <a:tabLst/>
                        <a:defRPr/>
                      </a:pPr>
                      <a:r>
                        <a:rPr lang="pt-BR" dirty="0">
                          <a:solidFill>
                            <a:schemeClr val="tx1"/>
                          </a:solidFill>
                        </a:rPr>
                        <a:t>Cenário de Sucesso – </a:t>
                      </a:r>
                      <a:r>
                        <a:rPr lang="x-none" sz="1800" kern="1200" dirty="0">
                          <a:solidFill>
                            <a:schemeClr val="tx1"/>
                          </a:solidFill>
                          <a:latin typeface="+mn-lt"/>
                          <a:ea typeface="+mn-ea"/>
                          <a:cs typeface="+mn-cs"/>
                        </a:rPr>
                        <a:t>Editar Órgãos </a:t>
                      </a:r>
                      <a:r>
                        <a:rPr lang="pt-BR" sz="1800" kern="1200" dirty="0">
                          <a:solidFill>
                            <a:schemeClr val="tx1"/>
                          </a:solidFill>
                          <a:latin typeface="+mn-lt"/>
                          <a:ea typeface="+mn-ea"/>
                          <a:cs typeface="+mn-cs"/>
                        </a:rPr>
                        <a:t>e Colaboradores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24283349"/>
                  </a:ext>
                </a:extLst>
              </a:tr>
              <a:tr h="370840">
                <a:tc>
                  <a:txBody>
                    <a:bodyPr/>
                    <a:lstStyle/>
                    <a:p>
                      <a:pPr algn="ctr"/>
                      <a:r>
                        <a:rPr lang="pt-BR" b="1" dirty="0">
                          <a:solidFill>
                            <a:schemeClr val="bg1"/>
                          </a:solidFill>
                        </a:rPr>
                        <a:t>Cenários Alternativos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B1E3E"/>
                    </a:solidFill>
                  </a:tcPr>
                </a:tc>
                <a:extLst>
                  <a:ext uri="{0D108BD9-81ED-4DB2-BD59-A6C34878D82A}">
                    <a16:rowId xmlns:a16="http://schemas.microsoft.com/office/drawing/2014/main" val="1460635157"/>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sz="1800" kern="1200" dirty="0">
                          <a:solidFill>
                            <a:schemeClr val="tx1"/>
                          </a:solidFill>
                          <a:latin typeface="+mn-lt"/>
                          <a:ea typeface="+mn-ea"/>
                          <a:cs typeface="+mn-cs"/>
                        </a:rPr>
                        <a:t>Fluxo Alternativo A – E-mail já Existente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547726979"/>
                  </a:ext>
                </a:extLst>
              </a:tr>
              <a:tr h="40865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sz="1800" kern="1200" dirty="0">
                          <a:solidFill>
                            <a:schemeClr val="tx1"/>
                          </a:solidFill>
                          <a:latin typeface="+mn-lt"/>
                          <a:ea typeface="+mn-ea"/>
                          <a:cs typeface="+mn-cs"/>
                        </a:rPr>
                        <a:t>Fluxo Alternativo B – Campos em Branco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0572209"/>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sz="1800" kern="1200" dirty="0">
                          <a:solidFill>
                            <a:schemeClr val="tx1"/>
                          </a:solidFill>
                          <a:latin typeface="+mn-lt"/>
                          <a:ea typeface="+mn-ea"/>
                          <a:cs typeface="+mn-cs"/>
                        </a:rPr>
                        <a:t>Fluxo Alternativo C – Botão Voltar</a:t>
                      </a:r>
                    </a:p>
                    <a:p>
                      <a:pPr algn="ctr" hangingPunct="0">
                        <a:lnSpc>
                          <a:spcPts val="1200"/>
                        </a:lnSpc>
                        <a:spcAft>
                          <a:spcPts val="0"/>
                        </a:spcAft>
                      </a:pPr>
                      <a:endParaRPr lang="pt-BR" sz="1800" kern="1200" dirty="0">
                        <a:solidFill>
                          <a:schemeClr val="tx1"/>
                        </a:solidFill>
                        <a:latin typeface="+mn-lt"/>
                        <a:ea typeface="+mn-ea"/>
                        <a:cs typeface="+mn-cs"/>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92567277"/>
                  </a:ext>
                </a:extLst>
              </a:tr>
            </a:tbl>
          </a:graphicData>
        </a:graphic>
      </p:graphicFrame>
    </p:spTree>
    <p:extLst>
      <p:ext uri="{BB962C8B-B14F-4D97-AF65-F5344CB8AC3E}">
        <p14:creationId xmlns:p14="http://schemas.microsoft.com/office/powerpoint/2010/main" val="430299370"/>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Iteração 02 - Editar Órgãos e Colaboradores</a:t>
            </a:r>
          </a:p>
        </p:txBody>
      </p:sp>
      <p:pic>
        <p:nvPicPr>
          <p:cNvPr id="5" name="Espaço Reservado para Conteúdo 4"/>
          <p:cNvPicPr>
            <a:picLocks noGrp="1" noChangeAspect="1"/>
          </p:cNvPicPr>
          <p:nvPr>
            <p:ph idx="1"/>
          </p:nvPr>
        </p:nvPicPr>
        <p:blipFill rotWithShape="1">
          <a:blip r:embed="rId2">
            <a:extLst>
              <a:ext uri="{28A0092B-C50C-407E-A947-70E740481C1C}">
                <a14:useLocalDpi xmlns:a14="http://schemas.microsoft.com/office/drawing/2010/main" val="0"/>
              </a:ext>
            </a:extLst>
          </a:blip>
          <a:srcRect l="10639" t="8756" r="10886" b="38709"/>
          <a:stretch/>
        </p:blipFill>
        <p:spPr>
          <a:xfrm>
            <a:off x="1473200" y="2146831"/>
            <a:ext cx="8305799" cy="3810971"/>
          </a:xfrm>
        </p:spPr>
      </p:pic>
      <p:pic>
        <p:nvPicPr>
          <p:cNvPr id="4" name="Imagem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spTree>
    <p:extLst>
      <p:ext uri="{BB962C8B-B14F-4D97-AF65-F5344CB8AC3E}">
        <p14:creationId xmlns:p14="http://schemas.microsoft.com/office/powerpoint/2010/main" val="2163957453"/>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Caso de Uso 4.2.1 – Iteração #02</a:t>
            </a:r>
          </a:p>
        </p:txBody>
      </p:sp>
      <p:pic>
        <p:nvPicPr>
          <p:cNvPr id="6" name="Imagem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graphicFrame>
        <p:nvGraphicFramePr>
          <p:cNvPr id="9" name="Tabela 8"/>
          <p:cNvGraphicFramePr>
            <a:graphicFrameLocks noGrp="1"/>
          </p:cNvGraphicFramePr>
          <p:nvPr>
            <p:extLst/>
          </p:nvPr>
        </p:nvGraphicFramePr>
        <p:xfrm>
          <a:off x="1261872" y="2312125"/>
          <a:ext cx="8594726" cy="2865120"/>
        </p:xfrm>
        <a:graphic>
          <a:graphicData uri="http://schemas.openxmlformats.org/drawingml/2006/table">
            <a:tbl>
              <a:tblPr firstRow="1" bandRow="1">
                <a:tableStyleId>{5C22544A-7EE6-4342-B048-85BDC9FD1C3A}</a:tableStyleId>
              </a:tblPr>
              <a:tblGrid>
                <a:gridCol w="8594726">
                  <a:extLst>
                    <a:ext uri="{9D8B030D-6E8A-4147-A177-3AD203B41FA5}">
                      <a16:colId xmlns:a16="http://schemas.microsoft.com/office/drawing/2014/main" val="3184453126"/>
                    </a:ext>
                  </a:extLst>
                </a:gridCol>
              </a:tblGrid>
              <a:tr h="370840">
                <a:tc>
                  <a:txBody>
                    <a:bodyPr/>
                    <a:lstStyle/>
                    <a:p>
                      <a:pPr marL="0" marR="0" lvl="2" indent="0" algn="ctr" defTabSz="914400" rtl="0" eaLnBrk="1" fontAlgn="auto" latinLnBrk="0" hangingPunct="1">
                        <a:lnSpc>
                          <a:spcPct val="100000"/>
                        </a:lnSpc>
                        <a:spcBef>
                          <a:spcPts val="0"/>
                        </a:spcBef>
                        <a:spcAft>
                          <a:spcPts val="0"/>
                        </a:spcAft>
                        <a:buClrTx/>
                        <a:buSzTx/>
                        <a:buFontTx/>
                        <a:buNone/>
                        <a:tabLst/>
                        <a:defRPr/>
                      </a:pPr>
                      <a:r>
                        <a:rPr lang="x-none" sz="1800" b="1" i="0" kern="1200" dirty="0">
                          <a:solidFill>
                            <a:schemeClr val="lt1"/>
                          </a:solidFill>
                          <a:effectLst/>
                          <a:latin typeface="+mn-lt"/>
                          <a:ea typeface="+mn-ea"/>
                          <a:cs typeface="+mn-cs"/>
                        </a:rPr>
                        <a:t>Cadastrar parâmetros</a:t>
                      </a:r>
                      <a:r>
                        <a:rPr lang="pt-BR" sz="1800" b="1" i="0" kern="1200" dirty="0">
                          <a:solidFill>
                            <a:schemeClr val="lt1"/>
                          </a:solidFill>
                          <a:effectLst/>
                          <a:latin typeface="+mn-lt"/>
                          <a:ea typeface="+mn-ea"/>
                          <a:cs typeface="+mn-cs"/>
                        </a:rPr>
                        <a:t> </a:t>
                      </a:r>
                      <a:r>
                        <a:rPr lang="pt-BR" b="1" dirty="0">
                          <a:solidFill>
                            <a:schemeClr val="bg1"/>
                          </a:solidFill>
                        </a:rPr>
                        <a:t>- Iteração 02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extLst>
                  <a:ext uri="{0D108BD9-81ED-4DB2-BD59-A6C34878D82A}">
                    <a16:rowId xmlns:a16="http://schemas.microsoft.com/office/drawing/2014/main" val="1091544215"/>
                  </a:ext>
                </a:extLst>
              </a:tr>
              <a:tr h="370840">
                <a:tc>
                  <a:txBody>
                    <a:bodyPr/>
                    <a:lstStyle/>
                    <a:p>
                      <a:pPr marL="0" marR="0" lvl="2" indent="0" algn="l" defTabSz="914400" rtl="0" eaLnBrk="1" fontAlgn="auto" latinLnBrk="0" hangingPunct="1">
                        <a:lnSpc>
                          <a:spcPct val="100000"/>
                        </a:lnSpc>
                        <a:spcBef>
                          <a:spcPts val="0"/>
                        </a:spcBef>
                        <a:spcAft>
                          <a:spcPts val="0"/>
                        </a:spcAft>
                        <a:buClrTx/>
                        <a:buSzTx/>
                        <a:buFontTx/>
                        <a:buNone/>
                        <a:tabLst/>
                        <a:defRPr/>
                      </a:pPr>
                      <a:r>
                        <a:rPr lang="pt-BR" dirty="0">
                          <a:solidFill>
                            <a:schemeClr val="tx1"/>
                          </a:solidFill>
                        </a:rPr>
                        <a:t>Cenário de Sucesso – </a:t>
                      </a:r>
                      <a:r>
                        <a:rPr lang="x-none" sz="1800" kern="1200" dirty="0">
                          <a:solidFill>
                            <a:schemeClr val="tx1"/>
                          </a:solidFill>
                          <a:latin typeface="+mn-lt"/>
                          <a:ea typeface="+mn-ea"/>
                          <a:cs typeface="+mn-cs"/>
                        </a:rPr>
                        <a:t>Cadastrar parâmetros</a:t>
                      </a:r>
                      <a:endParaRPr lang="pt-BR" sz="1800"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24283349"/>
                  </a:ext>
                </a:extLst>
              </a:tr>
              <a:tr h="370840">
                <a:tc>
                  <a:txBody>
                    <a:bodyPr/>
                    <a:lstStyle/>
                    <a:p>
                      <a:pPr algn="ctr"/>
                      <a:r>
                        <a:rPr lang="pt-BR" b="1" dirty="0">
                          <a:solidFill>
                            <a:schemeClr val="bg1"/>
                          </a:solidFill>
                        </a:rPr>
                        <a:t>Cenários Alternativos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B1E3E"/>
                    </a:solidFill>
                  </a:tcPr>
                </a:tc>
                <a:extLst>
                  <a:ext uri="{0D108BD9-81ED-4DB2-BD59-A6C34878D82A}">
                    <a16:rowId xmlns:a16="http://schemas.microsoft.com/office/drawing/2014/main" val="1460635157"/>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sz="1800" kern="1200" dirty="0">
                          <a:solidFill>
                            <a:schemeClr val="tx1"/>
                          </a:solidFill>
                          <a:latin typeface="+mn-lt"/>
                          <a:ea typeface="+mn-ea"/>
                          <a:cs typeface="+mn-cs"/>
                        </a:rPr>
                        <a:t>Fluxo alternativo A- Cadastrar dados com um campo em branco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547726979"/>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sz="1800" kern="1200" dirty="0">
                          <a:solidFill>
                            <a:schemeClr val="tx1"/>
                          </a:solidFill>
                          <a:latin typeface="+mn-lt"/>
                          <a:ea typeface="+mn-ea"/>
                          <a:cs typeface="+mn-cs"/>
                        </a:rPr>
                        <a:t>Fluxo alternativo B- Cadastrar dados com uma opção de cor sem ser definido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0572209"/>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sz="1800" kern="1200" dirty="0">
                          <a:solidFill>
                            <a:schemeClr val="tx1"/>
                          </a:solidFill>
                          <a:latin typeface="+mn-lt"/>
                          <a:ea typeface="+mn-ea"/>
                          <a:cs typeface="+mn-cs"/>
                        </a:rPr>
                        <a:t>Fluxo alternativo C- Cadastrar dados com uma letra ao invés de um número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11471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sz="1800" kern="1200" dirty="0">
                          <a:solidFill>
                            <a:schemeClr val="tx1"/>
                          </a:solidFill>
                          <a:latin typeface="+mn-lt"/>
                          <a:ea typeface="+mn-ea"/>
                          <a:cs typeface="+mn-cs"/>
                        </a:rPr>
                        <a:t>Fluxo alternativo D- Cadastrar dados com o valor máximo menor que o valor mínimo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309120279"/>
                  </a:ext>
                </a:extLst>
              </a:tr>
            </a:tbl>
          </a:graphicData>
        </a:graphic>
      </p:graphicFrame>
    </p:spTree>
    <p:extLst>
      <p:ext uri="{BB962C8B-B14F-4D97-AF65-F5344CB8AC3E}">
        <p14:creationId xmlns:p14="http://schemas.microsoft.com/office/powerpoint/2010/main" val="24067432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Iteração #02 -Caso de Uso 4.20</a:t>
            </a:r>
          </a:p>
        </p:txBody>
      </p:sp>
      <p:pic>
        <p:nvPicPr>
          <p:cNvPr id="4" name="Imagem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pic>
        <p:nvPicPr>
          <p:cNvPr id="5" name="image31.png"/>
          <p:cNvPicPr/>
          <p:nvPr/>
        </p:nvPicPr>
        <p:blipFill>
          <a:blip r:embed="rId3"/>
          <a:srcRect/>
          <a:stretch>
            <a:fillRect/>
          </a:stretch>
        </p:blipFill>
        <p:spPr>
          <a:xfrm>
            <a:off x="1261872" y="2510078"/>
            <a:ext cx="8330402" cy="3422219"/>
          </a:xfrm>
          <a:prstGeom prst="rect">
            <a:avLst/>
          </a:prstGeom>
          <a:ln/>
        </p:spPr>
      </p:pic>
    </p:spTree>
    <p:extLst>
      <p:ext uri="{BB962C8B-B14F-4D97-AF65-F5344CB8AC3E}">
        <p14:creationId xmlns:p14="http://schemas.microsoft.com/office/powerpoint/2010/main" val="1965630299"/>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Iteração 02 - Cadastrar parâmetros</a:t>
            </a:r>
          </a:p>
        </p:txBody>
      </p:sp>
      <p:pic>
        <p:nvPicPr>
          <p:cNvPr id="5" name="Espaço Reservado para Conteúdo 4"/>
          <p:cNvPicPr>
            <a:picLocks noGrp="1" noChangeAspect="1"/>
          </p:cNvPicPr>
          <p:nvPr>
            <p:ph idx="1"/>
          </p:nvPr>
        </p:nvPicPr>
        <p:blipFill rotWithShape="1">
          <a:blip r:embed="rId2">
            <a:extLst>
              <a:ext uri="{28A0092B-C50C-407E-A947-70E740481C1C}">
                <a14:useLocalDpi xmlns:a14="http://schemas.microsoft.com/office/drawing/2010/main" val="0"/>
              </a:ext>
            </a:extLst>
          </a:blip>
          <a:srcRect l="11625" t="8756" r="11706" b="29077"/>
          <a:stretch/>
        </p:blipFill>
        <p:spPr>
          <a:xfrm>
            <a:off x="1384299" y="2273300"/>
            <a:ext cx="8743206" cy="3987800"/>
          </a:xfrm>
        </p:spPr>
      </p:pic>
      <p:pic>
        <p:nvPicPr>
          <p:cNvPr id="4" name="Imagem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spTree>
    <p:extLst>
      <p:ext uri="{BB962C8B-B14F-4D97-AF65-F5344CB8AC3E}">
        <p14:creationId xmlns:p14="http://schemas.microsoft.com/office/powerpoint/2010/main" val="91569965"/>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Caso de Uso 4.2.2 – Iteração #02</a:t>
            </a:r>
          </a:p>
        </p:txBody>
      </p:sp>
      <p:pic>
        <p:nvPicPr>
          <p:cNvPr id="6" name="Imagem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graphicFrame>
        <p:nvGraphicFramePr>
          <p:cNvPr id="9" name="Tabela 8"/>
          <p:cNvGraphicFramePr>
            <a:graphicFrameLocks noGrp="1"/>
          </p:cNvGraphicFramePr>
          <p:nvPr>
            <p:extLst/>
          </p:nvPr>
        </p:nvGraphicFramePr>
        <p:xfrm>
          <a:off x="1261872" y="2312125"/>
          <a:ext cx="8594726" cy="2225040"/>
        </p:xfrm>
        <a:graphic>
          <a:graphicData uri="http://schemas.openxmlformats.org/drawingml/2006/table">
            <a:tbl>
              <a:tblPr firstRow="1" bandRow="1">
                <a:tableStyleId>{5C22544A-7EE6-4342-B048-85BDC9FD1C3A}</a:tableStyleId>
              </a:tblPr>
              <a:tblGrid>
                <a:gridCol w="8594726">
                  <a:extLst>
                    <a:ext uri="{9D8B030D-6E8A-4147-A177-3AD203B41FA5}">
                      <a16:colId xmlns:a16="http://schemas.microsoft.com/office/drawing/2014/main" val="3184453126"/>
                    </a:ext>
                  </a:extLst>
                </a:gridCol>
              </a:tblGrid>
              <a:tr h="370840">
                <a:tc>
                  <a:txBody>
                    <a:bodyPr/>
                    <a:lstStyle/>
                    <a:p>
                      <a:pPr marL="0" marR="0" lvl="2" indent="0" algn="ctr" defTabSz="914400" rtl="0" eaLnBrk="1" fontAlgn="auto" latinLnBrk="0" hangingPunct="1">
                        <a:lnSpc>
                          <a:spcPct val="100000"/>
                        </a:lnSpc>
                        <a:spcBef>
                          <a:spcPts val="0"/>
                        </a:spcBef>
                        <a:spcAft>
                          <a:spcPts val="0"/>
                        </a:spcAft>
                        <a:buClrTx/>
                        <a:buSzTx/>
                        <a:buFontTx/>
                        <a:buNone/>
                        <a:tabLst/>
                        <a:defRPr/>
                      </a:pPr>
                      <a:r>
                        <a:rPr lang="pt-BR" sz="1800" b="1" i="0" kern="1200" dirty="0">
                          <a:solidFill>
                            <a:schemeClr val="lt1"/>
                          </a:solidFill>
                          <a:effectLst/>
                          <a:latin typeface="+mn-lt"/>
                          <a:ea typeface="+mn-ea"/>
                          <a:cs typeface="+mn-cs"/>
                        </a:rPr>
                        <a:t>Editar parâmetros - </a:t>
                      </a:r>
                      <a:r>
                        <a:rPr lang="pt-BR" b="1" dirty="0">
                          <a:solidFill>
                            <a:schemeClr val="bg1"/>
                          </a:solidFill>
                        </a:rPr>
                        <a:t>Iteração 02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extLst>
                  <a:ext uri="{0D108BD9-81ED-4DB2-BD59-A6C34878D82A}">
                    <a16:rowId xmlns:a16="http://schemas.microsoft.com/office/drawing/2014/main" val="1091544215"/>
                  </a:ext>
                </a:extLst>
              </a:tr>
              <a:tr h="370840">
                <a:tc>
                  <a:txBody>
                    <a:bodyPr/>
                    <a:lstStyle/>
                    <a:p>
                      <a:pPr marL="0" marR="0" lvl="2" indent="0" algn="l" defTabSz="914400" rtl="0" eaLnBrk="1" fontAlgn="auto" latinLnBrk="0" hangingPunct="1">
                        <a:lnSpc>
                          <a:spcPct val="100000"/>
                        </a:lnSpc>
                        <a:spcBef>
                          <a:spcPts val="0"/>
                        </a:spcBef>
                        <a:spcAft>
                          <a:spcPts val="0"/>
                        </a:spcAft>
                        <a:buClrTx/>
                        <a:buSzTx/>
                        <a:buFontTx/>
                        <a:buNone/>
                        <a:tabLst/>
                        <a:defRPr/>
                      </a:pPr>
                      <a:r>
                        <a:rPr lang="pt-BR" dirty="0">
                          <a:solidFill>
                            <a:schemeClr val="tx1"/>
                          </a:solidFill>
                        </a:rPr>
                        <a:t>Cenário de Sucesso </a:t>
                      </a:r>
                      <a:r>
                        <a:rPr lang="pt-BR" sz="1800" kern="1200" dirty="0">
                          <a:solidFill>
                            <a:schemeClr val="tx1"/>
                          </a:solidFill>
                          <a:latin typeface="+mn-lt"/>
                          <a:ea typeface="+mn-ea"/>
                          <a:cs typeface="+mn-cs"/>
                        </a:rPr>
                        <a:t>– Editar parâmetros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24283349"/>
                  </a:ext>
                </a:extLst>
              </a:tr>
              <a:tr h="370840">
                <a:tc>
                  <a:txBody>
                    <a:bodyPr/>
                    <a:lstStyle/>
                    <a:p>
                      <a:pPr algn="ctr"/>
                      <a:r>
                        <a:rPr lang="pt-BR" b="1" dirty="0">
                          <a:solidFill>
                            <a:schemeClr val="bg1"/>
                          </a:solidFill>
                        </a:rPr>
                        <a:t>Cenários Alternativos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B1E3E"/>
                    </a:solidFill>
                  </a:tcPr>
                </a:tc>
                <a:extLst>
                  <a:ext uri="{0D108BD9-81ED-4DB2-BD59-A6C34878D82A}">
                    <a16:rowId xmlns:a16="http://schemas.microsoft.com/office/drawing/2014/main" val="1460635157"/>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sz="1800" kern="1200" dirty="0">
                          <a:solidFill>
                            <a:schemeClr val="tx1"/>
                          </a:solidFill>
                          <a:latin typeface="+mn-lt"/>
                          <a:ea typeface="+mn-ea"/>
                          <a:cs typeface="+mn-cs"/>
                        </a:rPr>
                        <a:t>Fluxo Alternativo A – Atualizar dados com um campo branco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547726979"/>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sz="1800" kern="1200" dirty="0">
                          <a:solidFill>
                            <a:schemeClr val="tx1"/>
                          </a:solidFill>
                          <a:latin typeface="+mn-lt"/>
                          <a:ea typeface="+mn-ea"/>
                          <a:cs typeface="+mn-cs"/>
                        </a:rPr>
                        <a:t>Fluxo Alternativo B – Atualizar dados com uma opção de cor sem ser definido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0572209"/>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sz="1800" kern="1200" dirty="0">
                          <a:solidFill>
                            <a:schemeClr val="tx1"/>
                          </a:solidFill>
                          <a:latin typeface="+mn-lt"/>
                          <a:ea typeface="+mn-ea"/>
                          <a:cs typeface="+mn-cs"/>
                        </a:rPr>
                        <a:t>Fluxo Alternativo C – Clicar em “Voltar”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27111612"/>
                  </a:ext>
                </a:extLst>
              </a:tr>
            </a:tbl>
          </a:graphicData>
        </a:graphic>
      </p:graphicFrame>
    </p:spTree>
    <p:extLst>
      <p:ext uri="{BB962C8B-B14F-4D97-AF65-F5344CB8AC3E}">
        <p14:creationId xmlns:p14="http://schemas.microsoft.com/office/powerpoint/2010/main" val="1910148091"/>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Iteração 02 - Editar parâmetros </a:t>
            </a:r>
          </a:p>
        </p:txBody>
      </p:sp>
      <p:pic>
        <p:nvPicPr>
          <p:cNvPr id="5" name="Espaço Reservado para Conteúdo 4"/>
          <p:cNvPicPr>
            <a:picLocks noGrp="1" noChangeAspect="1"/>
          </p:cNvPicPr>
          <p:nvPr>
            <p:ph idx="1"/>
          </p:nvPr>
        </p:nvPicPr>
        <p:blipFill rotWithShape="1">
          <a:blip r:embed="rId2">
            <a:extLst>
              <a:ext uri="{28A0092B-C50C-407E-A947-70E740481C1C}">
                <a14:useLocalDpi xmlns:a14="http://schemas.microsoft.com/office/drawing/2010/main" val="0"/>
              </a:ext>
            </a:extLst>
          </a:blip>
          <a:srcRect l="11461" t="9631" r="13512" b="27326"/>
          <a:stretch/>
        </p:blipFill>
        <p:spPr>
          <a:xfrm>
            <a:off x="1371599" y="2159000"/>
            <a:ext cx="8437152" cy="3987800"/>
          </a:xfrm>
        </p:spPr>
      </p:pic>
      <p:pic>
        <p:nvPicPr>
          <p:cNvPr id="4" name="Imagem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spTree>
    <p:extLst>
      <p:ext uri="{BB962C8B-B14F-4D97-AF65-F5344CB8AC3E}">
        <p14:creationId xmlns:p14="http://schemas.microsoft.com/office/powerpoint/2010/main" val="874984417"/>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Caso de Uso 4.2.3 – Iteração #02</a:t>
            </a:r>
          </a:p>
        </p:txBody>
      </p:sp>
      <p:pic>
        <p:nvPicPr>
          <p:cNvPr id="6" name="Imagem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graphicFrame>
        <p:nvGraphicFramePr>
          <p:cNvPr id="9" name="Tabela 8"/>
          <p:cNvGraphicFramePr>
            <a:graphicFrameLocks noGrp="1"/>
          </p:cNvGraphicFramePr>
          <p:nvPr>
            <p:extLst/>
          </p:nvPr>
        </p:nvGraphicFramePr>
        <p:xfrm>
          <a:off x="1261872" y="2312125"/>
          <a:ext cx="8594726" cy="1854200"/>
        </p:xfrm>
        <a:graphic>
          <a:graphicData uri="http://schemas.openxmlformats.org/drawingml/2006/table">
            <a:tbl>
              <a:tblPr firstRow="1" bandRow="1">
                <a:tableStyleId>{5C22544A-7EE6-4342-B048-85BDC9FD1C3A}</a:tableStyleId>
              </a:tblPr>
              <a:tblGrid>
                <a:gridCol w="8594726">
                  <a:extLst>
                    <a:ext uri="{9D8B030D-6E8A-4147-A177-3AD203B41FA5}">
                      <a16:colId xmlns:a16="http://schemas.microsoft.com/office/drawing/2014/main" val="3184453126"/>
                    </a:ext>
                  </a:extLst>
                </a:gridCol>
              </a:tblGrid>
              <a:tr h="370840">
                <a:tc>
                  <a:txBody>
                    <a:bodyPr/>
                    <a:lstStyle/>
                    <a:p>
                      <a:pPr marL="0" marR="0" lvl="2" indent="0" algn="ctr" defTabSz="914400" rtl="0" eaLnBrk="1" fontAlgn="auto" latinLnBrk="0" hangingPunct="1">
                        <a:lnSpc>
                          <a:spcPct val="100000"/>
                        </a:lnSpc>
                        <a:spcBef>
                          <a:spcPts val="0"/>
                        </a:spcBef>
                        <a:spcAft>
                          <a:spcPts val="0"/>
                        </a:spcAft>
                        <a:buClrTx/>
                        <a:buSzTx/>
                        <a:buFontTx/>
                        <a:buNone/>
                        <a:tabLst/>
                        <a:defRPr/>
                      </a:pPr>
                      <a:r>
                        <a:rPr lang="pt-BR" sz="1800" b="1" i="0" kern="1200" dirty="0">
                          <a:solidFill>
                            <a:schemeClr val="lt1"/>
                          </a:solidFill>
                          <a:effectLst/>
                          <a:latin typeface="+mn-lt"/>
                          <a:ea typeface="+mn-ea"/>
                          <a:cs typeface="+mn-cs"/>
                        </a:rPr>
                        <a:t>Excluir parâmetros - </a:t>
                      </a:r>
                      <a:r>
                        <a:rPr lang="pt-BR" b="1" dirty="0">
                          <a:solidFill>
                            <a:schemeClr val="bg1"/>
                          </a:solidFill>
                        </a:rPr>
                        <a:t>Iteração 02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extLst>
                  <a:ext uri="{0D108BD9-81ED-4DB2-BD59-A6C34878D82A}">
                    <a16:rowId xmlns:a16="http://schemas.microsoft.com/office/drawing/2014/main" val="1091544215"/>
                  </a:ext>
                </a:extLst>
              </a:tr>
              <a:tr h="370840">
                <a:tc>
                  <a:txBody>
                    <a:bodyPr/>
                    <a:lstStyle/>
                    <a:p>
                      <a:pPr marL="0" marR="0" lvl="2" indent="0" algn="l" defTabSz="914400" rtl="0" eaLnBrk="1" fontAlgn="auto" latinLnBrk="0" hangingPunct="1">
                        <a:lnSpc>
                          <a:spcPct val="100000"/>
                        </a:lnSpc>
                        <a:spcBef>
                          <a:spcPts val="0"/>
                        </a:spcBef>
                        <a:spcAft>
                          <a:spcPts val="0"/>
                        </a:spcAft>
                        <a:buClrTx/>
                        <a:buSzTx/>
                        <a:buFontTx/>
                        <a:buNone/>
                        <a:tabLst/>
                        <a:defRPr/>
                      </a:pPr>
                      <a:r>
                        <a:rPr lang="pt-BR" dirty="0">
                          <a:solidFill>
                            <a:schemeClr val="tx1"/>
                          </a:solidFill>
                        </a:rPr>
                        <a:t>Cenário de Sucesso – </a:t>
                      </a:r>
                      <a:r>
                        <a:rPr lang="pt-BR" sz="1800" b="0" kern="1200" dirty="0">
                          <a:solidFill>
                            <a:schemeClr val="dk1"/>
                          </a:solidFill>
                          <a:effectLst/>
                          <a:latin typeface="+mn-lt"/>
                          <a:ea typeface="+mn-ea"/>
                          <a:cs typeface="+mn-cs"/>
                        </a:rPr>
                        <a:t>Excluir parâmetros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24283349"/>
                  </a:ext>
                </a:extLst>
              </a:tr>
              <a:tr h="370840">
                <a:tc>
                  <a:txBody>
                    <a:bodyPr/>
                    <a:lstStyle/>
                    <a:p>
                      <a:pPr algn="ctr"/>
                      <a:r>
                        <a:rPr lang="pt-BR" b="1" dirty="0">
                          <a:solidFill>
                            <a:schemeClr val="bg1"/>
                          </a:solidFill>
                        </a:rPr>
                        <a:t>Cenários Alternativos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B1E3E"/>
                    </a:solidFill>
                  </a:tcPr>
                </a:tc>
                <a:extLst>
                  <a:ext uri="{0D108BD9-81ED-4DB2-BD59-A6C34878D82A}">
                    <a16:rowId xmlns:a16="http://schemas.microsoft.com/office/drawing/2014/main" val="1460635157"/>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sz="1800" b="0" kern="1200" dirty="0">
                          <a:solidFill>
                            <a:schemeClr val="dk1"/>
                          </a:solidFill>
                          <a:effectLst/>
                          <a:latin typeface="+mn-lt"/>
                          <a:ea typeface="+mn-ea"/>
                          <a:cs typeface="+mn-cs"/>
                        </a:rPr>
                        <a:t>Fluxo Alternativo A – NÃO Excluir dados do Parâmetro de alertas por PCD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547726979"/>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sz="1800" b="0" kern="1200" dirty="0">
                          <a:solidFill>
                            <a:schemeClr val="dk1"/>
                          </a:solidFill>
                          <a:effectLst/>
                          <a:latin typeface="+mn-lt"/>
                          <a:ea typeface="+mn-ea"/>
                          <a:cs typeface="+mn-cs"/>
                        </a:rPr>
                        <a:t>Fluxo Alternativo B – Usuário clicou em “Esqueci minha senha.”</a:t>
                      </a:r>
                      <a:endParaRPr lang="pt-BR"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0572209"/>
                  </a:ext>
                </a:extLst>
              </a:tr>
            </a:tbl>
          </a:graphicData>
        </a:graphic>
      </p:graphicFrame>
    </p:spTree>
    <p:extLst>
      <p:ext uri="{BB962C8B-B14F-4D97-AF65-F5344CB8AC3E}">
        <p14:creationId xmlns:p14="http://schemas.microsoft.com/office/powerpoint/2010/main" val="1421311187"/>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Iteração 02 - Excluir parâmetros</a:t>
            </a:r>
          </a:p>
        </p:txBody>
      </p:sp>
      <p:pic>
        <p:nvPicPr>
          <p:cNvPr id="5" name="Espaço Reservado para Conteúdo 4"/>
          <p:cNvPicPr>
            <a:picLocks noGrp="1" noChangeAspect="1"/>
          </p:cNvPicPr>
          <p:nvPr>
            <p:ph idx="1"/>
          </p:nvPr>
        </p:nvPicPr>
        <p:blipFill rotWithShape="1">
          <a:blip r:embed="rId2">
            <a:extLst>
              <a:ext uri="{28A0092B-C50C-407E-A947-70E740481C1C}">
                <a14:useLocalDpi xmlns:a14="http://schemas.microsoft.com/office/drawing/2010/main" val="0"/>
              </a:ext>
            </a:extLst>
          </a:blip>
          <a:srcRect l="12117" t="8756" r="13184" b="26158"/>
          <a:stretch/>
        </p:blipFill>
        <p:spPr>
          <a:xfrm>
            <a:off x="1600199" y="2298700"/>
            <a:ext cx="8214282" cy="4025900"/>
          </a:xfrm>
        </p:spPr>
      </p:pic>
      <p:pic>
        <p:nvPicPr>
          <p:cNvPr id="4" name="Imagem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spTree>
    <p:extLst>
      <p:ext uri="{BB962C8B-B14F-4D97-AF65-F5344CB8AC3E}">
        <p14:creationId xmlns:p14="http://schemas.microsoft.com/office/powerpoint/2010/main" val="371236694"/>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Caso de Uso 4.1.4 – Iteração #03</a:t>
            </a:r>
          </a:p>
        </p:txBody>
      </p:sp>
      <p:pic>
        <p:nvPicPr>
          <p:cNvPr id="6" name="Imagem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graphicFrame>
        <p:nvGraphicFramePr>
          <p:cNvPr id="9" name="Tabela 8"/>
          <p:cNvGraphicFramePr>
            <a:graphicFrameLocks noGrp="1"/>
          </p:cNvGraphicFramePr>
          <p:nvPr>
            <p:extLst/>
          </p:nvPr>
        </p:nvGraphicFramePr>
        <p:xfrm>
          <a:off x="1261872" y="2312125"/>
          <a:ext cx="8594726" cy="1483360"/>
        </p:xfrm>
        <a:graphic>
          <a:graphicData uri="http://schemas.openxmlformats.org/drawingml/2006/table">
            <a:tbl>
              <a:tblPr firstRow="1" bandRow="1">
                <a:tableStyleId>{5C22544A-7EE6-4342-B048-85BDC9FD1C3A}</a:tableStyleId>
              </a:tblPr>
              <a:tblGrid>
                <a:gridCol w="8594726">
                  <a:extLst>
                    <a:ext uri="{9D8B030D-6E8A-4147-A177-3AD203B41FA5}">
                      <a16:colId xmlns:a16="http://schemas.microsoft.com/office/drawing/2014/main" val="3184453126"/>
                    </a:ext>
                  </a:extLst>
                </a:gridCol>
              </a:tblGrid>
              <a:tr h="370840">
                <a:tc>
                  <a:txBody>
                    <a:bodyPr/>
                    <a:lstStyle/>
                    <a:p>
                      <a:pPr marL="0" marR="0" lvl="2" indent="0" algn="ctr" defTabSz="914400" rtl="0" eaLnBrk="1" fontAlgn="auto" latinLnBrk="0" hangingPunct="1">
                        <a:lnSpc>
                          <a:spcPct val="100000"/>
                        </a:lnSpc>
                        <a:spcBef>
                          <a:spcPts val="0"/>
                        </a:spcBef>
                        <a:spcAft>
                          <a:spcPts val="0"/>
                        </a:spcAft>
                        <a:buClrTx/>
                        <a:buSzTx/>
                        <a:buFontTx/>
                        <a:buNone/>
                        <a:tabLst/>
                        <a:defRPr/>
                      </a:pPr>
                      <a:r>
                        <a:rPr lang="x-none" sz="1800" b="1" i="0" kern="1200" dirty="0">
                          <a:solidFill>
                            <a:schemeClr val="lt1"/>
                          </a:solidFill>
                          <a:effectLst/>
                          <a:latin typeface="+mn-lt"/>
                          <a:ea typeface="+mn-ea"/>
                          <a:cs typeface="+mn-cs"/>
                        </a:rPr>
                        <a:t>Excluir Órgãos </a:t>
                      </a:r>
                      <a:r>
                        <a:rPr lang="pt-BR" sz="1800" b="1" i="0" kern="1200" dirty="0">
                          <a:solidFill>
                            <a:schemeClr val="lt1"/>
                          </a:solidFill>
                          <a:effectLst/>
                          <a:latin typeface="+mn-lt"/>
                          <a:ea typeface="+mn-ea"/>
                          <a:cs typeface="+mn-cs"/>
                        </a:rPr>
                        <a:t>e Colaboradores </a:t>
                      </a:r>
                      <a:r>
                        <a:rPr lang="pt-BR" b="1" dirty="0">
                          <a:solidFill>
                            <a:schemeClr val="bg1"/>
                          </a:solidFill>
                        </a:rPr>
                        <a:t>- Iteração 03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extLst>
                  <a:ext uri="{0D108BD9-81ED-4DB2-BD59-A6C34878D82A}">
                    <a16:rowId xmlns:a16="http://schemas.microsoft.com/office/drawing/2014/main" val="1091544215"/>
                  </a:ext>
                </a:extLst>
              </a:tr>
              <a:tr h="370840">
                <a:tc>
                  <a:txBody>
                    <a:bodyPr/>
                    <a:lstStyle/>
                    <a:p>
                      <a:pPr marL="0" marR="0" lvl="2" indent="0" algn="l" defTabSz="914400" rtl="0" eaLnBrk="1" fontAlgn="auto" latinLnBrk="0" hangingPunct="1">
                        <a:lnSpc>
                          <a:spcPct val="100000"/>
                        </a:lnSpc>
                        <a:spcBef>
                          <a:spcPts val="0"/>
                        </a:spcBef>
                        <a:spcAft>
                          <a:spcPts val="0"/>
                        </a:spcAft>
                        <a:buClrTx/>
                        <a:buSzTx/>
                        <a:buFontTx/>
                        <a:buNone/>
                        <a:tabLst/>
                        <a:defRPr/>
                      </a:pPr>
                      <a:r>
                        <a:rPr lang="pt-BR" dirty="0">
                          <a:solidFill>
                            <a:schemeClr val="tx1"/>
                          </a:solidFill>
                        </a:rPr>
                        <a:t>Cenário de Sucesso – </a:t>
                      </a:r>
                      <a:r>
                        <a:rPr lang="x-none" sz="1800" kern="1200" dirty="0">
                          <a:solidFill>
                            <a:schemeClr val="tx1"/>
                          </a:solidFill>
                          <a:latin typeface="+mn-lt"/>
                          <a:ea typeface="+mn-ea"/>
                          <a:cs typeface="+mn-cs"/>
                        </a:rPr>
                        <a:t>Excluir Órgãos </a:t>
                      </a:r>
                      <a:r>
                        <a:rPr lang="pt-BR" sz="1800" kern="1200" dirty="0">
                          <a:solidFill>
                            <a:schemeClr val="tx1"/>
                          </a:solidFill>
                          <a:latin typeface="+mn-lt"/>
                          <a:ea typeface="+mn-ea"/>
                          <a:cs typeface="+mn-cs"/>
                        </a:rPr>
                        <a:t>e Colaboradores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24283349"/>
                  </a:ext>
                </a:extLst>
              </a:tr>
              <a:tr h="370840">
                <a:tc>
                  <a:txBody>
                    <a:bodyPr/>
                    <a:lstStyle/>
                    <a:p>
                      <a:pPr algn="ctr"/>
                      <a:r>
                        <a:rPr lang="pt-BR" b="1" dirty="0">
                          <a:solidFill>
                            <a:schemeClr val="bg1"/>
                          </a:solidFill>
                        </a:rPr>
                        <a:t>Cenários Alternativos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B1E3E"/>
                    </a:solidFill>
                  </a:tcPr>
                </a:tc>
                <a:extLst>
                  <a:ext uri="{0D108BD9-81ED-4DB2-BD59-A6C34878D82A}">
                    <a16:rowId xmlns:a16="http://schemas.microsoft.com/office/drawing/2014/main" val="1460635157"/>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sz="1800" kern="1200" dirty="0">
                          <a:solidFill>
                            <a:schemeClr val="tx1"/>
                          </a:solidFill>
                          <a:latin typeface="+mn-lt"/>
                          <a:ea typeface="+mn-ea"/>
                          <a:cs typeface="+mn-cs"/>
                        </a:rPr>
                        <a:t>Fluxo Alternativo A – Não Excluir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547726979"/>
                  </a:ext>
                </a:extLst>
              </a:tr>
            </a:tbl>
          </a:graphicData>
        </a:graphic>
      </p:graphicFrame>
    </p:spTree>
    <p:extLst>
      <p:ext uri="{BB962C8B-B14F-4D97-AF65-F5344CB8AC3E}">
        <p14:creationId xmlns:p14="http://schemas.microsoft.com/office/powerpoint/2010/main" val="3322410603"/>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Iteração 03 - Excluir Órgãos e Colaboradores</a:t>
            </a:r>
          </a:p>
        </p:txBody>
      </p:sp>
      <p:pic>
        <p:nvPicPr>
          <p:cNvPr id="5" name="Espaço Reservado para Conteúdo 4"/>
          <p:cNvPicPr>
            <a:picLocks noGrp="1" noChangeAspect="1"/>
          </p:cNvPicPr>
          <p:nvPr>
            <p:ph idx="1"/>
          </p:nvPr>
        </p:nvPicPr>
        <p:blipFill rotWithShape="1">
          <a:blip r:embed="rId2">
            <a:extLst>
              <a:ext uri="{28A0092B-C50C-407E-A947-70E740481C1C}">
                <a14:useLocalDpi xmlns:a14="http://schemas.microsoft.com/office/drawing/2010/main" val="0"/>
              </a:ext>
            </a:extLst>
          </a:blip>
          <a:srcRect l="10967" t="9048" r="13348" b="39292"/>
          <a:stretch/>
        </p:blipFill>
        <p:spPr>
          <a:xfrm>
            <a:off x="1371599" y="2260600"/>
            <a:ext cx="8864745" cy="3403600"/>
          </a:xfrm>
        </p:spPr>
      </p:pic>
      <p:pic>
        <p:nvPicPr>
          <p:cNvPr id="4" name="Imagem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spTree>
    <p:extLst>
      <p:ext uri="{BB962C8B-B14F-4D97-AF65-F5344CB8AC3E}">
        <p14:creationId xmlns:p14="http://schemas.microsoft.com/office/powerpoint/2010/main" val="3109669550"/>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Caso de Uso 4.5 – Iteração #03</a:t>
            </a:r>
          </a:p>
        </p:txBody>
      </p:sp>
      <p:pic>
        <p:nvPicPr>
          <p:cNvPr id="6" name="Imagem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graphicFrame>
        <p:nvGraphicFramePr>
          <p:cNvPr id="9" name="Tabela 8"/>
          <p:cNvGraphicFramePr>
            <a:graphicFrameLocks noGrp="1"/>
          </p:cNvGraphicFramePr>
          <p:nvPr>
            <p:extLst/>
          </p:nvPr>
        </p:nvGraphicFramePr>
        <p:xfrm>
          <a:off x="1261872" y="2312125"/>
          <a:ext cx="8594726" cy="2966720"/>
        </p:xfrm>
        <a:graphic>
          <a:graphicData uri="http://schemas.openxmlformats.org/drawingml/2006/table">
            <a:tbl>
              <a:tblPr firstRow="1" bandRow="1">
                <a:tableStyleId>{5C22544A-7EE6-4342-B048-85BDC9FD1C3A}</a:tableStyleId>
              </a:tblPr>
              <a:tblGrid>
                <a:gridCol w="8594726">
                  <a:extLst>
                    <a:ext uri="{9D8B030D-6E8A-4147-A177-3AD203B41FA5}">
                      <a16:colId xmlns:a16="http://schemas.microsoft.com/office/drawing/2014/main" val="3184453126"/>
                    </a:ext>
                  </a:extLst>
                </a:gridCol>
              </a:tblGrid>
              <a:tr h="370840">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pt-BR" sz="1800" b="1" kern="1200" dirty="0">
                          <a:solidFill>
                            <a:schemeClr val="lt1"/>
                          </a:solidFill>
                          <a:effectLst/>
                          <a:latin typeface="+mn-lt"/>
                          <a:ea typeface="+mn-ea"/>
                          <a:cs typeface="+mn-cs"/>
                        </a:rPr>
                        <a:t>Gerenciar Alertas do Administrador </a:t>
                      </a:r>
                      <a:r>
                        <a:rPr lang="pt-BR" b="1" dirty="0">
                          <a:solidFill>
                            <a:schemeClr val="bg1"/>
                          </a:solidFill>
                        </a:rPr>
                        <a:t>- Iteração 03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extLst>
                  <a:ext uri="{0D108BD9-81ED-4DB2-BD59-A6C34878D82A}">
                    <a16:rowId xmlns:a16="http://schemas.microsoft.com/office/drawing/2014/main" val="1091544215"/>
                  </a:ext>
                </a:extLst>
              </a:tr>
              <a:tr h="370840">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pt-BR" dirty="0">
                          <a:solidFill>
                            <a:schemeClr val="tx1"/>
                          </a:solidFill>
                        </a:rPr>
                        <a:t>Cenário de Sucesso – </a:t>
                      </a:r>
                      <a:r>
                        <a:rPr lang="pt-BR" sz="1800" kern="1200" dirty="0">
                          <a:solidFill>
                            <a:schemeClr val="tx1"/>
                          </a:solidFill>
                          <a:latin typeface="+mn-lt"/>
                          <a:ea typeface="+mn-ea"/>
                          <a:cs typeface="+mn-cs"/>
                        </a:rPr>
                        <a:t>Gerenciar Alertas do Administrador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24283349"/>
                  </a:ext>
                </a:extLst>
              </a:tr>
              <a:tr h="370840">
                <a:tc>
                  <a:txBody>
                    <a:bodyPr/>
                    <a:lstStyle/>
                    <a:p>
                      <a:pPr algn="ctr"/>
                      <a:r>
                        <a:rPr lang="pt-BR" b="1" dirty="0">
                          <a:solidFill>
                            <a:schemeClr val="bg1"/>
                          </a:solidFill>
                        </a:rPr>
                        <a:t>Cenários Alternativos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B1E3E"/>
                    </a:solidFill>
                  </a:tcPr>
                </a:tc>
                <a:extLst>
                  <a:ext uri="{0D108BD9-81ED-4DB2-BD59-A6C34878D82A}">
                    <a16:rowId xmlns:a16="http://schemas.microsoft.com/office/drawing/2014/main" val="1460635157"/>
                  </a:ext>
                </a:extLst>
              </a:tr>
              <a:tr h="370840">
                <a:tc>
                  <a:txBody>
                    <a:bodyPr/>
                    <a:lstStyle/>
                    <a:p>
                      <a:pPr algn="l" hangingPunct="0">
                        <a:lnSpc>
                          <a:spcPts val="1200"/>
                        </a:lnSpc>
                        <a:spcAft>
                          <a:spcPts val="0"/>
                        </a:spcAft>
                      </a:pPr>
                      <a:r>
                        <a:rPr lang="pt-BR" sz="1800" kern="1200" dirty="0">
                          <a:solidFill>
                            <a:schemeClr val="tx1"/>
                          </a:solidFill>
                          <a:latin typeface="+mn-lt"/>
                          <a:ea typeface="+mn-ea"/>
                          <a:cs typeface="+mn-cs"/>
                        </a:rPr>
                        <a:t>Fluxo Alternativo A – Descrição Alertas</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547726979"/>
                  </a:ext>
                </a:extLst>
              </a:tr>
              <a:tr h="370840">
                <a:tc>
                  <a:txBody>
                    <a:bodyPr/>
                    <a:lstStyle/>
                    <a:p>
                      <a:pPr algn="l" hangingPunct="0">
                        <a:lnSpc>
                          <a:spcPts val="1200"/>
                        </a:lnSpc>
                        <a:spcAft>
                          <a:spcPts val="0"/>
                        </a:spcAft>
                      </a:pPr>
                      <a:r>
                        <a:rPr lang="pt-BR" sz="1800" kern="1200" dirty="0">
                          <a:solidFill>
                            <a:schemeClr val="tx1"/>
                          </a:solidFill>
                          <a:latin typeface="+mn-lt"/>
                          <a:ea typeface="+mn-ea"/>
                          <a:cs typeface="+mn-cs"/>
                        </a:rPr>
                        <a:t>Fluxo Alternativo B – Imagem Alertas</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75758206"/>
                  </a:ext>
                </a:extLst>
              </a:tr>
              <a:tr h="370840">
                <a:tc>
                  <a:txBody>
                    <a:bodyPr/>
                    <a:lstStyle/>
                    <a:p>
                      <a:pPr algn="l" hangingPunct="0">
                        <a:lnSpc>
                          <a:spcPts val="1200"/>
                        </a:lnSpc>
                        <a:spcAft>
                          <a:spcPts val="0"/>
                        </a:spcAft>
                      </a:pPr>
                      <a:r>
                        <a:rPr lang="pt-BR" sz="1800" kern="1200" dirty="0">
                          <a:solidFill>
                            <a:schemeClr val="tx1"/>
                          </a:solidFill>
                          <a:latin typeface="+mn-lt"/>
                          <a:ea typeface="+mn-ea"/>
                          <a:cs typeface="+mn-cs"/>
                        </a:rPr>
                        <a:t>Fluxo Alternativo C – Validar Alertas Verdadeiro</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99349768"/>
                  </a:ext>
                </a:extLst>
              </a:tr>
              <a:tr h="370840">
                <a:tc>
                  <a:txBody>
                    <a:bodyPr/>
                    <a:lstStyle/>
                    <a:p>
                      <a:pPr algn="l" hangingPunct="0">
                        <a:lnSpc>
                          <a:spcPts val="1200"/>
                        </a:lnSpc>
                        <a:spcAft>
                          <a:spcPts val="0"/>
                        </a:spcAft>
                      </a:pPr>
                      <a:r>
                        <a:rPr lang="pt-BR" sz="1800" kern="1200" dirty="0">
                          <a:solidFill>
                            <a:schemeClr val="tx1"/>
                          </a:solidFill>
                          <a:latin typeface="+mn-lt"/>
                          <a:ea typeface="+mn-ea"/>
                          <a:cs typeface="+mn-cs"/>
                        </a:rPr>
                        <a:t>Fluxo Alternativo D – Validar Alertas Falso</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70240532"/>
                  </a:ext>
                </a:extLst>
              </a:tr>
              <a:tr h="370840">
                <a:tc>
                  <a:txBody>
                    <a:bodyPr/>
                    <a:lstStyle/>
                    <a:p>
                      <a:pPr algn="l" hangingPunct="0">
                        <a:lnSpc>
                          <a:spcPts val="1200"/>
                        </a:lnSpc>
                        <a:spcAft>
                          <a:spcPts val="0"/>
                        </a:spcAft>
                      </a:pPr>
                      <a:r>
                        <a:rPr lang="pt-BR" sz="1800" kern="1200" dirty="0">
                          <a:solidFill>
                            <a:schemeClr val="tx1"/>
                          </a:solidFill>
                          <a:latin typeface="+mn-lt"/>
                          <a:ea typeface="+mn-ea"/>
                          <a:cs typeface="+mn-cs"/>
                        </a:rPr>
                        <a:t>Fluxo Alternativo E – Pesquisar Alertas</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924740694"/>
                  </a:ext>
                </a:extLst>
              </a:tr>
            </a:tbl>
          </a:graphicData>
        </a:graphic>
      </p:graphicFrame>
    </p:spTree>
    <p:extLst>
      <p:ext uri="{BB962C8B-B14F-4D97-AF65-F5344CB8AC3E}">
        <p14:creationId xmlns:p14="http://schemas.microsoft.com/office/powerpoint/2010/main" val="2573680329"/>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Iteração 03 - Gerenciar Alertas (ADM)</a:t>
            </a:r>
          </a:p>
        </p:txBody>
      </p:sp>
      <p:pic>
        <p:nvPicPr>
          <p:cNvPr id="5" name="Espaço Reservado para Conteúdo 4"/>
          <p:cNvPicPr>
            <a:picLocks noGrp="1" noChangeAspect="1"/>
          </p:cNvPicPr>
          <p:nvPr>
            <p:ph idx="1"/>
          </p:nvPr>
        </p:nvPicPr>
        <p:blipFill rotWithShape="1">
          <a:blip r:embed="rId2">
            <a:extLst>
              <a:ext uri="{28A0092B-C50C-407E-A947-70E740481C1C}">
                <a14:useLocalDpi xmlns:a14="http://schemas.microsoft.com/office/drawing/2010/main" val="0"/>
              </a:ext>
            </a:extLst>
          </a:blip>
          <a:srcRect l="11953" t="8756" r="12855" b="36082"/>
          <a:stretch/>
        </p:blipFill>
        <p:spPr>
          <a:xfrm>
            <a:off x="1435099" y="2235200"/>
            <a:ext cx="8291153" cy="4013200"/>
          </a:xfrm>
        </p:spPr>
      </p:pic>
      <p:pic>
        <p:nvPicPr>
          <p:cNvPr id="4" name="Imagem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spTree>
    <p:extLst>
      <p:ext uri="{BB962C8B-B14F-4D97-AF65-F5344CB8AC3E}">
        <p14:creationId xmlns:p14="http://schemas.microsoft.com/office/powerpoint/2010/main" val="3643715587"/>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Caso de Uso 4.5.1 – Iteração #03</a:t>
            </a:r>
          </a:p>
        </p:txBody>
      </p:sp>
      <p:pic>
        <p:nvPicPr>
          <p:cNvPr id="6" name="Imagem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graphicFrame>
        <p:nvGraphicFramePr>
          <p:cNvPr id="9" name="Tabela 8"/>
          <p:cNvGraphicFramePr>
            <a:graphicFrameLocks noGrp="1"/>
          </p:cNvGraphicFramePr>
          <p:nvPr>
            <p:extLst/>
          </p:nvPr>
        </p:nvGraphicFramePr>
        <p:xfrm>
          <a:off x="1261872" y="2312125"/>
          <a:ext cx="8594726" cy="1483360"/>
        </p:xfrm>
        <a:graphic>
          <a:graphicData uri="http://schemas.openxmlformats.org/drawingml/2006/table">
            <a:tbl>
              <a:tblPr firstRow="1" bandRow="1">
                <a:tableStyleId>{5C22544A-7EE6-4342-B048-85BDC9FD1C3A}</a:tableStyleId>
              </a:tblPr>
              <a:tblGrid>
                <a:gridCol w="8594726">
                  <a:extLst>
                    <a:ext uri="{9D8B030D-6E8A-4147-A177-3AD203B41FA5}">
                      <a16:colId xmlns:a16="http://schemas.microsoft.com/office/drawing/2014/main" val="3184453126"/>
                    </a:ext>
                  </a:extLst>
                </a:gridCol>
              </a:tblGrid>
              <a:tr h="370840">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pt-BR" sz="1800" b="1" i="0" kern="1200" dirty="0">
                          <a:solidFill>
                            <a:schemeClr val="lt1"/>
                          </a:solidFill>
                          <a:effectLst/>
                          <a:latin typeface="+mn-lt"/>
                          <a:ea typeface="+mn-ea"/>
                          <a:cs typeface="+mn-cs"/>
                        </a:rPr>
                        <a:t>Descrição</a:t>
                      </a:r>
                      <a:r>
                        <a:rPr lang="x-none" sz="1800" b="1" i="0" kern="1200" dirty="0">
                          <a:solidFill>
                            <a:schemeClr val="lt1"/>
                          </a:solidFill>
                          <a:effectLst/>
                          <a:latin typeface="+mn-lt"/>
                          <a:ea typeface="+mn-ea"/>
                          <a:cs typeface="+mn-cs"/>
                        </a:rPr>
                        <a:t> Alerta</a:t>
                      </a:r>
                      <a:r>
                        <a:rPr lang="pt-BR" sz="1800" b="1" i="0" kern="1200" dirty="0">
                          <a:solidFill>
                            <a:schemeClr val="lt1"/>
                          </a:solidFill>
                          <a:effectLst/>
                          <a:latin typeface="+mn-lt"/>
                          <a:ea typeface="+mn-ea"/>
                          <a:cs typeface="+mn-cs"/>
                        </a:rPr>
                        <a:t> do Administrador </a:t>
                      </a:r>
                      <a:r>
                        <a:rPr lang="pt-BR" b="1" dirty="0">
                          <a:solidFill>
                            <a:schemeClr val="bg1"/>
                          </a:solidFill>
                        </a:rPr>
                        <a:t>- Iteração 03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extLst>
                  <a:ext uri="{0D108BD9-81ED-4DB2-BD59-A6C34878D82A}">
                    <a16:rowId xmlns:a16="http://schemas.microsoft.com/office/drawing/2014/main" val="1091544215"/>
                  </a:ext>
                </a:extLst>
              </a:tr>
              <a:tr h="370840">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pt-BR" dirty="0">
                          <a:solidFill>
                            <a:schemeClr val="tx1"/>
                          </a:solidFill>
                        </a:rPr>
                        <a:t>Cenário de Sucesso – </a:t>
                      </a:r>
                      <a:r>
                        <a:rPr lang="pt-BR" sz="1800" kern="1200" dirty="0">
                          <a:solidFill>
                            <a:schemeClr val="tx1"/>
                          </a:solidFill>
                          <a:latin typeface="+mn-lt"/>
                          <a:ea typeface="+mn-ea"/>
                          <a:cs typeface="+mn-cs"/>
                        </a:rPr>
                        <a:t>Descrição</a:t>
                      </a:r>
                      <a:r>
                        <a:rPr lang="x-none" sz="1800" kern="1200" dirty="0">
                          <a:solidFill>
                            <a:schemeClr val="tx1"/>
                          </a:solidFill>
                          <a:latin typeface="+mn-lt"/>
                          <a:ea typeface="+mn-ea"/>
                          <a:cs typeface="+mn-cs"/>
                        </a:rPr>
                        <a:t> Alerta</a:t>
                      </a:r>
                      <a:r>
                        <a:rPr lang="pt-BR" sz="1800" kern="1200" dirty="0">
                          <a:solidFill>
                            <a:schemeClr val="tx1"/>
                          </a:solidFill>
                          <a:latin typeface="+mn-lt"/>
                          <a:ea typeface="+mn-ea"/>
                          <a:cs typeface="+mn-cs"/>
                        </a:rPr>
                        <a:t> do Administrador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24283349"/>
                  </a:ext>
                </a:extLst>
              </a:tr>
              <a:tr h="370840">
                <a:tc>
                  <a:txBody>
                    <a:bodyPr/>
                    <a:lstStyle/>
                    <a:p>
                      <a:pPr algn="ctr"/>
                      <a:r>
                        <a:rPr lang="pt-BR" b="1" dirty="0">
                          <a:solidFill>
                            <a:schemeClr val="bg1"/>
                          </a:solidFill>
                        </a:rPr>
                        <a:t>Cenários Alternativos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B1E3E"/>
                    </a:solidFill>
                  </a:tcPr>
                </a:tc>
                <a:extLst>
                  <a:ext uri="{0D108BD9-81ED-4DB2-BD59-A6C34878D82A}">
                    <a16:rowId xmlns:a16="http://schemas.microsoft.com/office/drawing/2014/main" val="1460635157"/>
                  </a:ext>
                </a:extLst>
              </a:tr>
              <a:tr h="370840">
                <a:tc>
                  <a:txBody>
                    <a:bodyPr/>
                    <a:lstStyle/>
                    <a:p>
                      <a:pPr algn="l" hangingPunct="0">
                        <a:lnSpc>
                          <a:spcPts val="1200"/>
                        </a:lnSpc>
                        <a:spcAft>
                          <a:spcPts val="0"/>
                        </a:spcAft>
                      </a:pPr>
                      <a:r>
                        <a:rPr lang="pt-BR" sz="1800" kern="1200" dirty="0">
                          <a:solidFill>
                            <a:schemeClr val="tx1"/>
                          </a:solidFill>
                          <a:latin typeface="+mn-lt"/>
                          <a:ea typeface="+mn-ea"/>
                          <a:cs typeface="+mn-cs"/>
                        </a:rPr>
                        <a:t>Fluxo Alternativo A – Clicar fora do modal “Descrição do Alerta”</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547726979"/>
                  </a:ext>
                </a:extLst>
              </a:tr>
            </a:tbl>
          </a:graphicData>
        </a:graphic>
      </p:graphicFrame>
    </p:spTree>
    <p:extLst>
      <p:ext uri="{BB962C8B-B14F-4D97-AF65-F5344CB8AC3E}">
        <p14:creationId xmlns:p14="http://schemas.microsoft.com/office/powerpoint/2010/main" val="21987366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Caso de Uso 4.6 – Iteração #03</a:t>
            </a:r>
          </a:p>
        </p:txBody>
      </p:sp>
      <p:pic>
        <p:nvPicPr>
          <p:cNvPr id="6" name="Imagem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graphicFrame>
        <p:nvGraphicFramePr>
          <p:cNvPr id="9" name="Tabela 8"/>
          <p:cNvGraphicFramePr>
            <a:graphicFrameLocks noGrp="1"/>
          </p:cNvGraphicFramePr>
          <p:nvPr>
            <p:extLst>
              <p:ext uri="{D42A27DB-BD31-4B8C-83A1-F6EECF244321}">
                <p14:modId xmlns:p14="http://schemas.microsoft.com/office/powerpoint/2010/main" val="2798211158"/>
              </p:ext>
            </p:extLst>
          </p:nvPr>
        </p:nvGraphicFramePr>
        <p:xfrm>
          <a:off x="1197736" y="2312125"/>
          <a:ext cx="8658862" cy="1483360"/>
        </p:xfrm>
        <a:graphic>
          <a:graphicData uri="http://schemas.openxmlformats.org/drawingml/2006/table">
            <a:tbl>
              <a:tblPr firstRow="1" bandRow="1">
                <a:tableStyleId>{5C22544A-7EE6-4342-B048-85BDC9FD1C3A}</a:tableStyleId>
              </a:tblPr>
              <a:tblGrid>
                <a:gridCol w="8658862">
                  <a:extLst>
                    <a:ext uri="{9D8B030D-6E8A-4147-A177-3AD203B41FA5}">
                      <a16:colId xmlns:a16="http://schemas.microsoft.com/office/drawing/2014/main" val="3184453126"/>
                    </a:ext>
                  </a:extLst>
                </a:gridCol>
              </a:tblGrid>
              <a:tr h="370840">
                <a:tc>
                  <a:txBody>
                    <a:bodyPr/>
                    <a:lstStyle/>
                    <a:p>
                      <a:pPr algn="ctr"/>
                      <a:r>
                        <a:rPr lang="pt-BR" sz="1800" b="1" kern="1200" dirty="0">
                          <a:solidFill>
                            <a:schemeClr val="lt1"/>
                          </a:solidFill>
                          <a:effectLst/>
                          <a:latin typeface="+mn-lt"/>
                          <a:ea typeface="+mn-ea"/>
                          <a:cs typeface="+mn-cs"/>
                        </a:rPr>
                        <a:t> Recuperar senha</a:t>
                      </a:r>
                      <a:r>
                        <a:rPr lang="pt-BR" b="1" dirty="0">
                          <a:solidFill>
                            <a:schemeClr val="bg1"/>
                          </a:solidFill>
                        </a:rPr>
                        <a:t>- Iteração 03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extLst>
                  <a:ext uri="{0D108BD9-81ED-4DB2-BD59-A6C34878D82A}">
                    <a16:rowId xmlns:a16="http://schemas.microsoft.com/office/drawing/2014/main" val="1091544215"/>
                  </a:ext>
                </a:extLst>
              </a:tr>
              <a:tr h="370840">
                <a:tc>
                  <a:txBody>
                    <a:bodyPr/>
                    <a:lstStyle/>
                    <a:p>
                      <a:r>
                        <a:rPr lang="pt-BR" dirty="0">
                          <a:solidFill>
                            <a:schemeClr val="tx1"/>
                          </a:solidFill>
                        </a:rPr>
                        <a:t>Cenário de Sucesso – </a:t>
                      </a:r>
                      <a:r>
                        <a:rPr lang="pt-BR" sz="1800" kern="1200" dirty="0">
                          <a:solidFill>
                            <a:schemeClr val="tx1"/>
                          </a:solidFill>
                          <a:latin typeface="+mn-lt"/>
                          <a:ea typeface="+mn-ea"/>
                          <a:cs typeface="+mn-cs"/>
                        </a:rPr>
                        <a:t>Recuperar senha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24283349"/>
                  </a:ext>
                </a:extLst>
              </a:tr>
              <a:tr h="370840">
                <a:tc>
                  <a:txBody>
                    <a:bodyPr/>
                    <a:lstStyle/>
                    <a:p>
                      <a:pPr algn="ctr"/>
                      <a:r>
                        <a:rPr lang="pt-BR" b="1" dirty="0">
                          <a:solidFill>
                            <a:schemeClr val="bg1"/>
                          </a:solidFill>
                        </a:rPr>
                        <a:t>Cenários Alternativos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B1E3E"/>
                    </a:solidFill>
                  </a:tcPr>
                </a:tc>
                <a:extLst>
                  <a:ext uri="{0D108BD9-81ED-4DB2-BD59-A6C34878D82A}">
                    <a16:rowId xmlns:a16="http://schemas.microsoft.com/office/drawing/2014/main" val="1460635157"/>
                  </a:ext>
                </a:extLst>
              </a:tr>
              <a:tr h="370840">
                <a:tc>
                  <a:txBody>
                    <a:bodyPr/>
                    <a:lstStyle/>
                    <a:p>
                      <a:pPr algn="l"/>
                      <a:r>
                        <a:rPr lang="pt-BR" sz="1800" kern="1200" dirty="0">
                          <a:solidFill>
                            <a:schemeClr val="tx1"/>
                          </a:solidFill>
                          <a:latin typeface="+mn-lt"/>
                          <a:ea typeface="+mn-ea"/>
                          <a:cs typeface="+mn-cs"/>
                        </a:rPr>
                        <a:t>Não inserir e-mail ou digita errado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329262325"/>
                  </a:ext>
                </a:extLst>
              </a:tr>
            </a:tbl>
          </a:graphicData>
        </a:graphic>
      </p:graphicFrame>
    </p:spTree>
    <p:extLst>
      <p:ext uri="{BB962C8B-B14F-4D97-AF65-F5344CB8AC3E}">
        <p14:creationId xmlns:p14="http://schemas.microsoft.com/office/powerpoint/2010/main" val="2230990120"/>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Iteração 03 - Descrição Alertas Enviados (ADM)</a:t>
            </a:r>
          </a:p>
        </p:txBody>
      </p:sp>
      <p:pic>
        <p:nvPicPr>
          <p:cNvPr id="5" name="Espaço Reservado para Conteúdo 4"/>
          <p:cNvPicPr>
            <a:picLocks noGrp="1" noChangeAspect="1"/>
          </p:cNvPicPr>
          <p:nvPr>
            <p:ph idx="1"/>
          </p:nvPr>
        </p:nvPicPr>
        <p:blipFill rotWithShape="1">
          <a:blip r:embed="rId2">
            <a:extLst>
              <a:ext uri="{28A0092B-C50C-407E-A947-70E740481C1C}">
                <a14:useLocalDpi xmlns:a14="http://schemas.microsoft.com/office/drawing/2010/main" val="0"/>
              </a:ext>
            </a:extLst>
          </a:blip>
          <a:srcRect l="11296" t="8464" r="11707" b="38125"/>
          <a:stretch/>
        </p:blipFill>
        <p:spPr>
          <a:xfrm>
            <a:off x="901699" y="2222500"/>
            <a:ext cx="9764428" cy="3810000"/>
          </a:xfrm>
        </p:spPr>
      </p:pic>
      <p:pic>
        <p:nvPicPr>
          <p:cNvPr id="4" name="Imagem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spTree>
    <p:extLst>
      <p:ext uri="{BB962C8B-B14F-4D97-AF65-F5344CB8AC3E}">
        <p14:creationId xmlns:p14="http://schemas.microsoft.com/office/powerpoint/2010/main" val="2043105353"/>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Caso de Uso 4.4 – Iteração #03</a:t>
            </a:r>
          </a:p>
        </p:txBody>
      </p:sp>
      <p:pic>
        <p:nvPicPr>
          <p:cNvPr id="6" name="Imagem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graphicFrame>
        <p:nvGraphicFramePr>
          <p:cNvPr id="9" name="Tabela 8"/>
          <p:cNvGraphicFramePr>
            <a:graphicFrameLocks noGrp="1"/>
          </p:cNvGraphicFramePr>
          <p:nvPr>
            <p:extLst/>
          </p:nvPr>
        </p:nvGraphicFramePr>
        <p:xfrm>
          <a:off x="1261872" y="2312125"/>
          <a:ext cx="8594726" cy="3854469"/>
        </p:xfrm>
        <a:graphic>
          <a:graphicData uri="http://schemas.openxmlformats.org/drawingml/2006/table">
            <a:tbl>
              <a:tblPr firstRow="1" bandRow="1">
                <a:tableStyleId>{5C22544A-7EE6-4342-B048-85BDC9FD1C3A}</a:tableStyleId>
              </a:tblPr>
              <a:tblGrid>
                <a:gridCol w="8594726">
                  <a:extLst>
                    <a:ext uri="{9D8B030D-6E8A-4147-A177-3AD203B41FA5}">
                      <a16:colId xmlns:a16="http://schemas.microsoft.com/office/drawing/2014/main" val="3184453126"/>
                    </a:ext>
                  </a:extLst>
                </a:gridCol>
              </a:tblGrid>
              <a:tr h="370840">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pt-BR" sz="1800" b="1" kern="1200" dirty="0">
                          <a:solidFill>
                            <a:schemeClr val="lt1"/>
                          </a:solidFill>
                          <a:effectLst/>
                          <a:latin typeface="+mn-lt"/>
                          <a:ea typeface="+mn-ea"/>
                          <a:cs typeface="+mn-cs"/>
                        </a:rPr>
                        <a:t>Gerar e exibir alertas Críticos</a:t>
                      </a:r>
                      <a:r>
                        <a:rPr lang="pt-BR" sz="1800" b="1" kern="1200" baseline="0" dirty="0">
                          <a:solidFill>
                            <a:schemeClr val="lt1"/>
                          </a:solidFill>
                          <a:effectLst/>
                          <a:latin typeface="+mn-lt"/>
                          <a:ea typeface="+mn-ea"/>
                          <a:cs typeface="+mn-cs"/>
                        </a:rPr>
                        <a:t> </a:t>
                      </a:r>
                      <a:r>
                        <a:rPr lang="pt-BR" b="1" dirty="0">
                          <a:solidFill>
                            <a:schemeClr val="bg1"/>
                          </a:solidFill>
                        </a:rPr>
                        <a:t>- Iteração 03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extLst>
                  <a:ext uri="{0D108BD9-81ED-4DB2-BD59-A6C34878D82A}">
                    <a16:rowId xmlns:a16="http://schemas.microsoft.com/office/drawing/2014/main" val="1091544215"/>
                  </a:ext>
                </a:extLst>
              </a:tr>
              <a:tr h="370840">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pt-BR" dirty="0">
                          <a:solidFill>
                            <a:schemeClr val="tx1"/>
                          </a:solidFill>
                        </a:rPr>
                        <a:t>Cenário de Sucesso – </a:t>
                      </a:r>
                      <a:r>
                        <a:rPr lang="pt-BR" sz="1800" kern="1200" dirty="0">
                          <a:solidFill>
                            <a:schemeClr val="tx1"/>
                          </a:solidFill>
                          <a:latin typeface="+mn-lt"/>
                          <a:ea typeface="+mn-ea"/>
                          <a:cs typeface="+mn-cs"/>
                        </a:rPr>
                        <a:t>Gerar e exibir alertas Críticos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24283349"/>
                  </a:ext>
                </a:extLst>
              </a:tr>
              <a:tr h="414609">
                <a:tc>
                  <a:txBody>
                    <a:bodyPr/>
                    <a:lstStyle/>
                    <a:p>
                      <a:pPr algn="ctr"/>
                      <a:r>
                        <a:rPr lang="pt-BR" b="1" dirty="0">
                          <a:solidFill>
                            <a:schemeClr val="bg1"/>
                          </a:solidFill>
                        </a:rPr>
                        <a:t>Cenários Alternativos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B1E3E"/>
                    </a:solidFill>
                  </a:tcPr>
                </a:tc>
                <a:extLst>
                  <a:ext uri="{0D108BD9-81ED-4DB2-BD59-A6C34878D82A}">
                    <a16:rowId xmlns:a16="http://schemas.microsoft.com/office/drawing/2014/main" val="1460635157"/>
                  </a:ext>
                </a:extLst>
              </a:tr>
              <a:tr h="370840">
                <a:tc>
                  <a:txBody>
                    <a:bodyPr/>
                    <a:lstStyle/>
                    <a:p>
                      <a:pPr algn="l" hangingPunct="0">
                        <a:lnSpc>
                          <a:spcPts val="1200"/>
                        </a:lnSpc>
                        <a:spcAft>
                          <a:spcPts val="0"/>
                        </a:spcAft>
                      </a:pPr>
                      <a:r>
                        <a:rPr lang="pt-BR" sz="1800" kern="1200" dirty="0">
                          <a:solidFill>
                            <a:schemeClr val="tx1"/>
                          </a:solidFill>
                          <a:latin typeface="+mn-lt"/>
                          <a:ea typeface="+mn-ea"/>
                          <a:cs typeface="+mn-cs"/>
                        </a:rPr>
                        <a:t>Fluxo Alternativo A – Enviar alertas na página Principal (Usuário).</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547726979"/>
                  </a:ext>
                </a:extLst>
              </a:tr>
              <a:tr h="617132">
                <a:tc>
                  <a:txBody>
                    <a:bodyPr/>
                    <a:lstStyle/>
                    <a:p>
                      <a:pPr algn="l" hangingPunct="0">
                        <a:lnSpc>
                          <a:spcPts val="1200"/>
                        </a:lnSpc>
                        <a:spcAft>
                          <a:spcPts val="0"/>
                        </a:spcAft>
                      </a:pPr>
                      <a:r>
                        <a:rPr lang="pt-BR" sz="1800" kern="1200" dirty="0">
                          <a:solidFill>
                            <a:schemeClr val="tx1"/>
                          </a:solidFill>
                          <a:latin typeface="+mn-lt"/>
                          <a:ea typeface="+mn-ea"/>
                          <a:cs typeface="+mn-cs"/>
                        </a:rPr>
                        <a:t>Fluxo Alternativo B - Enviar alertas na página Principal (Usuário) - Optar por </a:t>
                      </a:r>
                    </a:p>
                    <a:p>
                      <a:pPr algn="l" hangingPunct="0">
                        <a:lnSpc>
                          <a:spcPts val="1200"/>
                        </a:lnSpc>
                        <a:spcAft>
                          <a:spcPts val="0"/>
                        </a:spcAft>
                      </a:pPr>
                      <a:endParaRPr lang="pt-BR" sz="1800" kern="1200" dirty="0">
                        <a:solidFill>
                          <a:schemeClr val="tx1"/>
                        </a:solidFill>
                        <a:latin typeface="+mn-lt"/>
                        <a:ea typeface="+mn-ea"/>
                        <a:cs typeface="+mn-cs"/>
                      </a:endParaRPr>
                    </a:p>
                    <a:p>
                      <a:pPr algn="l" hangingPunct="0">
                        <a:lnSpc>
                          <a:spcPts val="1200"/>
                        </a:lnSpc>
                        <a:spcAft>
                          <a:spcPts val="0"/>
                        </a:spcAft>
                      </a:pPr>
                      <a:r>
                        <a:rPr lang="pt-BR" sz="1800" kern="1200" dirty="0">
                          <a:solidFill>
                            <a:schemeClr val="tx1"/>
                          </a:solidFill>
                          <a:latin typeface="+mn-lt"/>
                          <a:ea typeface="+mn-ea"/>
                          <a:cs typeface="+mn-cs"/>
                        </a:rPr>
                        <a:t>“fechar”</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75758206"/>
                  </a:ext>
                </a:extLst>
              </a:tr>
              <a:tr h="370840">
                <a:tc>
                  <a:txBody>
                    <a:bodyPr/>
                    <a:lstStyle/>
                    <a:p>
                      <a:pPr algn="l" hangingPunct="0">
                        <a:lnSpc>
                          <a:spcPts val="1200"/>
                        </a:lnSpc>
                        <a:spcAft>
                          <a:spcPts val="0"/>
                        </a:spcAft>
                      </a:pPr>
                      <a:r>
                        <a:rPr lang="pt-BR" sz="1800" u="sng" kern="1200" dirty="0">
                          <a:solidFill>
                            <a:schemeClr val="tx1"/>
                          </a:solidFill>
                          <a:latin typeface="+mn-lt"/>
                          <a:ea typeface="+mn-ea"/>
                          <a:cs typeface="+mn-cs"/>
                        </a:rPr>
                        <a:t>Fluxo Alternativo C – enviar notificação de alerta por e-mail (Usuário)</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99349768"/>
                  </a:ext>
                </a:extLst>
              </a:tr>
              <a:tr h="370840">
                <a:tc>
                  <a:txBody>
                    <a:bodyPr/>
                    <a:lstStyle/>
                    <a:p>
                      <a:pPr algn="l" hangingPunct="0">
                        <a:lnSpc>
                          <a:spcPts val="1200"/>
                        </a:lnSpc>
                        <a:spcAft>
                          <a:spcPts val="0"/>
                        </a:spcAft>
                      </a:pPr>
                      <a:r>
                        <a:rPr lang="pt-BR" sz="1800" u="sng" kern="1200" dirty="0">
                          <a:solidFill>
                            <a:schemeClr val="tx1"/>
                          </a:solidFill>
                          <a:latin typeface="+mn-lt"/>
                          <a:ea typeface="+mn-ea"/>
                          <a:cs typeface="+mn-cs"/>
                        </a:rPr>
                        <a:t>Fluxo Alternativo D – Enviar alertas na página Principal (Servidor).</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70240532"/>
                  </a:ext>
                </a:extLst>
              </a:tr>
              <a:tr h="597688">
                <a:tc>
                  <a:txBody>
                    <a:bodyPr/>
                    <a:lstStyle/>
                    <a:p>
                      <a:pPr algn="l" hangingPunct="0">
                        <a:lnSpc>
                          <a:spcPts val="1200"/>
                        </a:lnSpc>
                        <a:spcAft>
                          <a:spcPts val="0"/>
                        </a:spcAft>
                      </a:pPr>
                      <a:r>
                        <a:rPr lang="pt-BR" sz="1800" u="sng" kern="1200" dirty="0">
                          <a:solidFill>
                            <a:schemeClr val="tx1"/>
                          </a:solidFill>
                          <a:latin typeface="+mn-lt"/>
                          <a:ea typeface="+mn-ea"/>
                          <a:cs typeface="+mn-cs"/>
                        </a:rPr>
                        <a:t>Fluxo Alternativo E - Enviar alertas na página Principal (Servidor)- Optar por </a:t>
                      </a:r>
                    </a:p>
                    <a:p>
                      <a:pPr algn="l" hangingPunct="0">
                        <a:lnSpc>
                          <a:spcPts val="1200"/>
                        </a:lnSpc>
                        <a:spcAft>
                          <a:spcPts val="0"/>
                        </a:spcAft>
                      </a:pPr>
                      <a:endParaRPr lang="pt-BR" sz="1800" u="sng" kern="1200" dirty="0">
                        <a:solidFill>
                          <a:schemeClr val="tx1"/>
                        </a:solidFill>
                        <a:latin typeface="+mn-lt"/>
                        <a:ea typeface="+mn-ea"/>
                        <a:cs typeface="+mn-cs"/>
                      </a:endParaRPr>
                    </a:p>
                    <a:p>
                      <a:pPr algn="l" hangingPunct="0">
                        <a:lnSpc>
                          <a:spcPts val="1200"/>
                        </a:lnSpc>
                        <a:spcAft>
                          <a:spcPts val="0"/>
                        </a:spcAft>
                      </a:pPr>
                      <a:r>
                        <a:rPr lang="pt-BR" sz="1800" u="sng" kern="1200" dirty="0">
                          <a:solidFill>
                            <a:schemeClr val="tx1"/>
                          </a:solidFill>
                          <a:latin typeface="+mn-lt"/>
                          <a:ea typeface="+mn-ea"/>
                          <a:cs typeface="+mn-cs"/>
                        </a:rPr>
                        <a:t>“fechar”</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924740694"/>
                  </a:ext>
                </a:extLst>
              </a:tr>
              <a:tr h="370840">
                <a:tc>
                  <a:txBody>
                    <a:bodyPr/>
                    <a:lstStyle/>
                    <a:p>
                      <a:pPr algn="l" hangingPunct="0">
                        <a:lnSpc>
                          <a:spcPts val="1200"/>
                        </a:lnSpc>
                        <a:spcAft>
                          <a:spcPts val="0"/>
                        </a:spcAft>
                      </a:pPr>
                      <a:r>
                        <a:rPr lang="pt-BR" sz="1800" u="sng" kern="1200" dirty="0">
                          <a:solidFill>
                            <a:schemeClr val="tx1"/>
                          </a:solidFill>
                          <a:latin typeface="+mn-lt"/>
                          <a:ea typeface="+mn-ea"/>
                          <a:cs typeface="+mn-cs"/>
                        </a:rPr>
                        <a:t>Fluxo Alternativo F – enviar notificação de alerta por e-mail (Servidor)</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05048976"/>
                  </a:ext>
                </a:extLst>
              </a:tr>
            </a:tbl>
          </a:graphicData>
        </a:graphic>
      </p:graphicFrame>
    </p:spTree>
    <p:extLst>
      <p:ext uri="{BB962C8B-B14F-4D97-AF65-F5344CB8AC3E}">
        <p14:creationId xmlns:p14="http://schemas.microsoft.com/office/powerpoint/2010/main" val="1411754585"/>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Iteração 03 - Gerar e exibir alertas críticos</a:t>
            </a:r>
          </a:p>
        </p:txBody>
      </p:sp>
      <p:sp>
        <p:nvSpPr>
          <p:cNvPr id="3" name="Marcador de Posição de Conteúdo 2"/>
          <p:cNvSpPr>
            <a:spLocks noGrp="1"/>
          </p:cNvSpPr>
          <p:nvPr>
            <p:ph idx="1"/>
          </p:nvPr>
        </p:nvSpPr>
        <p:spPr/>
        <p:txBody>
          <a:bodyPr/>
          <a:lstStyle/>
          <a:p>
            <a:endParaRPr lang="pt-BR" dirty="0"/>
          </a:p>
        </p:txBody>
      </p:sp>
      <p:pic>
        <p:nvPicPr>
          <p:cNvPr id="4" name="Imagem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spTree>
    <p:extLst>
      <p:ext uri="{BB962C8B-B14F-4D97-AF65-F5344CB8AC3E}">
        <p14:creationId xmlns:p14="http://schemas.microsoft.com/office/powerpoint/2010/main" val="1718724141"/>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Iteração 03 - Enviar notificação de Alertas por </a:t>
            </a:r>
            <a:r>
              <a:rPr lang="pt-BR" dirty="0" err="1"/>
              <a:t>Email</a:t>
            </a:r>
            <a:endParaRPr lang="pt-BR" dirty="0"/>
          </a:p>
        </p:txBody>
      </p:sp>
      <p:pic>
        <p:nvPicPr>
          <p:cNvPr id="4" name="Imagem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pic>
        <p:nvPicPr>
          <p:cNvPr id="1026" name="Picture 2" descr="C:\Users\Spacebr\Desktop\email.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1886" y="1847195"/>
            <a:ext cx="3040742" cy="47016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0025947"/>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Iteração 03 - Enviar notificação de Alertas por </a:t>
            </a:r>
            <a:r>
              <a:rPr lang="pt-BR" dirty="0" err="1"/>
              <a:t>Email</a:t>
            </a:r>
            <a:endParaRPr lang="pt-BR" dirty="0"/>
          </a:p>
        </p:txBody>
      </p:sp>
      <p:pic>
        <p:nvPicPr>
          <p:cNvPr id="4" name="Imagem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pic>
        <p:nvPicPr>
          <p:cNvPr id="4098" name="Picture 2" descr="C:\Users\Spacebr\Desktop\emailus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99115" y="1770743"/>
            <a:ext cx="3543412" cy="49310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317156"/>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Iteração 03 - Enviar notificação de Alertas na Página Principal</a:t>
            </a:r>
          </a:p>
        </p:txBody>
      </p:sp>
      <p:pic>
        <p:nvPicPr>
          <p:cNvPr id="4" name="Imagem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pic>
        <p:nvPicPr>
          <p:cNvPr id="2050" name="Picture 2" descr="C:\Users\Spacebr\Desktop\alertapc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82347" y="1878080"/>
            <a:ext cx="7439025" cy="43895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7500708"/>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Iteração 03 - Enviar notificação de Alertas na Página Principal</a:t>
            </a:r>
          </a:p>
        </p:txBody>
      </p:sp>
      <p:pic>
        <p:nvPicPr>
          <p:cNvPr id="4" name="Imagem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pic>
        <p:nvPicPr>
          <p:cNvPr id="3074" name="Picture 2" descr="C:\Users\Spacebr\Desktop\indexUsu.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67542" y="1844091"/>
            <a:ext cx="8355693" cy="4558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8880918"/>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Caso de Teste</a:t>
            </a:r>
          </a:p>
        </p:txBody>
      </p:sp>
      <p:sp>
        <p:nvSpPr>
          <p:cNvPr id="3" name="Marcador de Posição de Conteúdo 2"/>
          <p:cNvSpPr>
            <a:spLocks noGrp="1"/>
          </p:cNvSpPr>
          <p:nvPr>
            <p:ph idx="1"/>
          </p:nvPr>
        </p:nvSpPr>
        <p:spPr/>
        <p:txBody>
          <a:bodyPr/>
          <a:lstStyle/>
          <a:p>
            <a:pPr algn="just"/>
            <a:r>
              <a:rPr lang="pt-BR" b="1" dirty="0"/>
              <a:t>Gerenciar Órgãos e Colaboradores: </a:t>
            </a:r>
            <a:r>
              <a:rPr lang="pt-BR" dirty="0"/>
              <a:t>Este Caso de Uso deve ocorrer sempre que algum órgão ou colaborador quiser se interagir com sistema </a:t>
            </a:r>
            <a:r>
              <a:rPr lang="pt-BR" dirty="0" err="1"/>
              <a:t>Indra</a:t>
            </a:r>
            <a:r>
              <a:rPr lang="pt-BR" dirty="0"/>
              <a:t>, para ter a oportunidade de usufruir dos serviços oferecidos pelo sistema.</a:t>
            </a:r>
          </a:p>
          <a:p>
            <a:pPr marL="0" indent="0">
              <a:buNone/>
            </a:pPr>
            <a:endParaRPr lang="pt-BR" dirty="0"/>
          </a:p>
          <a:p>
            <a:endParaRPr lang="pt-BR" b="1" dirty="0"/>
          </a:p>
          <a:p>
            <a:endParaRPr lang="pt-BR" b="1" dirty="0"/>
          </a:p>
        </p:txBody>
      </p:sp>
      <p:pic>
        <p:nvPicPr>
          <p:cNvPr id="4" name="Imagem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graphicFrame>
        <p:nvGraphicFramePr>
          <p:cNvPr id="6" name="Tabela 5"/>
          <p:cNvGraphicFramePr>
            <a:graphicFrameLocks noGrp="1"/>
          </p:cNvGraphicFramePr>
          <p:nvPr>
            <p:extLst/>
          </p:nvPr>
        </p:nvGraphicFramePr>
        <p:xfrm>
          <a:off x="1390449" y="2967979"/>
          <a:ext cx="8127999" cy="249936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1651200494"/>
                    </a:ext>
                  </a:extLst>
                </a:gridCol>
                <a:gridCol w="2709333">
                  <a:extLst>
                    <a:ext uri="{9D8B030D-6E8A-4147-A177-3AD203B41FA5}">
                      <a16:colId xmlns:a16="http://schemas.microsoft.com/office/drawing/2014/main" val="2113526664"/>
                    </a:ext>
                  </a:extLst>
                </a:gridCol>
                <a:gridCol w="2709333">
                  <a:extLst>
                    <a:ext uri="{9D8B030D-6E8A-4147-A177-3AD203B41FA5}">
                      <a16:colId xmlns:a16="http://schemas.microsoft.com/office/drawing/2014/main" val="1496732803"/>
                    </a:ext>
                  </a:extLst>
                </a:gridCol>
              </a:tblGrid>
              <a:tr h="370840">
                <a:tc>
                  <a:txBody>
                    <a:bodyPr/>
                    <a:lstStyle/>
                    <a:p>
                      <a:pPr algn="ctr"/>
                      <a:r>
                        <a:rPr lang="pt-BR" sz="1500" dirty="0">
                          <a:solidFill>
                            <a:schemeClr val="bg1"/>
                          </a:solidFill>
                        </a:rPr>
                        <a:t>Casos de Teste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a:txBody>
                    <a:bodyPr/>
                    <a:lstStyle/>
                    <a:p>
                      <a:pPr algn="ctr"/>
                      <a:r>
                        <a:rPr lang="pt-BR" sz="1500" dirty="0">
                          <a:solidFill>
                            <a:schemeClr val="bg1"/>
                          </a:solidFill>
                        </a:rPr>
                        <a:t>Descrição do </a:t>
                      </a:r>
                    </a:p>
                    <a:p>
                      <a:pPr algn="ctr"/>
                      <a:r>
                        <a:rPr lang="pt-BR" sz="1500" dirty="0">
                          <a:solidFill>
                            <a:schemeClr val="bg1"/>
                          </a:solidFill>
                        </a:rPr>
                        <a:t>Caso de</a:t>
                      </a:r>
                      <a:r>
                        <a:rPr lang="pt-BR" sz="1500" baseline="0" dirty="0">
                          <a:solidFill>
                            <a:schemeClr val="bg1"/>
                          </a:solidFill>
                        </a:rPr>
                        <a:t> </a:t>
                      </a:r>
                      <a:r>
                        <a:rPr lang="pt-BR" sz="1500" dirty="0">
                          <a:solidFill>
                            <a:schemeClr val="bg1"/>
                          </a:solidFill>
                        </a:rPr>
                        <a:t>Teste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a:txBody>
                    <a:bodyPr/>
                    <a:lstStyle/>
                    <a:p>
                      <a:pPr algn="ctr"/>
                      <a:r>
                        <a:rPr lang="pt-BR" sz="1500" dirty="0">
                          <a:solidFill>
                            <a:schemeClr val="bg1"/>
                          </a:solidFill>
                        </a:rPr>
                        <a:t>Status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extLst>
                  <a:ext uri="{0D108BD9-81ED-4DB2-BD59-A6C34878D82A}">
                    <a16:rowId xmlns:a16="http://schemas.microsoft.com/office/drawing/2014/main" val="4223604693"/>
                  </a:ext>
                </a:extLst>
              </a:tr>
              <a:tr h="1507326">
                <a:tc>
                  <a:txBody>
                    <a:bodyPr/>
                    <a:lstStyle/>
                    <a:p>
                      <a:pPr marL="0" algn="just" defTabSz="914400" rtl="0" eaLnBrk="1" latinLnBrk="0" hangingPunct="1">
                        <a:lnSpc>
                          <a:spcPts val="1200"/>
                        </a:lnSpc>
                        <a:spcAft>
                          <a:spcPts val="0"/>
                        </a:spcAft>
                      </a:pPr>
                      <a:r>
                        <a:rPr lang="pt-BR" sz="1600" kern="1200">
                          <a:solidFill>
                            <a:schemeClr val="dk1"/>
                          </a:solidFill>
                          <a:latin typeface="+mn-lt"/>
                          <a:ea typeface="+mn-ea"/>
                          <a:cs typeface="+mn-cs"/>
                        </a:rPr>
                        <a:t>CT #01</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just" defTabSz="914400" rtl="0" eaLnBrk="1" latinLnBrk="0" hangingPunct="1">
                        <a:lnSpc>
                          <a:spcPct val="100000"/>
                        </a:lnSpc>
                        <a:spcAft>
                          <a:spcPts val="0"/>
                        </a:spcAft>
                      </a:pPr>
                      <a:r>
                        <a:rPr lang="pt-BR" sz="1600" kern="1200" dirty="0">
                          <a:solidFill>
                            <a:schemeClr val="dk1"/>
                          </a:solidFill>
                          <a:latin typeface="+mn-lt"/>
                          <a:ea typeface="+mn-ea"/>
                          <a:cs typeface="+mn-cs"/>
                        </a:rPr>
                        <a:t>Verificar se quando um administrador clicar em “Gerenciar Órgãos e Colaboradores”, o administrador é redirecionado a uma página nova “Órgãos e Colaboradores”.</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latinLnBrk="0" hangingPunct="1"/>
                      <a:r>
                        <a:rPr lang="pt-BR" sz="1600" kern="1200" dirty="0">
                          <a:solidFill>
                            <a:schemeClr val="dk1"/>
                          </a:solidFill>
                          <a:latin typeface="+mn-lt"/>
                          <a:ea typeface="+mn-ea"/>
                          <a:cs typeface="+mn-cs"/>
                        </a:rPr>
                        <a:t>Sucesso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476639649"/>
                  </a:ext>
                </a:extLst>
              </a:tr>
            </a:tbl>
          </a:graphicData>
        </a:graphic>
      </p:graphicFrame>
    </p:spTree>
    <p:extLst>
      <p:ext uri="{BB962C8B-B14F-4D97-AF65-F5344CB8AC3E}">
        <p14:creationId xmlns:p14="http://schemas.microsoft.com/office/powerpoint/2010/main" val="4009651543"/>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Caso de Teste</a:t>
            </a:r>
          </a:p>
        </p:txBody>
      </p:sp>
      <p:sp>
        <p:nvSpPr>
          <p:cNvPr id="3" name="Marcador de Posição de Conteúdo 2"/>
          <p:cNvSpPr>
            <a:spLocks noGrp="1"/>
          </p:cNvSpPr>
          <p:nvPr>
            <p:ph idx="1"/>
          </p:nvPr>
        </p:nvSpPr>
        <p:spPr/>
        <p:txBody>
          <a:bodyPr/>
          <a:lstStyle/>
          <a:p>
            <a:r>
              <a:rPr lang="pt-BR" b="1" dirty="0"/>
              <a:t>Gerenciar Órgãos e Colaboradores</a:t>
            </a:r>
            <a:endParaRPr lang="pt-BR" dirty="0"/>
          </a:p>
          <a:p>
            <a:endParaRPr lang="pt-BR" b="1" dirty="0"/>
          </a:p>
          <a:p>
            <a:endParaRPr lang="pt-BR" b="1" dirty="0"/>
          </a:p>
        </p:txBody>
      </p:sp>
      <p:pic>
        <p:nvPicPr>
          <p:cNvPr id="4" name="Imagem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graphicFrame>
        <p:nvGraphicFramePr>
          <p:cNvPr id="6" name="Tabela 5"/>
          <p:cNvGraphicFramePr>
            <a:graphicFrameLocks noGrp="1"/>
          </p:cNvGraphicFramePr>
          <p:nvPr>
            <p:extLst/>
          </p:nvPr>
        </p:nvGraphicFramePr>
        <p:xfrm>
          <a:off x="1495552" y="2295317"/>
          <a:ext cx="8127999" cy="3762846"/>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1651200494"/>
                    </a:ext>
                  </a:extLst>
                </a:gridCol>
                <a:gridCol w="2709333">
                  <a:extLst>
                    <a:ext uri="{9D8B030D-6E8A-4147-A177-3AD203B41FA5}">
                      <a16:colId xmlns:a16="http://schemas.microsoft.com/office/drawing/2014/main" val="2113526664"/>
                    </a:ext>
                  </a:extLst>
                </a:gridCol>
                <a:gridCol w="2709333">
                  <a:extLst>
                    <a:ext uri="{9D8B030D-6E8A-4147-A177-3AD203B41FA5}">
                      <a16:colId xmlns:a16="http://schemas.microsoft.com/office/drawing/2014/main" val="1496732803"/>
                    </a:ext>
                  </a:extLst>
                </a:gridCol>
              </a:tblGrid>
              <a:tr h="370840">
                <a:tc>
                  <a:txBody>
                    <a:bodyPr/>
                    <a:lstStyle/>
                    <a:p>
                      <a:pPr algn="ctr"/>
                      <a:r>
                        <a:rPr lang="pt-BR" sz="1500" dirty="0">
                          <a:solidFill>
                            <a:schemeClr val="bg1"/>
                          </a:solidFill>
                        </a:rPr>
                        <a:t>Casos de Teste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a:txBody>
                    <a:bodyPr/>
                    <a:lstStyle/>
                    <a:p>
                      <a:pPr algn="ctr"/>
                      <a:r>
                        <a:rPr lang="pt-BR" sz="1500" dirty="0">
                          <a:solidFill>
                            <a:schemeClr val="bg1"/>
                          </a:solidFill>
                        </a:rPr>
                        <a:t>Descrição do </a:t>
                      </a:r>
                    </a:p>
                    <a:p>
                      <a:pPr algn="ctr"/>
                      <a:r>
                        <a:rPr lang="pt-BR" sz="1500" dirty="0">
                          <a:solidFill>
                            <a:schemeClr val="bg1"/>
                          </a:solidFill>
                        </a:rPr>
                        <a:t>Caso de</a:t>
                      </a:r>
                      <a:r>
                        <a:rPr lang="pt-BR" sz="1500" baseline="0" dirty="0">
                          <a:solidFill>
                            <a:schemeClr val="bg1"/>
                          </a:solidFill>
                        </a:rPr>
                        <a:t> </a:t>
                      </a:r>
                      <a:r>
                        <a:rPr lang="pt-BR" sz="1500" dirty="0">
                          <a:solidFill>
                            <a:schemeClr val="bg1"/>
                          </a:solidFill>
                        </a:rPr>
                        <a:t>Teste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a:txBody>
                    <a:bodyPr/>
                    <a:lstStyle/>
                    <a:p>
                      <a:pPr algn="ctr"/>
                      <a:r>
                        <a:rPr lang="pt-BR" sz="1500" dirty="0">
                          <a:solidFill>
                            <a:schemeClr val="bg1"/>
                          </a:solidFill>
                        </a:rPr>
                        <a:t>Status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extLst>
                  <a:ext uri="{0D108BD9-81ED-4DB2-BD59-A6C34878D82A}">
                    <a16:rowId xmlns:a16="http://schemas.microsoft.com/office/drawing/2014/main" val="4223604693"/>
                  </a:ext>
                </a:extLst>
              </a:tr>
              <a:tr h="1507326">
                <a:tc>
                  <a:txBody>
                    <a:bodyPr/>
                    <a:lstStyle/>
                    <a:p>
                      <a:pPr marL="0" algn="just" defTabSz="914400" rtl="0" eaLnBrk="1" latinLnBrk="0" hangingPunct="1">
                        <a:lnSpc>
                          <a:spcPts val="1200"/>
                        </a:lnSpc>
                        <a:spcAft>
                          <a:spcPts val="0"/>
                        </a:spcAft>
                      </a:pPr>
                      <a:r>
                        <a:rPr lang="pt-BR" sz="1600" kern="1200" dirty="0">
                          <a:solidFill>
                            <a:schemeClr val="dk1"/>
                          </a:solidFill>
                          <a:latin typeface="+mn-lt"/>
                          <a:ea typeface="+mn-ea"/>
                          <a:cs typeface="+mn-cs"/>
                        </a:rPr>
                        <a:t>CT #02</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just" defTabSz="914400" rtl="0" eaLnBrk="1" latinLnBrk="0" hangingPunct="1">
                        <a:lnSpc>
                          <a:spcPct val="100000"/>
                        </a:lnSpc>
                        <a:spcAft>
                          <a:spcPts val="0"/>
                        </a:spcAft>
                      </a:pPr>
                      <a:r>
                        <a:rPr lang="pt-BR" sz="1600" kern="1200" dirty="0">
                          <a:solidFill>
                            <a:schemeClr val="dk1"/>
                          </a:solidFill>
                          <a:latin typeface="+mn-lt"/>
                          <a:ea typeface="+mn-ea"/>
                          <a:cs typeface="+mn-cs"/>
                        </a:rPr>
                        <a:t>Verificar se ao clicar em “Novo” que está na página “Órgãos e Colaboradores”, o administrador é redirecionado a um modal, onde irá cadastrar um órgão ou colaborador.</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sz="1600" kern="1200" dirty="0">
                          <a:solidFill>
                            <a:schemeClr val="dk1"/>
                          </a:solidFill>
                          <a:latin typeface="+mn-lt"/>
                          <a:ea typeface="+mn-ea"/>
                          <a:cs typeface="+mn-cs"/>
                        </a:rPr>
                        <a:t>Sucesso</a:t>
                      </a:r>
                    </a:p>
                    <a:p>
                      <a:pPr algn="ctr"/>
                      <a:endParaRPr lang="pt-BR"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24107456"/>
                  </a:ext>
                </a:extLst>
              </a:tr>
              <a:tr h="1507326">
                <a:tc>
                  <a:txBody>
                    <a:bodyPr/>
                    <a:lstStyle/>
                    <a:p>
                      <a:pPr marL="0" algn="just" defTabSz="914400" rtl="0" eaLnBrk="1" latinLnBrk="0" hangingPunct="1">
                        <a:lnSpc>
                          <a:spcPts val="1200"/>
                        </a:lnSpc>
                        <a:spcAft>
                          <a:spcPts val="0"/>
                        </a:spcAft>
                      </a:pPr>
                      <a:r>
                        <a:rPr lang="pt-BR" sz="1600" kern="1200" dirty="0">
                          <a:solidFill>
                            <a:schemeClr val="dk1"/>
                          </a:solidFill>
                          <a:latin typeface="+mn-lt"/>
                          <a:ea typeface="+mn-ea"/>
                          <a:cs typeface="+mn-cs"/>
                        </a:rPr>
                        <a:t>CT #03</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just" defTabSz="914400" rtl="0" eaLnBrk="1" latinLnBrk="0" hangingPunct="1">
                        <a:lnSpc>
                          <a:spcPct val="100000"/>
                        </a:lnSpc>
                        <a:spcAft>
                          <a:spcPts val="0"/>
                        </a:spcAft>
                      </a:pPr>
                      <a:r>
                        <a:rPr lang="pt-BR" sz="1600" kern="1200">
                          <a:solidFill>
                            <a:schemeClr val="dk1"/>
                          </a:solidFill>
                          <a:latin typeface="+mn-lt"/>
                          <a:ea typeface="+mn-ea"/>
                          <a:cs typeface="+mn-cs"/>
                        </a:rPr>
                        <a:t>Verificar se ao administrador digitar no campo de texto “Procurar” é feita uma listagem com todos os dados do órgão ou colaborador. </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sz="1600" kern="1200" dirty="0">
                          <a:solidFill>
                            <a:schemeClr val="dk1"/>
                          </a:solidFill>
                          <a:latin typeface="+mn-lt"/>
                          <a:ea typeface="+mn-ea"/>
                          <a:cs typeface="+mn-cs"/>
                        </a:rPr>
                        <a:t>Sucesso</a:t>
                      </a:r>
                    </a:p>
                    <a:p>
                      <a:pPr algn="ctr"/>
                      <a:endParaRPr lang="pt-BR"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476639649"/>
                  </a:ext>
                </a:extLst>
              </a:tr>
            </a:tbl>
          </a:graphicData>
        </a:graphic>
      </p:graphicFrame>
    </p:spTree>
    <p:extLst>
      <p:ext uri="{BB962C8B-B14F-4D97-AF65-F5344CB8AC3E}">
        <p14:creationId xmlns:p14="http://schemas.microsoft.com/office/powerpoint/2010/main" val="2471889338"/>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261872" y="99219"/>
            <a:ext cx="9692640" cy="1325562"/>
          </a:xfrm>
        </p:spPr>
        <p:txBody>
          <a:bodyPr/>
          <a:lstStyle/>
          <a:p>
            <a:r>
              <a:rPr lang="pt-BR" dirty="0"/>
              <a:t>Caso de Teste</a:t>
            </a:r>
          </a:p>
        </p:txBody>
      </p:sp>
      <p:sp>
        <p:nvSpPr>
          <p:cNvPr id="3" name="Marcador de Posição de Conteúdo 2"/>
          <p:cNvSpPr>
            <a:spLocks noGrp="1"/>
          </p:cNvSpPr>
          <p:nvPr>
            <p:ph idx="1"/>
          </p:nvPr>
        </p:nvSpPr>
        <p:spPr>
          <a:xfrm>
            <a:off x="1261872" y="1424781"/>
            <a:ext cx="8595360" cy="4351337"/>
          </a:xfrm>
        </p:spPr>
        <p:txBody>
          <a:bodyPr/>
          <a:lstStyle/>
          <a:p>
            <a:r>
              <a:rPr lang="pt-BR" b="1" dirty="0"/>
              <a:t>Gerenciar Órgãos e Colaboradores</a:t>
            </a:r>
            <a:endParaRPr lang="pt-BR" dirty="0"/>
          </a:p>
          <a:p>
            <a:pPr marL="0" indent="0">
              <a:buNone/>
            </a:pPr>
            <a:endParaRPr lang="pt-BR" dirty="0"/>
          </a:p>
          <a:p>
            <a:endParaRPr lang="pt-BR" b="1" dirty="0"/>
          </a:p>
          <a:p>
            <a:endParaRPr lang="pt-BR" b="1" dirty="0"/>
          </a:p>
        </p:txBody>
      </p:sp>
      <p:pic>
        <p:nvPicPr>
          <p:cNvPr id="4" name="Imagem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graphicFrame>
        <p:nvGraphicFramePr>
          <p:cNvPr id="6" name="Tabela 5"/>
          <p:cNvGraphicFramePr>
            <a:graphicFrameLocks noGrp="1"/>
          </p:cNvGraphicFramePr>
          <p:nvPr>
            <p:extLst/>
          </p:nvPr>
        </p:nvGraphicFramePr>
        <p:xfrm>
          <a:off x="1495552" y="1906435"/>
          <a:ext cx="8127999" cy="469392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1651200494"/>
                    </a:ext>
                  </a:extLst>
                </a:gridCol>
                <a:gridCol w="2709333">
                  <a:extLst>
                    <a:ext uri="{9D8B030D-6E8A-4147-A177-3AD203B41FA5}">
                      <a16:colId xmlns:a16="http://schemas.microsoft.com/office/drawing/2014/main" val="2113526664"/>
                    </a:ext>
                  </a:extLst>
                </a:gridCol>
                <a:gridCol w="2709333">
                  <a:extLst>
                    <a:ext uri="{9D8B030D-6E8A-4147-A177-3AD203B41FA5}">
                      <a16:colId xmlns:a16="http://schemas.microsoft.com/office/drawing/2014/main" val="1496732803"/>
                    </a:ext>
                  </a:extLst>
                </a:gridCol>
              </a:tblGrid>
              <a:tr h="370840">
                <a:tc>
                  <a:txBody>
                    <a:bodyPr/>
                    <a:lstStyle/>
                    <a:p>
                      <a:pPr algn="ctr"/>
                      <a:r>
                        <a:rPr lang="pt-BR" sz="1500" dirty="0">
                          <a:solidFill>
                            <a:schemeClr val="bg1"/>
                          </a:solidFill>
                        </a:rPr>
                        <a:t>Casos de Teste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a:txBody>
                    <a:bodyPr/>
                    <a:lstStyle/>
                    <a:p>
                      <a:pPr algn="ctr"/>
                      <a:r>
                        <a:rPr lang="pt-BR" sz="1500" dirty="0">
                          <a:solidFill>
                            <a:schemeClr val="bg1"/>
                          </a:solidFill>
                        </a:rPr>
                        <a:t>Descrição do </a:t>
                      </a:r>
                    </a:p>
                    <a:p>
                      <a:pPr algn="ctr"/>
                      <a:r>
                        <a:rPr lang="pt-BR" sz="1500" dirty="0">
                          <a:solidFill>
                            <a:schemeClr val="bg1"/>
                          </a:solidFill>
                        </a:rPr>
                        <a:t>Caso de</a:t>
                      </a:r>
                      <a:r>
                        <a:rPr lang="pt-BR" sz="1500" baseline="0" dirty="0">
                          <a:solidFill>
                            <a:schemeClr val="bg1"/>
                          </a:solidFill>
                        </a:rPr>
                        <a:t> </a:t>
                      </a:r>
                      <a:r>
                        <a:rPr lang="pt-BR" sz="1500" dirty="0">
                          <a:solidFill>
                            <a:schemeClr val="bg1"/>
                          </a:solidFill>
                        </a:rPr>
                        <a:t>Teste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a:txBody>
                    <a:bodyPr/>
                    <a:lstStyle/>
                    <a:p>
                      <a:pPr algn="ctr"/>
                      <a:r>
                        <a:rPr lang="pt-BR" sz="1500" dirty="0">
                          <a:solidFill>
                            <a:schemeClr val="bg1"/>
                          </a:solidFill>
                        </a:rPr>
                        <a:t>Status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extLst>
                  <a:ext uri="{0D108BD9-81ED-4DB2-BD59-A6C34878D82A}">
                    <a16:rowId xmlns:a16="http://schemas.microsoft.com/office/drawing/2014/main" val="4223604693"/>
                  </a:ext>
                </a:extLst>
              </a:tr>
              <a:tr h="1507326">
                <a:tc>
                  <a:txBody>
                    <a:bodyPr/>
                    <a:lstStyle/>
                    <a:p>
                      <a:pPr marL="0" algn="just" defTabSz="914400" rtl="0" eaLnBrk="1" latinLnBrk="0" hangingPunct="1">
                        <a:lnSpc>
                          <a:spcPts val="1200"/>
                        </a:lnSpc>
                        <a:spcAft>
                          <a:spcPts val="0"/>
                        </a:spcAft>
                      </a:pPr>
                      <a:r>
                        <a:rPr lang="pt-BR" sz="1600" kern="1200" dirty="0">
                          <a:solidFill>
                            <a:schemeClr val="dk1"/>
                          </a:solidFill>
                          <a:latin typeface="+mn-lt"/>
                          <a:ea typeface="+mn-ea"/>
                          <a:cs typeface="+mn-cs"/>
                        </a:rPr>
                        <a:t>CT #04</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just" defTabSz="914400" rtl="0" eaLnBrk="1" latinLnBrk="0" hangingPunct="1">
                        <a:lnSpc>
                          <a:spcPct val="100000"/>
                        </a:lnSpc>
                        <a:spcAft>
                          <a:spcPts val="0"/>
                        </a:spcAft>
                      </a:pPr>
                      <a:r>
                        <a:rPr lang="pt-BR" sz="1600" kern="1200" dirty="0">
                          <a:solidFill>
                            <a:schemeClr val="dk1"/>
                          </a:solidFill>
                          <a:latin typeface="+mn-lt"/>
                          <a:ea typeface="+mn-ea"/>
                          <a:cs typeface="+mn-cs"/>
                        </a:rPr>
                        <a:t>Verificar se ao clicar em “Editar” que está situado na página “Órgãos e Colaboradores”, o administrador é redirecionado a um modal, onde irá editar os dados de um órgão ou colaborador. </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sz="1600" kern="1200" dirty="0">
                          <a:solidFill>
                            <a:schemeClr val="dk1"/>
                          </a:solidFill>
                          <a:latin typeface="+mn-lt"/>
                          <a:ea typeface="+mn-ea"/>
                          <a:cs typeface="+mn-cs"/>
                        </a:rPr>
                        <a:t>Sucesso</a:t>
                      </a:r>
                    </a:p>
                    <a:p>
                      <a:pPr algn="ctr"/>
                      <a:endParaRPr lang="pt-BR"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838025735"/>
                  </a:ext>
                </a:extLst>
              </a:tr>
              <a:tr h="1507326">
                <a:tc>
                  <a:txBody>
                    <a:bodyPr/>
                    <a:lstStyle/>
                    <a:p>
                      <a:pPr algn="l" hangingPunct="0">
                        <a:lnSpc>
                          <a:spcPct val="100000"/>
                        </a:lnSpc>
                        <a:spcAft>
                          <a:spcPts val="0"/>
                        </a:spcAft>
                      </a:pPr>
                      <a:r>
                        <a:rPr lang="pt-BR" sz="1600" kern="1200" dirty="0">
                          <a:solidFill>
                            <a:schemeClr val="dk1"/>
                          </a:solidFill>
                          <a:latin typeface="+mn-lt"/>
                          <a:ea typeface="+mn-ea"/>
                          <a:cs typeface="+mn-cs"/>
                        </a:rPr>
                        <a:t>CT #05</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hangingPunct="0">
                        <a:lnSpc>
                          <a:spcPct val="100000"/>
                        </a:lnSpc>
                        <a:spcAft>
                          <a:spcPts val="0"/>
                        </a:spcAft>
                      </a:pPr>
                      <a:r>
                        <a:rPr lang="pt-BR" sz="1600" kern="1200" dirty="0">
                          <a:solidFill>
                            <a:schemeClr val="dk1"/>
                          </a:solidFill>
                          <a:latin typeface="+mn-lt"/>
                          <a:ea typeface="+mn-ea"/>
                          <a:cs typeface="+mn-cs"/>
                        </a:rPr>
                        <a:t>Verificar se ao clicar em “Excluir” que está situado na página “Órgãos e Colaboradores”, o administrador é redirecionado a um modal, onde irá excluir um órgão ou colaboradores.</a:t>
                      </a:r>
                    </a:p>
                    <a:p>
                      <a:pPr algn="just" hangingPunct="0">
                        <a:lnSpc>
                          <a:spcPct val="100000"/>
                        </a:lnSpc>
                        <a:spcAft>
                          <a:spcPts val="0"/>
                        </a:spcAft>
                      </a:pPr>
                      <a:r>
                        <a:rPr lang="pt-BR" sz="1600" kern="1200" dirty="0">
                          <a:solidFill>
                            <a:schemeClr val="dk1"/>
                          </a:solidFill>
                          <a:latin typeface="+mn-lt"/>
                          <a:ea typeface="+mn-ea"/>
                          <a:cs typeface="+mn-cs"/>
                        </a:rPr>
                        <a:t> </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sz="1600" kern="1200" dirty="0">
                          <a:solidFill>
                            <a:schemeClr val="dk1"/>
                          </a:solidFill>
                          <a:latin typeface="+mn-lt"/>
                          <a:ea typeface="+mn-ea"/>
                          <a:cs typeface="+mn-cs"/>
                        </a:rPr>
                        <a:t>Sucesso</a:t>
                      </a:r>
                    </a:p>
                    <a:p>
                      <a:pPr algn="ctr"/>
                      <a:endParaRPr lang="pt-BR"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476639649"/>
                  </a:ext>
                </a:extLst>
              </a:tr>
            </a:tbl>
          </a:graphicData>
        </a:graphic>
      </p:graphicFrame>
    </p:spTree>
    <p:extLst>
      <p:ext uri="{BB962C8B-B14F-4D97-AF65-F5344CB8AC3E}">
        <p14:creationId xmlns:p14="http://schemas.microsoft.com/office/powerpoint/2010/main" val="3080314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Iteração #03 -Caso de Uso 4.6</a:t>
            </a:r>
          </a:p>
        </p:txBody>
      </p:sp>
      <p:pic>
        <p:nvPicPr>
          <p:cNvPr id="4" name="Imagem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pic>
        <p:nvPicPr>
          <p:cNvPr id="6" name="image46.png"/>
          <p:cNvPicPr/>
          <p:nvPr/>
        </p:nvPicPr>
        <p:blipFill>
          <a:blip r:embed="rId3"/>
          <a:srcRect/>
          <a:stretch>
            <a:fillRect/>
          </a:stretch>
        </p:blipFill>
        <p:spPr>
          <a:xfrm>
            <a:off x="1124537" y="2120193"/>
            <a:ext cx="8469050" cy="3933879"/>
          </a:xfrm>
          <a:prstGeom prst="rect">
            <a:avLst/>
          </a:prstGeom>
          <a:ln/>
        </p:spPr>
      </p:pic>
    </p:spTree>
    <p:extLst>
      <p:ext uri="{BB962C8B-B14F-4D97-AF65-F5344CB8AC3E}">
        <p14:creationId xmlns:p14="http://schemas.microsoft.com/office/powerpoint/2010/main" val="2725486801"/>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Caso de Teste</a:t>
            </a:r>
          </a:p>
        </p:txBody>
      </p:sp>
      <p:sp>
        <p:nvSpPr>
          <p:cNvPr id="3" name="Marcador de Posição de Conteúdo 2"/>
          <p:cNvSpPr>
            <a:spLocks noGrp="1"/>
          </p:cNvSpPr>
          <p:nvPr>
            <p:ph idx="1"/>
          </p:nvPr>
        </p:nvSpPr>
        <p:spPr/>
        <p:txBody>
          <a:bodyPr/>
          <a:lstStyle/>
          <a:p>
            <a:pPr lvl="0" hangingPunct="0"/>
            <a:r>
              <a:rPr lang="pt-BR" b="1" dirty="0"/>
              <a:t>Cadastrar Órgãos e Colaboradores: </a:t>
            </a:r>
            <a:r>
              <a:rPr lang="pt-BR" dirty="0"/>
              <a:t>Este Caso de Uso deve ocorrer sempre que o administrador quiser cadastrar um órgão ou colaborador.</a:t>
            </a:r>
          </a:p>
          <a:p>
            <a:pPr marL="0" indent="0">
              <a:buNone/>
            </a:pPr>
            <a:endParaRPr lang="pt-BR" dirty="0"/>
          </a:p>
          <a:p>
            <a:endParaRPr lang="pt-BR" b="1" dirty="0"/>
          </a:p>
          <a:p>
            <a:endParaRPr lang="pt-BR" b="1" dirty="0"/>
          </a:p>
        </p:txBody>
      </p:sp>
      <p:pic>
        <p:nvPicPr>
          <p:cNvPr id="4" name="Imagem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graphicFrame>
        <p:nvGraphicFramePr>
          <p:cNvPr id="6" name="Tabela 5"/>
          <p:cNvGraphicFramePr>
            <a:graphicFrameLocks noGrp="1"/>
          </p:cNvGraphicFramePr>
          <p:nvPr>
            <p:extLst/>
          </p:nvPr>
        </p:nvGraphicFramePr>
        <p:xfrm>
          <a:off x="1411470" y="2554769"/>
          <a:ext cx="8127999" cy="3762846"/>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1651200494"/>
                    </a:ext>
                  </a:extLst>
                </a:gridCol>
                <a:gridCol w="2709333">
                  <a:extLst>
                    <a:ext uri="{9D8B030D-6E8A-4147-A177-3AD203B41FA5}">
                      <a16:colId xmlns:a16="http://schemas.microsoft.com/office/drawing/2014/main" val="2113526664"/>
                    </a:ext>
                  </a:extLst>
                </a:gridCol>
                <a:gridCol w="2709333">
                  <a:extLst>
                    <a:ext uri="{9D8B030D-6E8A-4147-A177-3AD203B41FA5}">
                      <a16:colId xmlns:a16="http://schemas.microsoft.com/office/drawing/2014/main" val="1496732803"/>
                    </a:ext>
                  </a:extLst>
                </a:gridCol>
              </a:tblGrid>
              <a:tr h="370840">
                <a:tc>
                  <a:txBody>
                    <a:bodyPr/>
                    <a:lstStyle/>
                    <a:p>
                      <a:pPr algn="ctr"/>
                      <a:r>
                        <a:rPr lang="pt-BR" sz="1500" dirty="0">
                          <a:solidFill>
                            <a:schemeClr val="bg1"/>
                          </a:solidFill>
                        </a:rPr>
                        <a:t>Casos de Teste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a:txBody>
                    <a:bodyPr/>
                    <a:lstStyle/>
                    <a:p>
                      <a:pPr algn="ctr"/>
                      <a:r>
                        <a:rPr lang="pt-BR" sz="1500" dirty="0">
                          <a:solidFill>
                            <a:schemeClr val="bg1"/>
                          </a:solidFill>
                        </a:rPr>
                        <a:t>Descrição do </a:t>
                      </a:r>
                    </a:p>
                    <a:p>
                      <a:pPr algn="ctr"/>
                      <a:r>
                        <a:rPr lang="pt-BR" sz="1500" dirty="0">
                          <a:solidFill>
                            <a:schemeClr val="bg1"/>
                          </a:solidFill>
                        </a:rPr>
                        <a:t>Caso de</a:t>
                      </a:r>
                      <a:r>
                        <a:rPr lang="pt-BR" sz="1500" baseline="0" dirty="0">
                          <a:solidFill>
                            <a:schemeClr val="bg1"/>
                          </a:solidFill>
                        </a:rPr>
                        <a:t> </a:t>
                      </a:r>
                      <a:r>
                        <a:rPr lang="pt-BR" sz="1500" dirty="0">
                          <a:solidFill>
                            <a:schemeClr val="bg1"/>
                          </a:solidFill>
                        </a:rPr>
                        <a:t>Teste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a:txBody>
                    <a:bodyPr/>
                    <a:lstStyle/>
                    <a:p>
                      <a:pPr algn="ctr"/>
                      <a:r>
                        <a:rPr lang="pt-BR" sz="1500" dirty="0">
                          <a:solidFill>
                            <a:schemeClr val="bg1"/>
                          </a:solidFill>
                        </a:rPr>
                        <a:t>Status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extLst>
                  <a:ext uri="{0D108BD9-81ED-4DB2-BD59-A6C34878D82A}">
                    <a16:rowId xmlns:a16="http://schemas.microsoft.com/office/drawing/2014/main" val="4223604693"/>
                  </a:ext>
                </a:extLst>
              </a:tr>
              <a:tr h="1507326">
                <a:tc>
                  <a:txBody>
                    <a:bodyPr/>
                    <a:lstStyle/>
                    <a:p>
                      <a:pPr marL="0" algn="l" defTabSz="914400" rtl="0" eaLnBrk="1" latinLnBrk="0" hangingPunct="1">
                        <a:lnSpc>
                          <a:spcPct val="100000"/>
                        </a:lnSpc>
                        <a:spcAft>
                          <a:spcPts val="0"/>
                        </a:spcAft>
                      </a:pPr>
                      <a:r>
                        <a:rPr lang="pt-BR" sz="1600" kern="1200" dirty="0">
                          <a:solidFill>
                            <a:schemeClr val="dk1"/>
                          </a:solidFill>
                          <a:latin typeface="+mn-lt"/>
                          <a:ea typeface="+mn-ea"/>
                          <a:cs typeface="+mn-cs"/>
                        </a:rPr>
                        <a:t>CT #06</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4400" rtl="0" eaLnBrk="1" latinLnBrk="0" hangingPunct="1">
                        <a:lnSpc>
                          <a:spcPct val="100000"/>
                        </a:lnSpc>
                        <a:spcAft>
                          <a:spcPts val="0"/>
                        </a:spcAft>
                      </a:pPr>
                      <a:r>
                        <a:rPr lang="pt-BR" sz="1600" kern="1200">
                          <a:solidFill>
                            <a:schemeClr val="dk1"/>
                          </a:solidFill>
                          <a:latin typeface="+mn-lt"/>
                          <a:ea typeface="+mn-ea"/>
                          <a:cs typeface="+mn-cs"/>
                        </a:rPr>
                        <a:t>Verificar se ao clicar em “Novo” que está na página “Órgãos e Colaboradores”, o administrador é redirecionado a um modal, onde irá cadastrar um órgão ou colaborador.</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latinLnBrk="0" hangingPunct="1"/>
                      <a:r>
                        <a:rPr lang="pt-BR" sz="1600" kern="1200" dirty="0">
                          <a:solidFill>
                            <a:schemeClr val="dk1"/>
                          </a:solidFill>
                          <a:latin typeface="+mn-lt"/>
                          <a:ea typeface="+mn-ea"/>
                          <a:cs typeface="+mn-cs"/>
                        </a:rPr>
                        <a:t>Sucesso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476639649"/>
                  </a:ext>
                </a:extLst>
              </a:tr>
              <a:tr h="1507326">
                <a:tc>
                  <a:txBody>
                    <a:bodyPr/>
                    <a:lstStyle/>
                    <a:p>
                      <a:pPr marL="0" algn="l" defTabSz="914400" rtl="0" eaLnBrk="1" latinLnBrk="0" hangingPunct="1">
                        <a:lnSpc>
                          <a:spcPct val="100000"/>
                        </a:lnSpc>
                        <a:spcAft>
                          <a:spcPts val="0"/>
                        </a:spcAft>
                      </a:pPr>
                      <a:r>
                        <a:rPr lang="pt-BR" sz="1600" kern="1200" dirty="0">
                          <a:solidFill>
                            <a:schemeClr val="dk1"/>
                          </a:solidFill>
                          <a:latin typeface="+mn-lt"/>
                          <a:ea typeface="+mn-ea"/>
                          <a:cs typeface="+mn-cs"/>
                        </a:rPr>
                        <a:t>CT #07</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4400" rtl="0" eaLnBrk="1" latinLnBrk="0" hangingPunct="1">
                        <a:lnSpc>
                          <a:spcPct val="100000"/>
                        </a:lnSpc>
                        <a:spcAft>
                          <a:spcPts val="0"/>
                        </a:spcAft>
                      </a:pPr>
                      <a:r>
                        <a:rPr lang="pt-BR" sz="1600" kern="1200">
                          <a:solidFill>
                            <a:schemeClr val="dk1"/>
                          </a:solidFill>
                          <a:latin typeface="+mn-lt"/>
                          <a:ea typeface="+mn-ea"/>
                          <a:cs typeface="+mn-cs"/>
                        </a:rPr>
                        <a:t>Verificar se o campo “Nome” ultrapassou o limite de 100 caracteres.</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sz="1600" dirty="0"/>
                        <a:t>Falha</a:t>
                      </a:r>
                    </a:p>
                    <a:p>
                      <a:pPr marL="0" algn="ctr" defTabSz="914400" rtl="0" eaLnBrk="1" latinLnBrk="0" hangingPunct="1"/>
                      <a:endParaRPr lang="pt-BR" sz="16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94377345"/>
                  </a:ext>
                </a:extLst>
              </a:tr>
            </a:tbl>
          </a:graphicData>
        </a:graphic>
      </p:graphicFrame>
    </p:spTree>
    <p:extLst>
      <p:ext uri="{BB962C8B-B14F-4D97-AF65-F5344CB8AC3E}">
        <p14:creationId xmlns:p14="http://schemas.microsoft.com/office/powerpoint/2010/main" val="249341871"/>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261872" y="99219"/>
            <a:ext cx="9692640" cy="1325562"/>
          </a:xfrm>
        </p:spPr>
        <p:txBody>
          <a:bodyPr/>
          <a:lstStyle/>
          <a:p>
            <a:r>
              <a:rPr lang="pt-BR" dirty="0"/>
              <a:t>Caso de Teste</a:t>
            </a:r>
          </a:p>
        </p:txBody>
      </p:sp>
      <p:sp>
        <p:nvSpPr>
          <p:cNvPr id="3" name="Marcador de Posição de Conteúdo 2"/>
          <p:cNvSpPr>
            <a:spLocks noGrp="1"/>
          </p:cNvSpPr>
          <p:nvPr>
            <p:ph idx="1"/>
          </p:nvPr>
        </p:nvSpPr>
        <p:spPr>
          <a:xfrm>
            <a:off x="1261872" y="1424781"/>
            <a:ext cx="8595360" cy="4351337"/>
          </a:xfrm>
        </p:spPr>
        <p:txBody>
          <a:bodyPr/>
          <a:lstStyle/>
          <a:p>
            <a:r>
              <a:rPr lang="pt-BR" b="1" dirty="0"/>
              <a:t>Cadastrar Órgãos e Colaboradores</a:t>
            </a:r>
            <a:endParaRPr lang="pt-BR" dirty="0"/>
          </a:p>
          <a:p>
            <a:endParaRPr lang="pt-BR" b="1" dirty="0"/>
          </a:p>
          <a:p>
            <a:endParaRPr lang="pt-BR" b="1" dirty="0"/>
          </a:p>
        </p:txBody>
      </p:sp>
      <p:pic>
        <p:nvPicPr>
          <p:cNvPr id="4" name="Imagem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graphicFrame>
        <p:nvGraphicFramePr>
          <p:cNvPr id="6" name="Tabela 5"/>
          <p:cNvGraphicFramePr>
            <a:graphicFrameLocks noGrp="1"/>
          </p:cNvGraphicFramePr>
          <p:nvPr>
            <p:extLst/>
          </p:nvPr>
        </p:nvGraphicFramePr>
        <p:xfrm>
          <a:off x="1261872" y="2032559"/>
          <a:ext cx="8127999" cy="3893115"/>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1651200494"/>
                    </a:ext>
                  </a:extLst>
                </a:gridCol>
                <a:gridCol w="2709333">
                  <a:extLst>
                    <a:ext uri="{9D8B030D-6E8A-4147-A177-3AD203B41FA5}">
                      <a16:colId xmlns:a16="http://schemas.microsoft.com/office/drawing/2014/main" val="2113526664"/>
                    </a:ext>
                  </a:extLst>
                </a:gridCol>
                <a:gridCol w="2709333">
                  <a:extLst>
                    <a:ext uri="{9D8B030D-6E8A-4147-A177-3AD203B41FA5}">
                      <a16:colId xmlns:a16="http://schemas.microsoft.com/office/drawing/2014/main" val="1496732803"/>
                    </a:ext>
                  </a:extLst>
                </a:gridCol>
              </a:tblGrid>
              <a:tr h="483709">
                <a:tc>
                  <a:txBody>
                    <a:bodyPr/>
                    <a:lstStyle/>
                    <a:p>
                      <a:pPr algn="ctr"/>
                      <a:r>
                        <a:rPr lang="pt-BR" sz="1500" dirty="0">
                          <a:solidFill>
                            <a:schemeClr val="bg1"/>
                          </a:solidFill>
                        </a:rPr>
                        <a:t>Casos de Teste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a:txBody>
                    <a:bodyPr/>
                    <a:lstStyle/>
                    <a:p>
                      <a:pPr algn="ctr"/>
                      <a:r>
                        <a:rPr lang="pt-BR" sz="1500" dirty="0">
                          <a:solidFill>
                            <a:schemeClr val="bg1"/>
                          </a:solidFill>
                        </a:rPr>
                        <a:t>Descrição do </a:t>
                      </a:r>
                    </a:p>
                    <a:p>
                      <a:pPr algn="ctr"/>
                      <a:r>
                        <a:rPr lang="pt-BR" sz="1500" dirty="0">
                          <a:solidFill>
                            <a:schemeClr val="bg1"/>
                          </a:solidFill>
                        </a:rPr>
                        <a:t>Caso de</a:t>
                      </a:r>
                      <a:r>
                        <a:rPr lang="pt-BR" sz="1500" baseline="0" dirty="0">
                          <a:solidFill>
                            <a:schemeClr val="bg1"/>
                          </a:solidFill>
                        </a:rPr>
                        <a:t> </a:t>
                      </a:r>
                      <a:r>
                        <a:rPr lang="pt-BR" sz="1500" dirty="0">
                          <a:solidFill>
                            <a:schemeClr val="bg1"/>
                          </a:solidFill>
                        </a:rPr>
                        <a:t>Teste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a:txBody>
                    <a:bodyPr/>
                    <a:lstStyle/>
                    <a:p>
                      <a:pPr algn="ctr"/>
                      <a:r>
                        <a:rPr lang="pt-BR" sz="1500" dirty="0">
                          <a:solidFill>
                            <a:schemeClr val="bg1"/>
                          </a:solidFill>
                        </a:rPr>
                        <a:t>Status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extLst>
                  <a:ext uri="{0D108BD9-81ED-4DB2-BD59-A6C34878D82A}">
                    <a16:rowId xmlns:a16="http://schemas.microsoft.com/office/drawing/2014/main" val="4223604693"/>
                  </a:ext>
                </a:extLst>
              </a:tr>
              <a:tr h="494496">
                <a:tc>
                  <a:txBody>
                    <a:bodyPr/>
                    <a:lstStyle/>
                    <a:p>
                      <a:pPr marL="0" algn="l" defTabSz="914400" rtl="0" eaLnBrk="1" latinLnBrk="0" hangingPunct="1">
                        <a:lnSpc>
                          <a:spcPct val="100000"/>
                        </a:lnSpc>
                        <a:spcAft>
                          <a:spcPts val="0"/>
                        </a:spcAft>
                      </a:pPr>
                      <a:r>
                        <a:rPr lang="pt-BR" sz="1600" kern="1200" dirty="0">
                          <a:solidFill>
                            <a:schemeClr val="dk1"/>
                          </a:solidFill>
                          <a:latin typeface="+mn-lt"/>
                          <a:ea typeface="+mn-ea"/>
                          <a:cs typeface="+mn-cs"/>
                        </a:rPr>
                        <a:t>CT #08</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4400" rtl="0" eaLnBrk="1" latinLnBrk="0" hangingPunct="1">
                        <a:lnSpc>
                          <a:spcPct val="100000"/>
                        </a:lnSpc>
                        <a:spcAft>
                          <a:spcPts val="0"/>
                        </a:spcAft>
                      </a:pPr>
                      <a:r>
                        <a:rPr lang="pt-BR" sz="1600" kern="1200" dirty="0">
                          <a:solidFill>
                            <a:schemeClr val="dk1"/>
                          </a:solidFill>
                          <a:latin typeface="+mn-lt"/>
                          <a:ea typeface="+mn-ea"/>
                          <a:cs typeface="+mn-cs"/>
                        </a:rPr>
                        <a:t>Verificar se o campo “Nome” está vazio.</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sz="1600" kern="1200" dirty="0">
                          <a:solidFill>
                            <a:schemeClr val="dk1"/>
                          </a:solidFill>
                          <a:latin typeface="+mn-lt"/>
                          <a:ea typeface="+mn-ea"/>
                          <a:cs typeface="+mn-cs"/>
                        </a:rPr>
                        <a:t>Sucesso</a:t>
                      </a:r>
                    </a:p>
                    <a:p>
                      <a:pPr marL="0" algn="ctr" defTabSz="914400" rtl="0" eaLnBrk="1" latinLnBrk="0" hangingPunct="1"/>
                      <a:endParaRPr lang="pt-BR" sz="16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838025735"/>
                  </a:ext>
                </a:extLst>
              </a:tr>
              <a:tr h="751039">
                <a:tc>
                  <a:txBody>
                    <a:bodyPr/>
                    <a:lstStyle/>
                    <a:p>
                      <a:pPr marL="0" algn="l" defTabSz="914400" rtl="0" eaLnBrk="1" latinLnBrk="0" hangingPunct="1">
                        <a:lnSpc>
                          <a:spcPct val="100000"/>
                        </a:lnSpc>
                        <a:spcAft>
                          <a:spcPts val="0"/>
                        </a:spcAft>
                      </a:pPr>
                      <a:endParaRPr lang="pt-BR" sz="1600" kern="1200" dirty="0">
                        <a:solidFill>
                          <a:schemeClr val="dk1"/>
                        </a:solidFill>
                        <a:latin typeface="+mn-lt"/>
                        <a:ea typeface="+mn-ea"/>
                        <a:cs typeface="+mn-cs"/>
                      </a:endParaRPr>
                    </a:p>
                    <a:p>
                      <a:pPr marL="0" algn="l" defTabSz="914400" rtl="0" eaLnBrk="1" latinLnBrk="0" hangingPunct="1">
                        <a:lnSpc>
                          <a:spcPct val="100000"/>
                        </a:lnSpc>
                        <a:spcAft>
                          <a:spcPts val="0"/>
                        </a:spcAft>
                      </a:pPr>
                      <a:r>
                        <a:rPr lang="pt-BR" sz="1600" kern="1200" dirty="0">
                          <a:solidFill>
                            <a:schemeClr val="dk1"/>
                          </a:solidFill>
                          <a:latin typeface="+mn-lt"/>
                          <a:ea typeface="+mn-ea"/>
                          <a:cs typeface="+mn-cs"/>
                        </a:rPr>
                        <a:t>CT #09</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4400" rtl="0" eaLnBrk="1" latinLnBrk="0" hangingPunct="1">
                        <a:lnSpc>
                          <a:spcPct val="100000"/>
                        </a:lnSpc>
                        <a:spcAft>
                          <a:spcPts val="0"/>
                        </a:spcAft>
                      </a:pPr>
                      <a:r>
                        <a:rPr lang="pt-BR" sz="1600" kern="1200" dirty="0">
                          <a:solidFill>
                            <a:schemeClr val="dk1"/>
                          </a:solidFill>
                          <a:latin typeface="+mn-lt"/>
                          <a:ea typeface="+mn-ea"/>
                          <a:cs typeface="+mn-cs"/>
                        </a:rPr>
                        <a:t>Verificar se o campo “Contato” ultrapassou o limite de 11 caracteres.</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sz="1600" kern="1200" dirty="0">
                          <a:solidFill>
                            <a:schemeClr val="dk1"/>
                          </a:solidFill>
                          <a:latin typeface="+mn-lt"/>
                          <a:ea typeface="+mn-ea"/>
                          <a:cs typeface="+mn-cs"/>
                        </a:rPr>
                        <a:t>Sucesso</a:t>
                      </a:r>
                    </a:p>
                    <a:p>
                      <a:pPr algn="ctr"/>
                      <a:endParaRPr lang="pt-BR"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476639649"/>
                  </a:ext>
                </a:extLst>
              </a:tr>
              <a:tr h="1007158">
                <a:tc>
                  <a:txBody>
                    <a:bodyPr/>
                    <a:lstStyle/>
                    <a:p>
                      <a:pPr marL="0" algn="l" defTabSz="914400" rtl="0" eaLnBrk="1" latinLnBrk="0" hangingPunct="1">
                        <a:lnSpc>
                          <a:spcPct val="100000"/>
                        </a:lnSpc>
                        <a:spcAft>
                          <a:spcPts val="0"/>
                        </a:spcAft>
                      </a:pPr>
                      <a:endParaRPr lang="pt-BR" sz="1600" kern="1200" dirty="0">
                        <a:solidFill>
                          <a:schemeClr val="dk1"/>
                        </a:solidFill>
                        <a:latin typeface="+mn-lt"/>
                        <a:ea typeface="+mn-ea"/>
                        <a:cs typeface="+mn-cs"/>
                      </a:endParaRPr>
                    </a:p>
                    <a:p>
                      <a:pPr marL="0" algn="l" defTabSz="914400" rtl="0" eaLnBrk="1" latinLnBrk="0" hangingPunct="1">
                        <a:lnSpc>
                          <a:spcPct val="100000"/>
                        </a:lnSpc>
                        <a:spcAft>
                          <a:spcPts val="0"/>
                        </a:spcAft>
                      </a:pPr>
                      <a:r>
                        <a:rPr lang="pt-BR" sz="1600" kern="1200" dirty="0">
                          <a:solidFill>
                            <a:schemeClr val="dk1"/>
                          </a:solidFill>
                          <a:latin typeface="+mn-lt"/>
                          <a:ea typeface="+mn-ea"/>
                          <a:cs typeface="+mn-cs"/>
                        </a:rPr>
                        <a:t>CT #10</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4400" rtl="0" eaLnBrk="1" latinLnBrk="0" hangingPunct="1">
                        <a:lnSpc>
                          <a:spcPct val="100000"/>
                        </a:lnSpc>
                        <a:spcAft>
                          <a:spcPts val="0"/>
                        </a:spcAft>
                      </a:pPr>
                      <a:r>
                        <a:rPr lang="pt-BR" sz="1600" kern="1200">
                          <a:solidFill>
                            <a:schemeClr val="dk1"/>
                          </a:solidFill>
                          <a:latin typeface="+mn-lt"/>
                          <a:ea typeface="+mn-ea"/>
                          <a:cs typeface="+mn-cs"/>
                        </a:rPr>
                        <a:t>Verificar se o campo “Contato” é valido, correspondente ao padrão “(__)____-____”.</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sz="1600" dirty="0"/>
                        <a:t>Falha</a:t>
                      </a:r>
                    </a:p>
                    <a:p>
                      <a:pPr algn="ctr"/>
                      <a:endParaRPr lang="pt-BR"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93212816"/>
                  </a:ext>
                </a:extLst>
              </a:tr>
              <a:tr h="1007158">
                <a:tc>
                  <a:txBody>
                    <a:bodyPr/>
                    <a:lstStyle/>
                    <a:p>
                      <a:pPr marL="0" algn="l" defTabSz="914400" rtl="0" eaLnBrk="1" latinLnBrk="0" hangingPunct="1">
                        <a:lnSpc>
                          <a:spcPct val="100000"/>
                        </a:lnSpc>
                        <a:spcAft>
                          <a:spcPts val="0"/>
                        </a:spcAft>
                      </a:pPr>
                      <a:endParaRPr lang="pt-BR" sz="1600" kern="1200" dirty="0">
                        <a:solidFill>
                          <a:schemeClr val="dk1"/>
                        </a:solidFill>
                        <a:latin typeface="+mn-lt"/>
                        <a:ea typeface="+mn-ea"/>
                        <a:cs typeface="+mn-cs"/>
                      </a:endParaRPr>
                    </a:p>
                    <a:p>
                      <a:pPr marL="0" algn="l" defTabSz="914400" rtl="0" eaLnBrk="1" latinLnBrk="0" hangingPunct="1">
                        <a:lnSpc>
                          <a:spcPct val="100000"/>
                        </a:lnSpc>
                        <a:spcAft>
                          <a:spcPts val="0"/>
                        </a:spcAft>
                      </a:pPr>
                      <a:r>
                        <a:rPr lang="pt-BR" sz="1600" kern="1200" dirty="0">
                          <a:solidFill>
                            <a:schemeClr val="dk1"/>
                          </a:solidFill>
                          <a:latin typeface="+mn-lt"/>
                          <a:ea typeface="+mn-ea"/>
                          <a:cs typeface="+mn-cs"/>
                        </a:rPr>
                        <a:t>CT #11</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4400" rtl="0" eaLnBrk="1" latinLnBrk="0" hangingPunct="1">
                        <a:lnSpc>
                          <a:spcPct val="100000"/>
                        </a:lnSpc>
                        <a:spcAft>
                          <a:spcPts val="0"/>
                        </a:spcAft>
                      </a:pPr>
                      <a:r>
                        <a:rPr lang="pt-BR" sz="1600" kern="1200" dirty="0">
                          <a:solidFill>
                            <a:schemeClr val="dk1"/>
                          </a:solidFill>
                          <a:latin typeface="+mn-lt"/>
                          <a:ea typeface="+mn-ea"/>
                          <a:cs typeface="+mn-cs"/>
                        </a:rPr>
                        <a:t>Verificar se o campo “Contato” está vazio.</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sz="1600" kern="1200" dirty="0">
                          <a:solidFill>
                            <a:schemeClr val="dk1"/>
                          </a:solidFill>
                          <a:latin typeface="+mn-lt"/>
                          <a:ea typeface="+mn-ea"/>
                          <a:cs typeface="+mn-cs"/>
                        </a:rPr>
                        <a:t>Sucesso</a:t>
                      </a:r>
                    </a:p>
                    <a:p>
                      <a:pPr algn="ctr"/>
                      <a:endParaRPr lang="pt-BR"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203067911"/>
                  </a:ext>
                </a:extLst>
              </a:tr>
            </a:tbl>
          </a:graphicData>
        </a:graphic>
      </p:graphicFrame>
    </p:spTree>
    <p:extLst>
      <p:ext uri="{BB962C8B-B14F-4D97-AF65-F5344CB8AC3E}">
        <p14:creationId xmlns:p14="http://schemas.microsoft.com/office/powerpoint/2010/main" val="102633458"/>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261872" y="99219"/>
            <a:ext cx="9692640" cy="1325562"/>
          </a:xfrm>
        </p:spPr>
        <p:txBody>
          <a:bodyPr/>
          <a:lstStyle/>
          <a:p>
            <a:r>
              <a:rPr lang="pt-BR" dirty="0"/>
              <a:t>Caso de Teste</a:t>
            </a:r>
          </a:p>
        </p:txBody>
      </p:sp>
      <p:sp>
        <p:nvSpPr>
          <p:cNvPr id="3" name="Marcador de Posição de Conteúdo 2"/>
          <p:cNvSpPr>
            <a:spLocks noGrp="1"/>
          </p:cNvSpPr>
          <p:nvPr>
            <p:ph idx="1"/>
          </p:nvPr>
        </p:nvSpPr>
        <p:spPr>
          <a:xfrm>
            <a:off x="1261872" y="1424781"/>
            <a:ext cx="8595360" cy="4351337"/>
          </a:xfrm>
        </p:spPr>
        <p:txBody>
          <a:bodyPr/>
          <a:lstStyle/>
          <a:p>
            <a:r>
              <a:rPr lang="pt-BR" b="1" dirty="0"/>
              <a:t>Cadastrar Órgãos e Colaboradores</a:t>
            </a:r>
            <a:endParaRPr lang="pt-BR" dirty="0"/>
          </a:p>
          <a:p>
            <a:endParaRPr lang="pt-BR" b="1" dirty="0"/>
          </a:p>
          <a:p>
            <a:endParaRPr lang="pt-BR" b="1" dirty="0"/>
          </a:p>
        </p:txBody>
      </p:sp>
      <p:pic>
        <p:nvPicPr>
          <p:cNvPr id="4" name="Imagem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graphicFrame>
        <p:nvGraphicFramePr>
          <p:cNvPr id="6" name="Tabela 5"/>
          <p:cNvGraphicFramePr>
            <a:graphicFrameLocks noGrp="1"/>
          </p:cNvGraphicFramePr>
          <p:nvPr>
            <p:extLst/>
          </p:nvPr>
        </p:nvGraphicFramePr>
        <p:xfrm>
          <a:off x="1261872" y="2032559"/>
          <a:ext cx="8127999" cy="4289355"/>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1651200494"/>
                    </a:ext>
                  </a:extLst>
                </a:gridCol>
                <a:gridCol w="2709333">
                  <a:extLst>
                    <a:ext uri="{9D8B030D-6E8A-4147-A177-3AD203B41FA5}">
                      <a16:colId xmlns:a16="http://schemas.microsoft.com/office/drawing/2014/main" val="2113526664"/>
                    </a:ext>
                  </a:extLst>
                </a:gridCol>
                <a:gridCol w="2709333">
                  <a:extLst>
                    <a:ext uri="{9D8B030D-6E8A-4147-A177-3AD203B41FA5}">
                      <a16:colId xmlns:a16="http://schemas.microsoft.com/office/drawing/2014/main" val="1496732803"/>
                    </a:ext>
                  </a:extLst>
                </a:gridCol>
              </a:tblGrid>
              <a:tr h="483709">
                <a:tc>
                  <a:txBody>
                    <a:bodyPr/>
                    <a:lstStyle/>
                    <a:p>
                      <a:pPr algn="ctr"/>
                      <a:r>
                        <a:rPr lang="pt-BR" sz="1500" dirty="0">
                          <a:solidFill>
                            <a:schemeClr val="bg1"/>
                          </a:solidFill>
                        </a:rPr>
                        <a:t>Casos de Teste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a:txBody>
                    <a:bodyPr/>
                    <a:lstStyle/>
                    <a:p>
                      <a:pPr algn="ctr"/>
                      <a:r>
                        <a:rPr lang="pt-BR" sz="1500" dirty="0">
                          <a:solidFill>
                            <a:schemeClr val="bg1"/>
                          </a:solidFill>
                        </a:rPr>
                        <a:t>Descrição do </a:t>
                      </a:r>
                    </a:p>
                    <a:p>
                      <a:pPr algn="ctr"/>
                      <a:r>
                        <a:rPr lang="pt-BR" sz="1500" dirty="0">
                          <a:solidFill>
                            <a:schemeClr val="bg1"/>
                          </a:solidFill>
                        </a:rPr>
                        <a:t>Caso de</a:t>
                      </a:r>
                      <a:r>
                        <a:rPr lang="pt-BR" sz="1500" baseline="0" dirty="0">
                          <a:solidFill>
                            <a:schemeClr val="bg1"/>
                          </a:solidFill>
                        </a:rPr>
                        <a:t> </a:t>
                      </a:r>
                      <a:r>
                        <a:rPr lang="pt-BR" sz="1500" dirty="0">
                          <a:solidFill>
                            <a:schemeClr val="bg1"/>
                          </a:solidFill>
                        </a:rPr>
                        <a:t>Teste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a:txBody>
                    <a:bodyPr/>
                    <a:lstStyle/>
                    <a:p>
                      <a:pPr algn="ctr"/>
                      <a:r>
                        <a:rPr lang="pt-BR" sz="1500" dirty="0">
                          <a:solidFill>
                            <a:schemeClr val="bg1"/>
                          </a:solidFill>
                        </a:rPr>
                        <a:t>Status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extLst>
                  <a:ext uri="{0D108BD9-81ED-4DB2-BD59-A6C34878D82A}">
                    <a16:rowId xmlns:a16="http://schemas.microsoft.com/office/drawing/2014/main" val="4223604693"/>
                  </a:ext>
                </a:extLst>
              </a:tr>
              <a:tr h="494496">
                <a:tc>
                  <a:txBody>
                    <a:bodyPr/>
                    <a:lstStyle/>
                    <a:p>
                      <a:pPr marL="0" algn="l" defTabSz="914400" rtl="0" eaLnBrk="1" latinLnBrk="0" hangingPunct="1">
                        <a:lnSpc>
                          <a:spcPct val="100000"/>
                        </a:lnSpc>
                        <a:spcAft>
                          <a:spcPts val="0"/>
                        </a:spcAft>
                      </a:pPr>
                      <a:r>
                        <a:rPr lang="pt-BR" sz="1600" kern="1200">
                          <a:solidFill>
                            <a:schemeClr val="dk1"/>
                          </a:solidFill>
                          <a:latin typeface="+mn-lt"/>
                          <a:ea typeface="+mn-ea"/>
                          <a:cs typeface="+mn-cs"/>
                        </a:rPr>
                        <a:t>CT #12</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4400" rtl="0" eaLnBrk="1" latinLnBrk="0" hangingPunct="1">
                        <a:lnSpc>
                          <a:spcPct val="100000"/>
                        </a:lnSpc>
                        <a:spcAft>
                          <a:spcPts val="0"/>
                        </a:spcAft>
                      </a:pPr>
                      <a:r>
                        <a:rPr lang="pt-BR" sz="1600" kern="1200">
                          <a:solidFill>
                            <a:schemeClr val="dk1"/>
                          </a:solidFill>
                          <a:latin typeface="+mn-lt"/>
                          <a:ea typeface="+mn-ea"/>
                          <a:cs typeface="+mn-cs"/>
                        </a:rPr>
                        <a:t>Verificar se o campo “Email” é valido, correspondente ao padrão “_______@______.___”. </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sz="1600" kern="1200" dirty="0">
                          <a:solidFill>
                            <a:schemeClr val="dk1"/>
                          </a:solidFill>
                          <a:latin typeface="+mn-lt"/>
                          <a:ea typeface="+mn-ea"/>
                          <a:cs typeface="+mn-cs"/>
                        </a:rPr>
                        <a:t>Sucesso</a:t>
                      </a:r>
                    </a:p>
                    <a:p>
                      <a:pPr marL="0" algn="ctr" defTabSz="914400" rtl="0" eaLnBrk="1" latinLnBrk="0" hangingPunct="1"/>
                      <a:endParaRPr lang="pt-BR" sz="16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838025735"/>
                  </a:ext>
                </a:extLst>
              </a:tr>
              <a:tr h="751039">
                <a:tc>
                  <a:txBody>
                    <a:bodyPr/>
                    <a:lstStyle/>
                    <a:p>
                      <a:pPr marL="0" algn="l" defTabSz="914400" rtl="0" eaLnBrk="1" latinLnBrk="0" hangingPunct="1">
                        <a:lnSpc>
                          <a:spcPct val="100000"/>
                        </a:lnSpc>
                        <a:spcAft>
                          <a:spcPts val="0"/>
                        </a:spcAft>
                      </a:pPr>
                      <a:r>
                        <a:rPr lang="pt-BR" sz="1600" kern="1200">
                          <a:solidFill>
                            <a:schemeClr val="dk1"/>
                          </a:solidFill>
                          <a:latin typeface="+mn-lt"/>
                          <a:ea typeface="+mn-ea"/>
                          <a:cs typeface="+mn-cs"/>
                        </a:rPr>
                        <a:t>CT #13</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4400" rtl="0" eaLnBrk="1" latinLnBrk="0" hangingPunct="1">
                        <a:lnSpc>
                          <a:spcPct val="100000"/>
                        </a:lnSpc>
                        <a:spcAft>
                          <a:spcPts val="0"/>
                        </a:spcAft>
                      </a:pPr>
                      <a:r>
                        <a:rPr lang="pt-BR" sz="1600" kern="1200">
                          <a:solidFill>
                            <a:schemeClr val="dk1"/>
                          </a:solidFill>
                          <a:latin typeface="+mn-lt"/>
                          <a:ea typeface="+mn-ea"/>
                          <a:cs typeface="+mn-cs"/>
                        </a:rPr>
                        <a:t>Verificar se o campo “Email” está vazio.</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sz="1600" kern="1200" dirty="0">
                          <a:solidFill>
                            <a:schemeClr val="dk1"/>
                          </a:solidFill>
                          <a:latin typeface="+mn-lt"/>
                          <a:ea typeface="+mn-ea"/>
                          <a:cs typeface="+mn-cs"/>
                        </a:rPr>
                        <a:t>Sucesso</a:t>
                      </a:r>
                    </a:p>
                    <a:p>
                      <a:pPr algn="ctr"/>
                      <a:endParaRPr lang="pt-BR"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476639649"/>
                  </a:ext>
                </a:extLst>
              </a:tr>
              <a:tr h="1007158">
                <a:tc>
                  <a:txBody>
                    <a:bodyPr/>
                    <a:lstStyle/>
                    <a:p>
                      <a:pPr marL="0" algn="l" defTabSz="914400" rtl="0" eaLnBrk="1" latinLnBrk="0" hangingPunct="1">
                        <a:lnSpc>
                          <a:spcPct val="100000"/>
                        </a:lnSpc>
                        <a:spcAft>
                          <a:spcPts val="0"/>
                        </a:spcAft>
                      </a:pPr>
                      <a:r>
                        <a:rPr lang="pt-BR" sz="1600" kern="1200">
                          <a:solidFill>
                            <a:schemeClr val="dk1"/>
                          </a:solidFill>
                          <a:latin typeface="+mn-lt"/>
                          <a:ea typeface="+mn-ea"/>
                          <a:cs typeface="+mn-cs"/>
                        </a:rPr>
                        <a:t>CT #14</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4400" rtl="0" eaLnBrk="1" latinLnBrk="0" hangingPunct="1">
                        <a:lnSpc>
                          <a:spcPct val="100000"/>
                        </a:lnSpc>
                        <a:spcAft>
                          <a:spcPts val="0"/>
                        </a:spcAft>
                      </a:pPr>
                      <a:r>
                        <a:rPr lang="pt-BR" sz="1600" kern="1200">
                          <a:solidFill>
                            <a:schemeClr val="dk1"/>
                          </a:solidFill>
                          <a:latin typeface="+mn-lt"/>
                          <a:ea typeface="+mn-ea"/>
                          <a:cs typeface="+mn-cs"/>
                        </a:rPr>
                        <a:t>Verificar no Banco de Dados se o E-mail já foi cadastrado em outro órgão.</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sz="1600" kern="1200" dirty="0">
                          <a:solidFill>
                            <a:schemeClr val="dk1"/>
                          </a:solidFill>
                          <a:latin typeface="+mn-lt"/>
                          <a:ea typeface="+mn-ea"/>
                          <a:cs typeface="+mn-cs"/>
                        </a:rPr>
                        <a:t>Sucesso</a:t>
                      </a:r>
                    </a:p>
                    <a:p>
                      <a:pPr algn="ctr"/>
                      <a:endParaRPr lang="pt-BR"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93212816"/>
                  </a:ext>
                </a:extLst>
              </a:tr>
              <a:tr h="1007158">
                <a:tc>
                  <a:txBody>
                    <a:bodyPr/>
                    <a:lstStyle/>
                    <a:p>
                      <a:pPr marL="0" algn="l" defTabSz="914400" rtl="0" eaLnBrk="1" latinLnBrk="0" hangingPunct="1">
                        <a:lnSpc>
                          <a:spcPct val="100000"/>
                        </a:lnSpc>
                        <a:spcAft>
                          <a:spcPts val="0"/>
                        </a:spcAft>
                      </a:pPr>
                      <a:r>
                        <a:rPr lang="pt-BR" sz="1600" kern="1200">
                          <a:solidFill>
                            <a:schemeClr val="dk1"/>
                          </a:solidFill>
                          <a:latin typeface="+mn-lt"/>
                          <a:ea typeface="+mn-ea"/>
                          <a:cs typeface="+mn-cs"/>
                        </a:rPr>
                        <a:t>CT #15</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4400" rtl="0" eaLnBrk="1" latinLnBrk="0" hangingPunct="1">
                        <a:lnSpc>
                          <a:spcPct val="100000"/>
                        </a:lnSpc>
                        <a:spcAft>
                          <a:spcPts val="0"/>
                        </a:spcAft>
                      </a:pPr>
                      <a:r>
                        <a:rPr lang="pt-BR" sz="1600" kern="1200" dirty="0">
                          <a:solidFill>
                            <a:schemeClr val="dk1"/>
                          </a:solidFill>
                          <a:latin typeface="+mn-lt"/>
                          <a:ea typeface="+mn-ea"/>
                          <a:cs typeface="+mn-cs"/>
                        </a:rPr>
                        <a:t>Verificar se ao clicar em “Cadastrar” todos os campos foram preenchidos.</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sz="1600" kern="1200" dirty="0">
                          <a:solidFill>
                            <a:schemeClr val="dk1"/>
                          </a:solidFill>
                          <a:latin typeface="+mn-lt"/>
                          <a:ea typeface="+mn-ea"/>
                          <a:cs typeface="+mn-cs"/>
                        </a:rPr>
                        <a:t>Sucesso</a:t>
                      </a:r>
                    </a:p>
                    <a:p>
                      <a:pPr algn="ctr"/>
                      <a:endParaRPr lang="pt-BR"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203067911"/>
                  </a:ext>
                </a:extLst>
              </a:tr>
            </a:tbl>
          </a:graphicData>
        </a:graphic>
      </p:graphicFrame>
    </p:spTree>
    <p:extLst>
      <p:ext uri="{BB962C8B-B14F-4D97-AF65-F5344CB8AC3E}">
        <p14:creationId xmlns:p14="http://schemas.microsoft.com/office/powerpoint/2010/main" val="1261646847"/>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261872" y="99219"/>
            <a:ext cx="9692640" cy="1325562"/>
          </a:xfrm>
        </p:spPr>
        <p:txBody>
          <a:bodyPr/>
          <a:lstStyle/>
          <a:p>
            <a:r>
              <a:rPr lang="pt-BR" dirty="0"/>
              <a:t>Caso de Teste</a:t>
            </a:r>
          </a:p>
        </p:txBody>
      </p:sp>
      <p:sp>
        <p:nvSpPr>
          <p:cNvPr id="3" name="Marcador de Posição de Conteúdo 2"/>
          <p:cNvSpPr>
            <a:spLocks noGrp="1"/>
          </p:cNvSpPr>
          <p:nvPr>
            <p:ph idx="1"/>
          </p:nvPr>
        </p:nvSpPr>
        <p:spPr>
          <a:xfrm>
            <a:off x="1261872" y="1424781"/>
            <a:ext cx="8595360" cy="4351337"/>
          </a:xfrm>
        </p:spPr>
        <p:txBody>
          <a:bodyPr/>
          <a:lstStyle/>
          <a:p>
            <a:r>
              <a:rPr lang="pt-BR" b="1" dirty="0"/>
              <a:t>Cadastrar Órgãos e Colaboradores</a:t>
            </a:r>
            <a:endParaRPr lang="pt-BR" dirty="0"/>
          </a:p>
          <a:p>
            <a:endParaRPr lang="pt-BR" b="1" dirty="0"/>
          </a:p>
          <a:p>
            <a:endParaRPr lang="pt-BR" b="1" dirty="0"/>
          </a:p>
        </p:txBody>
      </p:sp>
      <p:pic>
        <p:nvPicPr>
          <p:cNvPr id="4" name="Imagem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graphicFrame>
        <p:nvGraphicFramePr>
          <p:cNvPr id="6" name="Tabela 5"/>
          <p:cNvGraphicFramePr>
            <a:graphicFrameLocks noGrp="1"/>
          </p:cNvGraphicFramePr>
          <p:nvPr>
            <p:extLst/>
          </p:nvPr>
        </p:nvGraphicFramePr>
        <p:xfrm>
          <a:off x="1261872" y="2032559"/>
          <a:ext cx="8127999" cy="2275039"/>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1651200494"/>
                    </a:ext>
                  </a:extLst>
                </a:gridCol>
                <a:gridCol w="2709333">
                  <a:extLst>
                    <a:ext uri="{9D8B030D-6E8A-4147-A177-3AD203B41FA5}">
                      <a16:colId xmlns:a16="http://schemas.microsoft.com/office/drawing/2014/main" val="2113526664"/>
                    </a:ext>
                  </a:extLst>
                </a:gridCol>
                <a:gridCol w="2709333">
                  <a:extLst>
                    <a:ext uri="{9D8B030D-6E8A-4147-A177-3AD203B41FA5}">
                      <a16:colId xmlns:a16="http://schemas.microsoft.com/office/drawing/2014/main" val="1496732803"/>
                    </a:ext>
                  </a:extLst>
                </a:gridCol>
              </a:tblGrid>
              <a:tr h="483709">
                <a:tc>
                  <a:txBody>
                    <a:bodyPr/>
                    <a:lstStyle/>
                    <a:p>
                      <a:pPr algn="ctr"/>
                      <a:r>
                        <a:rPr lang="pt-BR" sz="1500" dirty="0">
                          <a:solidFill>
                            <a:schemeClr val="bg1"/>
                          </a:solidFill>
                        </a:rPr>
                        <a:t>Casos de Teste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a:txBody>
                    <a:bodyPr/>
                    <a:lstStyle/>
                    <a:p>
                      <a:pPr algn="ctr"/>
                      <a:r>
                        <a:rPr lang="pt-BR" sz="1500" dirty="0">
                          <a:solidFill>
                            <a:schemeClr val="bg1"/>
                          </a:solidFill>
                        </a:rPr>
                        <a:t>Descrição do </a:t>
                      </a:r>
                    </a:p>
                    <a:p>
                      <a:pPr algn="ctr"/>
                      <a:r>
                        <a:rPr lang="pt-BR" sz="1500" dirty="0">
                          <a:solidFill>
                            <a:schemeClr val="bg1"/>
                          </a:solidFill>
                        </a:rPr>
                        <a:t>Caso de</a:t>
                      </a:r>
                      <a:r>
                        <a:rPr lang="pt-BR" sz="1500" baseline="0" dirty="0">
                          <a:solidFill>
                            <a:schemeClr val="bg1"/>
                          </a:solidFill>
                        </a:rPr>
                        <a:t> </a:t>
                      </a:r>
                      <a:r>
                        <a:rPr lang="pt-BR" sz="1500" dirty="0">
                          <a:solidFill>
                            <a:schemeClr val="bg1"/>
                          </a:solidFill>
                        </a:rPr>
                        <a:t>Teste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a:txBody>
                    <a:bodyPr/>
                    <a:lstStyle/>
                    <a:p>
                      <a:pPr algn="ctr"/>
                      <a:r>
                        <a:rPr lang="pt-BR" sz="1500" dirty="0">
                          <a:solidFill>
                            <a:schemeClr val="bg1"/>
                          </a:solidFill>
                        </a:rPr>
                        <a:t>Status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extLst>
                  <a:ext uri="{0D108BD9-81ED-4DB2-BD59-A6C34878D82A}">
                    <a16:rowId xmlns:a16="http://schemas.microsoft.com/office/drawing/2014/main" val="4223604693"/>
                  </a:ext>
                </a:extLst>
              </a:tr>
              <a:tr h="494496">
                <a:tc>
                  <a:txBody>
                    <a:bodyPr/>
                    <a:lstStyle/>
                    <a:p>
                      <a:pPr marL="0" algn="l" defTabSz="914400" rtl="0" eaLnBrk="1" latinLnBrk="0" hangingPunct="1">
                        <a:lnSpc>
                          <a:spcPct val="100000"/>
                        </a:lnSpc>
                        <a:spcAft>
                          <a:spcPts val="0"/>
                        </a:spcAft>
                      </a:pPr>
                      <a:r>
                        <a:rPr lang="pt-BR" sz="1600" kern="1200" dirty="0">
                          <a:solidFill>
                            <a:schemeClr val="dk1"/>
                          </a:solidFill>
                          <a:latin typeface="+mn-lt"/>
                          <a:ea typeface="+mn-ea"/>
                          <a:cs typeface="+mn-cs"/>
                        </a:rPr>
                        <a:t>CT #16</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4400" rtl="0" eaLnBrk="1" latinLnBrk="0" hangingPunct="1">
                        <a:lnSpc>
                          <a:spcPct val="100000"/>
                        </a:lnSpc>
                        <a:spcAft>
                          <a:spcPts val="0"/>
                        </a:spcAft>
                      </a:pPr>
                      <a:r>
                        <a:rPr lang="pt-BR" sz="1600" kern="1200">
                          <a:solidFill>
                            <a:schemeClr val="dk1"/>
                          </a:solidFill>
                          <a:latin typeface="+mn-lt"/>
                          <a:ea typeface="+mn-ea"/>
                          <a:cs typeface="+mn-cs"/>
                        </a:rPr>
                        <a:t>Verificar se ao clicar em “Cancelar” seja qual for a situação no formulário o modal é fechado.</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sz="1600" kern="1200" dirty="0">
                          <a:solidFill>
                            <a:schemeClr val="dk1"/>
                          </a:solidFill>
                          <a:latin typeface="+mn-lt"/>
                          <a:ea typeface="+mn-ea"/>
                          <a:cs typeface="+mn-cs"/>
                        </a:rPr>
                        <a:t>Sucesso</a:t>
                      </a:r>
                    </a:p>
                    <a:p>
                      <a:pPr marL="0" algn="ctr" defTabSz="914400" rtl="0" eaLnBrk="1" latinLnBrk="0" hangingPunct="1"/>
                      <a:endParaRPr lang="pt-BR" sz="16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838025735"/>
                  </a:ext>
                </a:extLst>
              </a:tr>
              <a:tr h="751039">
                <a:tc>
                  <a:txBody>
                    <a:bodyPr/>
                    <a:lstStyle/>
                    <a:p>
                      <a:pPr marL="0" algn="l" defTabSz="914400" rtl="0" eaLnBrk="1" latinLnBrk="0" hangingPunct="1">
                        <a:lnSpc>
                          <a:spcPct val="100000"/>
                        </a:lnSpc>
                        <a:spcAft>
                          <a:spcPts val="0"/>
                        </a:spcAft>
                      </a:pPr>
                      <a:endParaRPr lang="pt-BR" sz="1600" kern="1200" dirty="0">
                        <a:solidFill>
                          <a:schemeClr val="dk1"/>
                        </a:solidFill>
                        <a:latin typeface="+mn-lt"/>
                        <a:ea typeface="+mn-ea"/>
                        <a:cs typeface="+mn-cs"/>
                      </a:endParaRPr>
                    </a:p>
                    <a:p>
                      <a:pPr marL="0" algn="l" defTabSz="914400" rtl="0" eaLnBrk="1" latinLnBrk="0" hangingPunct="1">
                        <a:lnSpc>
                          <a:spcPct val="100000"/>
                        </a:lnSpc>
                        <a:spcAft>
                          <a:spcPts val="0"/>
                        </a:spcAft>
                      </a:pPr>
                      <a:r>
                        <a:rPr lang="pt-BR" sz="1600" kern="1200" dirty="0">
                          <a:solidFill>
                            <a:schemeClr val="dk1"/>
                          </a:solidFill>
                          <a:latin typeface="+mn-lt"/>
                          <a:ea typeface="+mn-ea"/>
                          <a:cs typeface="+mn-cs"/>
                        </a:rPr>
                        <a:t>CT#17</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4400" rtl="0" eaLnBrk="1" latinLnBrk="0" hangingPunct="1">
                        <a:lnSpc>
                          <a:spcPct val="100000"/>
                        </a:lnSpc>
                        <a:spcAft>
                          <a:spcPts val="0"/>
                        </a:spcAft>
                      </a:pPr>
                      <a:r>
                        <a:rPr lang="pt-BR" sz="1600" kern="1200" dirty="0">
                          <a:solidFill>
                            <a:schemeClr val="dk1"/>
                          </a:solidFill>
                          <a:latin typeface="+mn-lt"/>
                          <a:ea typeface="+mn-ea"/>
                          <a:cs typeface="+mn-cs"/>
                        </a:rPr>
                        <a:t>Clicar no “X”.</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sz="1600" kern="1200" dirty="0">
                          <a:solidFill>
                            <a:schemeClr val="dk1"/>
                          </a:solidFill>
                          <a:latin typeface="+mn-lt"/>
                          <a:ea typeface="+mn-ea"/>
                          <a:cs typeface="+mn-cs"/>
                        </a:rPr>
                        <a:t>Sucesso</a:t>
                      </a:r>
                    </a:p>
                    <a:p>
                      <a:pPr algn="ctr"/>
                      <a:endParaRPr lang="pt-BR"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476639649"/>
                  </a:ext>
                </a:extLst>
              </a:tr>
            </a:tbl>
          </a:graphicData>
        </a:graphic>
      </p:graphicFrame>
    </p:spTree>
    <p:extLst>
      <p:ext uri="{BB962C8B-B14F-4D97-AF65-F5344CB8AC3E}">
        <p14:creationId xmlns:p14="http://schemas.microsoft.com/office/powerpoint/2010/main" val="4002236343"/>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Caso de Teste</a:t>
            </a:r>
          </a:p>
        </p:txBody>
      </p:sp>
      <p:sp>
        <p:nvSpPr>
          <p:cNvPr id="3" name="Marcador de Posição de Conteúdo 2"/>
          <p:cNvSpPr>
            <a:spLocks noGrp="1"/>
          </p:cNvSpPr>
          <p:nvPr>
            <p:ph idx="1"/>
          </p:nvPr>
        </p:nvSpPr>
        <p:spPr/>
        <p:txBody>
          <a:bodyPr/>
          <a:lstStyle/>
          <a:p>
            <a:pPr lvl="0" hangingPunct="0"/>
            <a:r>
              <a:rPr lang="pt-BR" b="1" dirty="0"/>
              <a:t>Pesquisar Órgãos e Colaboradores: </a:t>
            </a:r>
            <a:r>
              <a:rPr lang="pt-BR" dirty="0"/>
              <a:t>Este Caso de Uso deve ocorrer sempre que o 	administrador quiser pesquisar um órgão ou colaborador.</a:t>
            </a:r>
          </a:p>
          <a:p>
            <a:endParaRPr lang="pt-BR" b="1" dirty="0"/>
          </a:p>
          <a:p>
            <a:endParaRPr lang="pt-BR" b="1" dirty="0"/>
          </a:p>
        </p:txBody>
      </p:sp>
      <p:pic>
        <p:nvPicPr>
          <p:cNvPr id="4" name="Imagem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graphicFrame>
        <p:nvGraphicFramePr>
          <p:cNvPr id="6" name="Tabela 5"/>
          <p:cNvGraphicFramePr>
            <a:graphicFrameLocks noGrp="1"/>
          </p:cNvGraphicFramePr>
          <p:nvPr>
            <p:extLst/>
          </p:nvPr>
        </p:nvGraphicFramePr>
        <p:xfrm>
          <a:off x="1411470" y="2554769"/>
          <a:ext cx="8127999" cy="3563292"/>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1651200494"/>
                    </a:ext>
                  </a:extLst>
                </a:gridCol>
                <a:gridCol w="2709333">
                  <a:extLst>
                    <a:ext uri="{9D8B030D-6E8A-4147-A177-3AD203B41FA5}">
                      <a16:colId xmlns:a16="http://schemas.microsoft.com/office/drawing/2014/main" val="2113526664"/>
                    </a:ext>
                  </a:extLst>
                </a:gridCol>
                <a:gridCol w="2709333">
                  <a:extLst>
                    <a:ext uri="{9D8B030D-6E8A-4147-A177-3AD203B41FA5}">
                      <a16:colId xmlns:a16="http://schemas.microsoft.com/office/drawing/2014/main" val="1496732803"/>
                    </a:ext>
                  </a:extLst>
                </a:gridCol>
              </a:tblGrid>
              <a:tr h="370840">
                <a:tc>
                  <a:txBody>
                    <a:bodyPr/>
                    <a:lstStyle/>
                    <a:p>
                      <a:pPr algn="ctr"/>
                      <a:r>
                        <a:rPr lang="pt-BR" sz="1500" dirty="0">
                          <a:solidFill>
                            <a:schemeClr val="bg1"/>
                          </a:solidFill>
                        </a:rPr>
                        <a:t>Casos de Teste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a:txBody>
                    <a:bodyPr/>
                    <a:lstStyle/>
                    <a:p>
                      <a:pPr algn="ctr"/>
                      <a:r>
                        <a:rPr lang="pt-BR" sz="1500" dirty="0">
                          <a:solidFill>
                            <a:schemeClr val="bg1"/>
                          </a:solidFill>
                        </a:rPr>
                        <a:t>Descrição do </a:t>
                      </a:r>
                    </a:p>
                    <a:p>
                      <a:pPr algn="ctr"/>
                      <a:r>
                        <a:rPr lang="pt-BR" sz="1500" dirty="0">
                          <a:solidFill>
                            <a:schemeClr val="bg1"/>
                          </a:solidFill>
                        </a:rPr>
                        <a:t>Caso de</a:t>
                      </a:r>
                      <a:r>
                        <a:rPr lang="pt-BR" sz="1500" baseline="0" dirty="0">
                          <a:solidFill>
                            <a:schemeClr val="bg1"/>
                          </a:solidFill>
                        </a:rPr>
                        <a:t> </a:t>
                      </a:r>
                      <a:r>
                        <a:rPr lang="pt-BR" sz="1500" dirty="0">
                          <a:solidFill>
                            <a:schemeClr val="bg1"/>
                          </a:solidFill>
                        </a:rPr>
                        <a:t>Teste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a:txBody>
                    <a:bodyPr/>
                    <a:lstStyle/>
                    <a:p>
                      <a:pPr algn="ctr"/>
                      <a:r>
                        <a:rPr lang="pt-BR" sz="1500" dirty="0">
                          <a:solidFill>
                            <a:schemeClr val="bg1"/>
                          </a:solidFill>
                        </a:rPr>
                        <a:t>Status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extLst>
                  <a:ext uri="{0D108BD9-81ED-4DB2-BD59-A6C34878D82A}">
                    <a16:rowId xmlns:a16="http://schemas.microsoft.com/office/drawing/2014/main" val="4223604693"/>
                  </a:ext>
                </a:extLst>
              </a:tr>
              <a:tr h="1507326">
                <a:tc>
                  <a:txBody>
                    <a:bodyPr/>
                    <a:lstStyle/>
                    <a:p>
                      <a:pPr marL="0" algn="l" defTabSz="914400" rtl="0" eaLnBrk="1" latinLnBrk="0" hangingPunct="1">
                        <a:lnSpc>
                          <a:spcPct val="100000"/>
                        </a:lnSpc>
                        <a:spcAft>
                          <a:spcPts val="0"/>
                        </a:spcAft>
                      </a:pPr>
                      <a:r>
                        <a:rPr lang="pt-BR" sz="1600" kern="1200" dirty="0">
                          <a:solidFill>
                            <a:schemeClr val="dk1"/>
                          </a:solidFill>
                          <a:latin typeface="+mn-lt"/>
                          <a:ea typeface="+mn-ea"/>
                          <a:cs typeface="+mn-cs"/>
                        </a:rPr>
                        <a:t>CT #18</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4400" rtl="0" eaLnBrk="1" latinLnBrk="0" hangingPunct="1">
                        <a:lnSpc>
                          <a:spcPct val="100000"/>
                        </a:lnSpc>
                        <a:spcAft>
                          <a:spcPts val="0"/>
                        </a:spcAft>
                      </a:pPr>
                      <a:r>
                        <a:rPr lang="pt-BR" sz="1600" kern="1200">
                          <a:solidFill>
                            <a:schemeClr val="dk1"/>
                          </a:solidFill>
                          <a:latin typeface="+mn-lt"/>
                          <a:ea typeface="+mn-ea"/>
                          <a:cs typeface="+mn-cs"/>
                        </a:rPr>
                        <a:t>Verificar se o que o administrador digitou no campo de texto “Procurar” existe no Banco de Dados.</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latinLnBrk="0" hangingPunct="1"/>
                      <a:r>
                        <a:rPr lang="pt-BR" sz="1600" kern="1200" dirty="0">
                          <a:solidFill>
                            <a:schemeClr val="dk1"/>
                          </a:solidFill>
                          <a:latin typeface="+mn-lt"/>
                          <a:ea typeface="+mn-ea"/>
                          <a:cs typeface="+mn-cs"/>
                        </a:rPr>
                        <a:t>Sucesso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476639649"/>
                  </a:ext>
                </a:extLst>
              </a:tr>
              <a:tr h="1507326">
                <a:tc>
                  <a:txBody>
                    <a:bodyPr/>
                    <a:lstStyle/>
                    <a:p>
                      <a:pPr marL="0" algn="l" defTabSz="914400" rtl="0" eaLnBrk="1" latinLnBrk="0" hangingPunct="1">
                        <a:lnSpc>
                          <a:spcPct val="100000"/>
                        </a:lnSpc>
                        <a:spcAft>
                          <a:spcPts val="0"/>
                        </a:spcAft>
                      </a:pPr>
                      <a:endParaRPr lang="pt-BR" sz="1600" kern="1200" dirty="0">
                        <a:solidFill>
                          <a:schemeClr val="dk1"/>
                        </a:solidFill>
                        <a:latin typeface="+mn-lt"/>
                        <a:ea typeface="+mn-ea"/>
                        <a:cs typeface="+mn-cs"/>
                      </a:endParaRPr>
                    </a:p>
                    <a:p>
                      <a:pPr marL="0" algn="l" defTabSz="914400" rtl="0" eaLnBrk="1" latinLnBrk="0" hangingPunct="1">
                        <a:lnSpc>
                          <a:spcPct val="100000"/>
                        </a:lnSpc>
                        <a:spcAft>
                          <a:spcPts val="0"/>
                        </a:spcAft>
                      </a:pPr>
                      <a:endParaRPr lang="pt-BR" sz="1600" kern="1200" dirty="0">
                        <a:solidFill>
                          <a:schemeClr val="dk1"/>
                        </a:solidFill>
                        <a:latin typeface="+mn-lt"/>
                        <a:ea typeface="+mn-ea"/>
                        <a:cs typeface="+mn-cs"/>
                      </a:endParaRPr>
                    </a:p>
                    <a:p>
                      <a:pPr marL="0" algn="l" defTabSz="914400" rtl="0" eaLnBrk="1" latinLnBrk="0" hangingPunct="1">
                        <a:lnSpc>
                          <a:spcPct val="100000"/>
                        </a:lnSpc>
                        <a:spcAft>
                          <a:spcPts val="0"/>
                        </a:spcAft>
                      </a:pPr>
                      <a:r>
                        <a:rPr lang="pt-BR" sz="1600" kern="1200" dirty="0">
                          <a:solidFill>
                            <a:schemeClr val="dk1"/>
                          </a:solidFill>
                          <a:latin typeface="+mn-lt"/>
                          <a:ea typeface="+mn-ea"/>
                          <a:cs typeface="+mn-cs"/>
                        </a:rPr>
                        <a:t>CT #19</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4400" rtl="0" eaLnBrk="1" latinLnBrk="0" hangingPunct="1">
                        <a:lnSpc>
                          <a:spcPct val="100000"/>
                        </a:lnSpc>
                        <a:spcAft>
                          <a:spcPts val="0"/>
                        </a:spcAft>
                      </a:pPr>
                      <a:r>
                        <a:rPr lang="pt-BR" sz="1600" kern="1200" dirty="0">
                          <a:solidFill>
                            <a:schemeClr val="dk1"/>
                          </a:solidFill>
                          <a:latin typeface="+mn-lt"/>
                          <a:ea typeface="+mn-ea"/>
                          <a:cs typeface="+mn-cs"/>
                        </a:rPr>
                        <a:t>Verificar se o que o administrador digitou no campo de texto “Procurar” existe no Banco de Dados.</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sz="1600" kern="1200" dirty="0">
                          <a:solidFill>
                            <a:schemeClr val="dk1"/>
                          </a:solidFill>
                          <a:latin typeface="+mn-lt"/>
                          <a:ea typeface="+mn-ea"/>
                          <a:cs typeface="+mn-cs"/>
                        </a:rPr>
                        <a:t>Sucesso</a:t>
                      </a:r>
                    </a:p>
                    <a:p>
                      <a:pPr marL="0" algn="ctr" defTabSz="914400" rtl="0" eaLnBrk="1" latinLnBrk="0" hangingPunct="1"/>
                      <a:endParaRPr lang="pt-BR" sz="16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94377345"/>
                  </a:ext>
                </a:extLst>
              </a:tr>
            </a:tbl>
          </a:graphicData>
        </a:graphic>
      </p:graphicFrame>
    </p:spTree>
    <p:extLst>
      <p:ext uri="{BB962C8B-B14F-4D97-AF65-F5344CB8AC3E}">
        <p14:creationId xmlns:p14="http://schemas.microsoft.com/office/powerpoint/2010/main" val="790671817"/>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261872" y="99219"/>
            <a:ext cx="9692640" cy="1325562"/>
          </a:xfrm>
        </p:spPr>
        <p:txBody>
          <a:bodyPr/>
          <a:lstStyle/>
          <a:p>
            <a:r>
              <a:rPr lang="pt-BR" dirty="0"/>
              <a:t>Caso de Teste</a:t>
            </a:r>
          </a:p>
        </p:txBody>
      </p:sp>
      <p:sp>
        <p:nvSpPr>
          <p:cNvPr id="3" name="Marcador de Posição de Conteúdo 2"/>
          <p:cNvSpPr>
            <a:spLocks noGrp="1"/>
          </p:cNvSpPr>
          <p:nvPr>
            <p:ph idx="1"/>
          </p:nvPr>
        </p:nvSpPr>
        <p:spPr>
          <a:xfrm>
            <a:off x="1261872" y="1424781"/>
            <a:ext cx="8595360" cy="4351337"/>
          </a:xfrm>
        </p:spPr>
        <p:txBody>
          <a:bodyPr/>
          <a:lstStyle/>
          <a:p>
            <a:r>
              <a:rPr lang="pt-BR" b="1" dirty="0"/>
              <a:t>Pesquisar Órgãos e Colaboradores</a:t>
            </a:r>
          </a:p>
          <a:p>
            <a:endParaRPr lang="pt-BR" b="1" dirty="0"/>
          </a:p>
        </p:txBody>
      </p:sp>
      <p:pic>
        <p:nvPicPr>
          <p:cNvPr id="4" name="Imagem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graphicFrame>
        <p:nvGraphicFramePr>
          <p:cNvPr id="6" name="Tabela 5"/>
          <p:cNvGraphicFramePr>
            <a:graphicFrameLocks noGrp="1"/>
          </p:cNvGraphicFramePr>
          <p:nvPr>
            <p:extLst/>
          </p:nvPr>
        </p:nvGraphicFramePr>
        <p:xfrm>
          <a:off x="1261872" y="2032559"/>
          <a:ext cx="8127999" cy="128016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1651200494"/>
                    </a:ext>
                  </a:extLst>
                </a:gridCol>
                <a:gridCol w="2709333">
                  <a:extLst>
                    <a:ext uri="{9D8B030D-6E8A-4147-A177-3AD203B41FA5}">
                      <a16:colId xmlns:a16="http://schemas.microsoft.com/office/drawing/2014/main" val="2113526664"/>
                    </a:ext>
                  </a:extLst>
                </a:gridCol>
                <a:gridCol w="2709333">
                  <a:extLst>
                    <a:ext uri="{9D8B030D-6E8A-4147-A177-3AD203B41FA5}">
                      <a16:colId xmlns:a16="http://schemas.microsoft.com/office/drawing/2014/main" val="1496732803"/>
                    </a:ext>
                  </a:extLst>
                </a:gridCol>
              </a:tblGrid>
              <a:tr h="483709">
                <a:tc>
                  <a:txBody>
                    <a:bodyPr/>
                    <a:lstStyle/>
                    <a:p>
                      <a:pPr algn="ctr"/>
                      <a:r>
                        <a:rPr lang="pt-BR" sz="1500" dirty="0">
                          <a:solidFill>
                            <a:schemeClr val="bg1"/>
                          </a:solidFill>
                        </a:rPr>
                        <a:t>Casos de Teste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a:txBody>
                    <a:bodyPr/>
                    <a:lstStyle/>
                    <a:p>
                      <a:pPr algn="ctr"/>
                      <a:r>
                        <a:rPr lang="pt-BR" sz="1500" dirty="0">
                          <a:solidFill>
                            <a:schemeClr val="bg1"/>
                          </a:solidFill>
                        </a:rPr>
                        <a:t>Descrição do </a:t>
                      </a:r>
                    </a:p>
                    <a:p>
                      <a:pPr algn="ctr"/>
                      <a:r>
                        <a:rPr lang="pt-BR" sz="1500" dirty="0">
                          <a:solidFill>
                            <a:schemeClr val="bg1"/>
                          </a:solidFill>
                        </a:rPr>
                        <a:t>Caso de</a:t>
                      </a:r>
                      <a:r>
                        <a:rPr lang="pt-BR" sz="1500" baseline="0" dirty="0">
                          <a:solidFill>
                            <a:schemeClr val="bg1"/>
                          </a:solidFill>
                        </a:rPr>
                        <a:t> </a:t>
                      </a:r>
                      <a:r>
                        <a:rPr lang="pt-BR" sz="1500" dirty="0">
                          <a:solidFill>
                            <a:schemeClr val="bg1"/>
                          </a:solidFill>
                        </a:rPr>
                        <a:t>Teste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a:txBody>
                    <a:bodyPr/>
                    <a:lstStyle/>
                    <a:p>
                      <a:pPr algn="ctr"/>
                      <a:r>
                        <a:rPr lang="pt-BR" sz="1500" dirty="0">
                          <a:solidFill>
                            <a:schemeClr val="bg1"/>
                          </a:solidFill>
                        </a:rPr>
                        <a:t>Status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extLst>
                  <a:ext uri="{0D108BD9-81ED-4DB2-BD59-A6C34878D82A}">
                    <a16:rowId xmlns:a16="http://schemas.microsoft.com/office/drawing/2014/main" val="4223604693"/>
                  </a:ext>
                </a:extLst>
              </a:tr>
              <a:tr h="494496">
                <a:tc>
                  <a:txBody>
                    <a:bodyPr/>
                    <a:lstStyle/>
                    <a:p>
                      <a:pPr marL="0" algn="l" defTabSz="914400" rtl="0" eaLnBrk="1" latinLnBrk="0" hangingPunct="1">
                        <a:lnSpc>
                          <a:spcPct val="100000"/>
                        </a:lnSpc>
                        <a:spcAft>
                          <a:spcPts val="0"/>
                        </a:spcAft>
                      </a:pPr>
                      <a:r>
                        <a:rPr lang="pt-BR" sz="1600" kern="1200" dirty="0">
                          <a:solidFill>
                            <a:schemeClr val="dk1"/>
                          </a:solidFill>
                          <a:latin typeface="+mn-lt"/>
                          <a:ea typeface="+mn-ea"/>
                          <a:cs typeface="+mn-cs"/>
                        </a:rPr>
                        <a:t>CT #20</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4400" rtl="0" eaLnBrk="1" latinLnBrk="0" hangingPunct="1">
                        <a:lnSpc>
                          <a:spcPct val="100000"/>
                        </a:lnSpc>
                        <a:spcAft>
                          <a:spcPts val="0"/>
                        </a:spcAft>
                      </a:pPr>
                      <a:r>
                        <a:rPr lang="pt-BR" sz="1600" kern="1200" dirty="0">
                          <a:solidFill>
                            <a:schemeClr val="dk1"/>
                          </a:solidFill>
                          <a:latin typeface="+mn-lt"/>
                          <a:ea typeface="+mn-ea"/>
                          <a:cs typeface="+mn-cs"/>
                        </a:rPr>
                        <a:t>Verificar se o campo de texto “Procurar” estiver vazio.</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sz="1600" kern="1200" dirty="0">
                          <a:solidFill>
                            <a:schemeClr val="dk1"/>
                          </a:solidFill>
                          <a:latin typeface="+mn-lt"/>
                          <a:ea typeface="+mn-ea"/>
                          <a:cs typeface="+mn-cs"/>
                        </a:rPr>
                        <a:t>Sucesso</a:t>
                      </a:r>
                    </a:p>
                    <a:p>
                      <a:pPr marL="0" algn="ctr" defTabSz="914400" rtl="0" eaLnBrk="1" latinLnBrk="0" hangingPunct="1"/>
                      <a:endParaRPr lang="pt-BR" sz="16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838025735"/>
                  </a:ext>
                </a:extLst>
              </a:tr>
            </a:tbl>
          </a:graphicData>
        </a:graphic>
      </p:graphicFrame>
    </p:spTree>
    <p:extLst>
      <p:ext uri="{BB962C8B-B14F-4D97-AF65-F5344CB8AC3E}">
        <p14:creationId xmlns:p14="http://schemas.microsoft.com/office/powerpoint/2010/main" val="2842951713"/>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Caso de Teste</a:t>
            </a:r>
          </a:p>
        </p:txBody>
      </p:sp>
      <p:sp>
        <p:nvSpPr>
          <p:cNvPr id="3" name="Marcador de Posição de Conteúdo 2"/>
          <p:cNvSpPr>
            <a:spLocks noGrp="1"/>
          </p:cNvSpPr>
          <p:nvPr>
            <p:ph idx="1"/>
          </p:nvPr>
        </p:nvSpPr>
        <p:spPr/>
        <p:txBody>
          <a:bodyPr/>
          <a:lstStyle/>
          <a:p>
            <a:pPr lvl="0" hangingPunct="0"/>
            <a:r>
              <a:rPr lang="pt-BR" b="1" dirty="0"/>
              <a:t>Atualizar Órgãos e Colaboradores: </a:t>
            </a:r>
            <a:r>
              <a:rPr lang="pt-BR" dirty="0"/>
              <a:t>Este Caso de Uso deve ocorrer sempre que o 	administrador quiser editar e/ou atualizar um órgão ou colaborador.</a:t>
            </a:r>
            <a:endParaRPr lang="pt-BR" b="1" dirty="0"/>
          </a:p>
          <a:p>
            <a:endParaRPr lang="pt-BR" b="1" dirty="0"/>
          </a:p>
        </p:txBody>
      </p:sp>
      <p:pic>
        <p:nvPicPr>
          <p:cNvPr id="4" name="Imagem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graphicFrame>
        <p:nvGraphicFramePr>
          <p:cNvPr id="6" name="Tabela 5"/>
          <p:cNvGraphicFramePr>
            <a:graphicFrameLocks noGrp="1"/>
          </p:cNvGraphicFramePr>
          <p:nvPr>
            <p:extLst/>
          </p:nvPr>
        </p:nvGraphicFramePr>
        <p:xfrm>
          <a:off x="1411470" y="2554769"/>
          <a:ext cx="8127999" cy="4006686"/>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1651200494"/>
                    </a:ext>
                  </a:extLst>
                </a:gridCol>
                <a:gridCol w="2709333">
                  <a:extLst>
                    <a:ext uri="{9D8B030D-6E8A-4147-A177-3AD203B41FA5}">
                      <a16:colId xmlns:a16="http://schemas.microsoft.com/office/drawing/2014/main" val="2113526664"/>
                    </a:ext>
                  </a:extLst>
                </a:gridCol>
                <a:gridCol w="2709333">
                  <a:extLst>
                    <a:ext uri="{9D8B030D-6E8A-4147-A177-3AD203B41FA5}">
                      <a16:colId xmlns:a16="http://schemas.microsoft.com/office/drawing/2014/main" val="1496732803"/>
                    </a:ext>
                  </a:extLst>
                </a:gridCol>
              </a:tblGrid>
              <a:tr h="370840">
                <a:tc>
                  <a:txBody>
                    <a:bodyPr/>
                    <a:lstStyle/>
                    <a:p>
                      <a:pPr algn="ctr"/>
                      <a:r>
                        <a:rPr lang="pt-BR" sz="1500" dirty="0">
                          <a:solidFill>
                            <a:schemeClr val="bg1"/>
                          </a:solidFill>
                        </a:rPr>
                        <a:t>Casos de Teste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a:txBody>
                    <a:bodyPr/>
                    <a:lstStyle/>
                    <a:p>
                      <a:pPr algn="ctr"/>
                      <a:r>
                        <a:rPr lang="pt-BR" sz="1500" dirty="0">
                          <a:solidFill>
                            <a:schemeClr val="bg1"/>
                          </a:solidFill>
                        </a:rPr>
                        <a:t>Descrição do </a:t>
                      </a:r>
                    </a:p>
                    <a:p>
                      <a:pPr algn="ctr"/>
                      <a:r>
                        <a:rPr lang="pt-BR" sz="1500" dirty="0">
                          <a:solidFill>
                            <a:schemeClr val="bg1"/>
                          </a:solidFill>
                        </a:rPr>
                        <a:t>Caso de</a:t>
                      </a:r>
                      <a:r>
                        <a:rPr lang="pt-BR" sz="1500" baseline="0" dirty="0">
                          <a:solidFill>
                            <a:schemeClr val="bg1"/>
                          </a:solidFill>
                        </a:rPr>
                        <a:t> </a:t>
                      </a:r>
                      <a:r>
                        <a:rPr lang="pt-BR" sz="1500" dirty="0">
                          <a:solidFill>
                            <a:schemeClr val="bg1"/>
                          </a:solidFill>
                        </a:rPr>
                        <a:t>Teste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a:txBody>
                    <a:bodyPr/>
                    <a:lstStyle/>
                    <a:p>
                      <a:pPr algn="ctr"/>
                      <a:r>
                        <a:rPr lang="pt-BR" sz="1500" dirty="0">
                          <a:solidFill>
                            <a:schemeClr val="bg1"/>
                          </a:solidFill>
                        </a:rPr>
                        <a:t>Status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extLst>
                  <a:ext uri="{0D108BD9-81ED-4DB2-BD59-A6C34878D82A}">
                    <a16:rowId xmlns:a16="http://schemas.microsoft.com/office/drawing/2014/main" val="4223604693"/>
                  </a:ext>
                </a:extLst>
              </a:tr>
              <a:tr h="1507326">
                <a:tc>
                  <a:txBody>
                    <a:bodyPr/>
                    <a:lstStyle/>
                    <a:p>
                      <a:pPr marL="0" algn="just" defTabSz="914400" rtl="0" eaLnBrk="1" latinLnBrk="0" hangingPunct="1">
                        <a:lnSpc>
                          <a:spcPct val="100000"/>
                        </a:lnSpc>
                        <a:spcAft>
                          <a:spcPts val="0"/>
                        </a:spcAft>
                      </a:pPr>
                      <a:r>
                        <a:rPr lang="pt-BR" sz="1600" kern="1200" dirty="0">
                          <a:solidFill>
                            <a:schemeClr val="dk1"/>
                          </a:solidFill>
                          <a:latin typeface="+mn-lt"/>
                          <a:ea typeface="+mn-ea"/>
                          <a:cs typeface="+mn-cs"/>
                        </a:rPr>
                        <a:t>CT #21</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just" defTabSz="914400" rtl="0" eaLnBrk="1" latinLnBrk="0" hangingPunct="1">
                        <a:lnSpc>
                          <a:spcPct val="100000"/>
                        </a:lnSpc>
                        <a:spcAft>
                          <a:spcPts val="0"/>
                        </a:spcAft>
                      </a:pPr>
                      <a:r>
                        <a:rPr lang="pt-BR" sz="1600" kern="1200">
                          <a:solidFill>
                            <a:schemeClr val="dk1"/>
                          </a:solidFill>
                          <a:latin typeface="+mn-lt"/>
                          <a:ea typeface="+mn-ea"/>
                          <a:cs typeface="+mn-cs"/>
                        </a:rPr>
                        <a:t>Verificar se ao clicar em “Editar” que está na página “Órgãos e Colaboradores”, o administrador é redirecionado a um modal, onde irá editar os dados de um órgão ou colaborador.</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sz="1600" dirty="0"/>
                        <a:t>Falha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476639649"/>
                  </a:ext>
                </a:extLst>
              </a:tr>
              <a:tr h="1507326">
                <a:tc>
                  <a:txBody>
                    <a:bodyPr/>
                    <a:lstStyle/>
                    <a:p>
                      <a:pPr marL="0" algn="just" defTabSz="914400" rtl="0" eaLnBrk="1" latinLnBrk="0" hangingPunct="1">
                        <a:lnSpc>
                          <a:spcPct val="100000"/>
                        </a:lnSpc>
                        <a:spcAft>
                          <a:spcPts val="0"/>
                        </a:spcAft>
                      </a:pPr>
                      <a:endParaRPr lang="pt-BR" sz="1600" kern="1200" dirty="0">
                        <a:solidFill>
                          <a:schemeClr val="dk1"/>
                        </a:solidFill>
                        <a:latin typeface="+mn-lt"/>
                        <a:ea typeface="+mn-ea"/>
                        <a:cs typeface="+mn-cs"/>
                      </a:endParaRPr>
                    </a:p>
                    <a:p>
                      <a:pPr marL="0" algn="just" defTabSz="914400" rtl="0" eaLnBrk="1" latinLnBrk="0" hangingPunct="1">
                        <a:lnSpc>
                          <a:spcPct val="100000"/>
                        </a:lnSpc>
                        <a:spcAft>
                          <a:spcPts val="0"/>
                        </a:spcAft>
                      </a:pPr>
                      <a:endParaRPr lang="pt-BR" sz="1600" kern="1200" dirty="0">
                        <a:solidFill>
                          <a:schemeClr val="dk1"/>
                        </a:solidFill>
                        <a:latin typeface="+mn-lt"/>
                        <a:ea typeface="+mn-ea"/>
                        <a:cs typeface="+mn-cs"/>
                      </a:endParaRPr>
                    </a:p>
                    <a:p>
                      <a:pPr marL="0" algn="just" defTabSz="914400" rtl="0" eaLnBrk="1" latinLnBrk="0" hangingPunct="1">
                        <a:lnSpc>
                          <a:spcPct val="100000"/>
                        </a:lnSpc>
                        <a:spcAft>
                          <a:spcPts val="0"/>
                        </a:spcAft>
                      </a:pPr>
                      <a:r>
                        <a:rPr lang="pt-BR" sz="1600" kern="1200" dirty="0">
                          <a:solidFill>
                            <a:schemeClr val="dk1"/>
                          </a:solidFill>
                          <a:latin typeface="+mn-lt"/>
                          <a:ea typeface="+mn-ea"/>
                          <a:cs typeface="+mn-cs"/>
                        </a:rPr>
                        <a:t>CT #22</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just" defTabSz="914400" rtl="0" eaLnBrk="1" latinLnBrk="0" hangingPunct="1">
                        <a:lnSpc>
                          <a:spcPct val="100000"/>
                        </a:lnSpc>
                        <a:spcAft>
                          <a:spcPts val="0"/>
                        </a:spcAft>
                      </a:pPr>
                      <a:r>
                        <a:rPr lang="pt-BR" sz="1600" kern="1200" dirty="0">
                          <a:solidFill>
                            <a:schemeClr val="dk1"/>
                          </a:solidFill>
                          <a:latin typeface="+mn-lt"/>
                          <a:ea typeface="+mn-ea"/>
                          <a:cs typeface="+mn-cs"/>
                        </a:rPr>
                        <a:t>Verificar se o campo “Nome” ultrapassou o limite de 100 caracteres.</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sz="1600" kern="1200" dirty="0">
                          <a:solidFill>
                            <a:schemeClr val="dk1"/>
                          </a:solidFill>
                          <a:latin typeface="+mn-lt"/>
                          <a:ea typeface="+mn-ea"/>
                          <a:cs typeface="+mn-cs"/>
                        </a:rPr>
                        <a:t>Sucesso</a:t>
                      </a:r>
                    </a:p>
                    <a:p>
                      <a:pPr marL="0" algn="ctr" defTabSz="914400" rtl="0" eaLnBrk="1" latinLnBrk="0" hangingPunct="1"/>
                      <a:endParaRPr lang="pt-BR" sz="16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94377345"/>
                  </a:ext>
                </a:extLst>
              </a:tr>
            </a:tbl>
          </a:graphicData>
        </a:graphic>
      </p:graphicFrame>
    </p:spTree>
    <p:extLst>
      <p:ext uri="{BB962C8B-B14F-4D97-AF65-F5344CB8AC3E}">
        <p14:creationId xmlns:p14="http://schemas.microsoft.com/office/powerpoint/2010/main" val="147465752"/>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261872" y="99219"/>
            <a:ext cx="9692640" cy="1325562"/>
          </a:xfrm>
        </p:spPr>
        <p:txBody>
          <a:bodyPr/>
          <a:lstStyle/>
          <a:p>
            <a:r>
              <a:rPr lang="pt-BR" dirty="0"/>
              <a:t>Caso de Teste</a:t>
            </a:r>
          </a:p>
        </p:txBody>
      </p:sp>
      <p:sp>
        <p:nvSpPr>
          <p:cNvPr id="3" name="Marcador de Posição de Conteúdo 2"/>
          <p:cNvSpPr>
            <a:spLocks noGrp="1"/>
          </p:cNvSpPr>
          <p:nvPr>
            <p:ph idx="1"/>
          </p:nvPr>
        </p:nvSpPr>
        <p:spPr>
          <a:xfrm>
            <a:off x="1261872" y="1424781"/>
            <a:ext cx="8595360" cy="4351337"/>
          </a:xfrm>
        </p:spPr>
        <p:txBody>
          <a:bodyPr/>
          <a:lstStyle/>
          <a:p>
            <a:r>
              <a:rPr lang="pt-BR" b="1" dirty="0"/>
              <a:t>Atualizar Órgãos e Colaboradores</a:t>
            </a:r>
          </a:p>
        </p:txBody>
      </p:sp>
      <p:pic>
        <p:nvPicPr>
          <p:cNvPr id="4" name="Imagem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graphicFrame>
        <p:nvGraphicFramePr>
          <p:cNvPr id="6" name="Tabela 5"/>
          <p:cNvGraphicFramePr>
            <a:graphicFrameLocks noGrp="1"/>
          </p:cNvGraphicFramePr>
          <p:nvPr>
            <p:extLst/>
          </p:nvPr>
        </p:nvGraphicFramePr>
        <p:xfrm>
          <a:off x="1261872" y="2032559"/>
          <a:ext cx="8127999" cy="429768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1651200494"/>
                    </a:ext>
                  </a:extLst>
                </a:gridCol>
                <a:gridCol w="2709333">
                  <a:extLst>
                    <a:ext uri="{9D8B030D-6E8A-4147-A177-3AD203B41FA5}">
                      <a16:colId xmlns:a16="http://schemas.microsoft.com/office/drawing/2014/main" val="2113526664"/>
                    </a:ext>
                  </a:extLst>
                </a:gridCol>
                <a:gridCol w="2709333">
                  <a:extLst>
                    <a:ext uri="{9D8B030D-6E8A-4147-A177-3AD203B41FA5}">
                      <a16:colId xmlns:a16="http://schemas.microsoft.com/office/drawing/2014/main" val="1496732803"/>
                    </a:ext>
                  </a:extLst>
                </a:gridCol>
              </a:tblGrid>
              <a:tr h="483709">
                <a:tc>
                  <a:txBody>
                    <a:bodyPr/>
                    <a:lstStyle/>
                    <a:p>
                      <a:pPr algn="ctr"/>
                      <a:r>
                        <a:rPr lang="pt-BR" sz="1500" dirty="0">
                          <a:solidFill>
                            <a:schemeClr val="bg1"/>
                          </a:solidFill>
                        </a:rPr>
                        <a:t>Casos de Teste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a:txBody>
                    <a:bodyPr/>
                    <a:lstStyle/>
                    <a:p>
                      <a:pPr algn="ctr"/>
                      <a:r>
                        <a:rPr lang="pt-BR" sz="1500" dirty="0">
                          <a:solidFill>
                            <a:schemeClr val="bg1"/>
                          </a:solidFill>
                        </a:rPr>
                        <a:t>Descrição do </a:t>
                      </a:r>
                    </a:p>
                    <a:p>
                      <a:pPr algn="ctr"/>
                      <a:r>
                        <a:rPr lang="pt-BR" sz="1500" dirty="0">
                          <a:solidFill>
                            <a:schemeClr val="bg1"/>
                          </a:solidFill>
                        </a:rPr>
                        <a:t>Caso de</a:t>
                      </a:r>
                      <a:r>
                        <a:rPr lang="pt-BR" sz="1500" baseline="0" dirty="0">
                          <a:solidFill>
                            <a:schemeClr val="bg1"/>
                          </a:solidFill>
                        </a:rPr>
                        <a:t> </a:t>
                      </a:r>
                      <a:r>
                        <a:rPr lang="pt-BR" sz="1500" dirty="0">
                          <a:solidFill>
                            <a:schemeClr val="bg1"/>
                          </a:solidFill>
                        </a:rPr>
                        <a:t>Teste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a:txBody>
                    <a:bodyPr/>
                    <a:lstStyle/>
                    <a:p>
                      <a:pPr algn="ctr"/>
                      <a:r>
                        <a:rPr lang="pt-BR" sz="1500" dirty="0">
                          <a:solidFill>
                            <a:schemeClr val="bg1"/>
                          </a:solidFill>
                        </a:rPr>
                        <a:t>Status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extLst>
                  <a:ext uri="{0D108BD9-81ED-4DB2-BD59-A6C34878D82A}">
                    <a16:rowId xmlns:a16="http://schemas.microsoft.com/office/drawing/2014/main" val="4223604693"/>
                  </a:ext>
                </a:extLst>
              </a:tr>
              <a:tr h="494496">
                <a:tc>
                  <a:txBody>
                    <a:bodyPr/>
                    <a:lstStyle/>
                    <a:p>
                      <a:pPr marL="0" algn="just" defTabSz="914400" rtl="0" eaLnBrk="1" latinLnBrk="0" hangingPunct="1">
                        <a:lnSpc>
                          <a:spcPct val="100000"/>
                        </a:lnSpc>
                        <a:spcAft>
                          <a:spcPts val="0"/>
                        </a:spcAft>
                      </a:pPr>
                      <a:r>
                        <a:rPr lang="pt-BR" sz="1600" kern="1200">
                          <a:solidFill>
                            <a:schemeClr val="dk1"/>
                          </a:solidFill>
                          <a:latin typeface="+mn-lt"/>
                          <a:ea typeface="+mn-ea"/>
                          <a:cs typeface="+mn-cs"/>
                        </a:rPr>
                        <a:t>CT #23</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just" defTabSz="914400" rtl="0" eaLnBrk="1" latinLnBrk="0" hangingPunct="1">
                        <a:lnSpc>
                          <a:spcPct val="100000"/>
                        </a:lnSpc>
                        <a:spcAft>
                          <a:spcPts val="0"/>
                        </a:spcAft>
                      </a:pPr>
                      <a:r>
                        <a:rPr lang="pt-BR" sz="1600" kern="1200">
                          <a:solidFill>
                            <a:schemeClr val="dk1"/>
                          </a:solidFill>
                          <a:latin typeface="+mn-lt"/>
                          <a:ea typeface="+mn-ea"/>
                          <a:cs typeface="+mn-cs"/>
                        </a:rPr>
                        <a:t>Verificar se o campo “Nome” está vazio.</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sz="1600" kern="1200" dirty="0">
                          <a:solidFill>
                            <a:schemeClr val="dk1"/>
                          </a:solidFill>
                          <a:latin typeface="+mn-lt"/>
                          <a:ea typeface="+mn-ea"/>
                          <a:cs typeface="+mn-cs"/>
                        </a:rPr>
                        <a:t>Sucesso</a:t>
                      </a:r>
                    </a:p>
                    <a:p>
                      <a:pPr marL="0" algn="ctr" defTabSz="914400" rtl="0" eaLnBrk="1" latinLnBrk="0" hangingPunct="1"/>
                      <a:endParaRPr lang="pt-BR" sz="16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838025735"/>
                  </a:ext>
                </a:extLst>
              </a:tr>
              <a:tr h="494496">
                <a:tc>
                  <a:txBody>
                    <a:bodyPr/>
                    <a:lstStyle/>
                    <a:p>
                      <a:pPr marL="0" algn="just" defTabSz="914400" rtl="0" eaLnBrk="1" latinLnBrk="0" hangingPunct="1">
                        <a:lnSpc>
                          <a:spcPct val="100000"/>
                        </a:lnSpc>
                        <a:spcAft>
                          <a:spcPts val="0"/>
                        </a:spcAft>
                      </a:pPr>
                      <a:endParaRPr lang="pt-BR" sz="1600" kern="1200" dirty="0">
                        <a:solidFill>
                          <a:schemeClr val="dk1"/>
                        </a:solidFill>
                        <a:latin typeface="+mn-lt"/>
                        <a:ea typeface="+mn-ea"/>
                        <a:cs typeface="+mn-cs"/>
                      </a:endParaRPr>
                    </a:p>
                    <a:p>
                      <a:pPr marL="0" algn="just" defTabSz="914400" rtl="0" eaLnBrk="1" latinLnBrk="0" hangingPunct="1">
                        <a:lnSpc>
                          <a:spcPct val="100000"/>
                        </a:lnSpc>
                        <a:spcAft>
                          <a:spcPts val="0"/>
                        </a:spcAft>
                      </a:pPr>
                      <a:r>
                        <a:rPr lang="pt-BR" sz="1600" kern="1200" dirty="0">
                          <a:solidFill>
                            <a:schemeClr val="dk1"/>
                          </a:solidFill>
                          <a:latin typeface="+mn-lt"/>
                          <a:ea typeface="+mn-ea"/>
                          <a:cs typeface="+mn-cs"/>
                        </a:rPr>
                        <a:t>CT #24</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just" defTabSz="914400" rtl="0" eaLnBrk="1" latinLnBrk="0" hangingPunct="1">
                        <a:lnSpc>
                          <a:spcPct val="100000"/>
                        </a:lnSpc>
                        <a:spcAft>
                          <a:spcPts val="0"/>
                        </a:spcAft>
                      </a:pPr>
                      <a:r>
                        <a:rPr lang="pt-BR" sz="1600" kern="1200">
                          <a:solidFill>
                            <a:schemeClr val="dk1"/>
                          </a:solidFill>
                          <a:latin typeface="+mn-lt"/>
                          <a:ea typeface="+mn-ea"/>
                          <a:cs typeface="+mn-cs"/>
                        </a:rPr>
                        <a:t>Verificar se o campo “Contato” ultrapassou o limite de 11 caracteres.</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sz="1600" kern="1200" dirty="0">
                          <a:solidFill>
                            <a:schemeClr val="dk1"/>
                          </a:solidFill>
                          <a:latin typeface="+mn-lt"/>
                          <a:ea typeface="+mn-ea"/>
                          <a:cs typeface="+mn-cs"/>
                        </a:rPr>
                        <a:t>Sucesso</a:t>
                      </a:r>
                    </a:p>
                    <a:p>
                      <a:pPr marL="0" algn="ctr" defTabSz="914400" rtl="0" eaLnBrk="1" latinLnBrk="0" hangingPunct="1"/>
                      <a:endParaRPr lang="pt-BR" sz="16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196532230"/>
                  </a:ext>
                </a:extLst>
              </a:tr>
              <a:tr h="494496">
                <a:tc>
                  <a:txBody>
                    <a:bodyPr/>
                    <a:lstStyle/>
                    <a:p>
                      <a:pPr marL="0" algn="just" defTabSz="914400" rtl="0" eaLnBrk="1" latinLnBrk="0" hangingPunct="1">
                        <a:lnSpc>
                          <a:spcPct val="100000"/>
                        </a:lnSpc>
                        <a:spcAft>
                          <a:spcPts val="0"/>
                        </a:spcAft>
                      </a:pPr>
                      <a:endParaRPr lang="pt-BR" sz="1600" kern="1200" dirty="0">
                        <a:solidFill>
                          <a:schemeClr val="dk1"/>
                        </a:solidFill>
                        <a:latin typeface="+mn-lt"/>
                        <a:ea typeface="+mn-ea"/>
                        <a:cs typeface="+mn-cs"/>
                      </a:endParaRPr>
                    </a:p>
                    <a:p>
                      <a:pPr marL="0" algn="just" defTabSz="914400" rtl="0" eaLnBrk="1" latinLnBrk="0" hangingPunct="1">
                        <a:lnSpc>
                          <a:spcPct val="100000"/>
                        </a:lnSpc>
                        <a:spcAft>
                          <a:spcPts val="0"/>
                        </a:spcAft>
                      </a:pPr>
                      <a:r>
                        <a:rPr lang="pt-BR" sz="1600" kern="1200" dirty="0">
                          <a:solidFill>
                            <a:schemeClr val="dk1"/>
                          </a:solidFill>
                          <a:latin typeface="+mn-lt"/>
                          <a:ea typeface="+mn-ea"/>
                          <a:cs typeface="+mn-cs"/>
                        </a:rPr>
                        <a:t>CT #161</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just" defTabSz="914400" rtl="0" eaLnBrk="1" latinLnBrk="0" hangingPunct="1">
                        <a:lnSpc>
                          <a:spcPct val="100000"/>
                        </a:lnSpc>
                        <a:spcAft>
                          <a:spcPts val="0"/>
                        </a:spcAft>
                      </a:pPr>
                      <a:r>
                        <a:rPr lang="pt-BR" sz="1600" kern="1200" dirty="0">
                          <a:solidFill>
                            <a:schemeClr val="dk1"/>
                          </a:solidFill>
                          <a:latin typeface="+mn-lt"/>
                          <a:ea typeface="+mn-ea"/>
                          <a:cs typeface="+mn-cs"/>
                        </a:rPr>
                        <a:t>Verificar se o campo “Contato” é valido, correspondente ao padrão “(__)____-____”.</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sz="1600" kern="1200" dirty="0">
                          <a:solidFill>
                            <a:schemeClr val="dk1"/>
                          </a:solidFill>
                          <a:latin typeface="+mn-lt"/>
                          <a:ea typeface="+mn-ea"/>
                          <a:cs typeface="+mn-cs"/>
                        </a:rPr>
                        <a:t>Sucesso</a:t>
                      </a:r>
                    </a:p>
                    <a:p>
                      <a:pPr marL="0" algn="ctr" defTabSz="914400" rtl="0" eaLnBrk="1" latinLnBrk="0" hangingPunct="1"/>
                      <a:endParaRPr lang="pt-BR" sz="16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99067371"/>
                  </a:ext>
                </a:extLst>
              </a:tr>
              <a:tr h="0">
                <a:tc>
                  <a:txBody>
                    <a:bodyPr/>
                    <a:lstStyle/>
                    <a:p>
                      <a:pPr marL="0" algn="just" defTabSz="914400" rtl="0" eaLnBrk="1" latinLnBrk="0" hangingPunct="1">
                        <a:lnSpc>
                          <a:spcPct val="100000"/>
                        </a:lnSpc>
                        <a:spcAft>
                          <a:spcPts val="0"/>
                        </a:spcAft>
                      </a:pPr>
                      <a:r>
                        <a:rPr lang="pt-BR" sz="1600" kern="1200">
                          <a:solidFill>
                            <a:schemeClr val="dk1"/>
                          </a:solidFill>
                          <a:latin typeface="+mn-lt"/>
                          <a:ea typeface="+mn-ea"/>
                          <a:cs typeface="+mn-cs"/>
                        </a:rPr>
                        <a:t>CT #25</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just" defTabSz="914400" rtl="0" eaLnBrk="1" latinLnBrk="0" hangingPunct="1">
                        <a:lnSpc>
                          <a:spcPct val="100000"/>
                        </a:lnSpc>
                        <a:spcAft>
                          <a:spcPts val="0"/>
                        </a:spcAft>
                      </a:pPr>
                      <a:r>
                        <a:rPr lang="pt-BR" sz="1600" kern="1200" dirty="0">
                          <a:solidFill>
                            <a:schemeClr val="dk1"/>
                          </a:solidFill>
                          <a:latin typeface="+mn-lt"/>
                          <a:ea typeface="+mn-ea"/>
                          <a:cs typeface="+mn-cs"/>
                        </a:rPr>
                        <a:t>Verificar se o campo “Contato” está vazio.</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ctr" defTabSz="914400" rtl="0" eaLnBrk="1" fontAlgn="auto" latinLnBrk="0" hangingPunct="1">
                        <a:lnSpc>
                          <a:spcPts val="1200"/>
                        </a:lnSpc>
                        <a:spcBef>
                          <a:spcPts val="0"/>
                        </a:spcBef>
                        <a:spcAft>
                          <a:spcPts val="0"/>
                        </a:spcAft>
                        <a:buClrTx/>
                        <a:buSzTx/>
                        <a:buFontTx/>
                        <a:buNone/>
                        <a:tabLst/>
                        <a:defRPr/>
                      </a:pPr>
                      <a:r>
                        <a:rPr lang="pt-BR" sz="1600" kern="1200" dirty="0">
                          <a:solidFill>
                            <a:schemeClr val="dk1"/>
                          </a:solidFill>
                          <a:latin typeface="+mn-lt"/>
                          <a:ea typeface="+mn-ea"/>
                          <a:cs typeface="+mn-cs"/>
                        </a:rPr>
                        <a:t>Sucesso</a:t>
                      </a:r>
                    </a:p>
                    <a:p>
                      <a:pPr marL="0" algn="ctr" defTabSz="914400" rtl="0" eaLnBrk="1" latinLnBrk="0" hangingPunct="1">
                        <a:lnSpc>
                          <a:spcPts val="1200"/>
                        </a:lnSpc>
                        <a:spcAft>
                          <a:spcPts val="0"/>
                        </a:spcAft>
                      </a:pPr>
                      <a:endParaRPr lang="pt-BR" sz="1600" kern="1200" dirty="0">
                        <a:solidFill>
                          <a:schemeClr val="dk1"/>
                        </a:solidFill>
                        <a:latin typeface="+mn-lt"/>
                        <a:ea typeface="+mn-ea"/>
                        <a:cs typeface="+mn-cs"/>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45547579"/>
                  </a:ext>
                </a:extLst>
              </a:tr>
              <a:tr h="494496">
                <a:tc>
                  <a:txBody>
                    <a:bodyPr/>
                    <a:lstStyle/>
                    <a:p>
                      <a:pPr marL="0" algn="just" defTabSz="914400" rtl="0" eaLnBrk="1" latinLnBrk="0" hangingPunct="1">
                        <a:lnSpc>
                          <a:spcPct val="100000"/>
                        </a:lnSpc>
                        <a:spcAft>
                          <a:spcPts val="0"/>
                        </a:spcAft>
                      </a:pPr>
                      <a:endParaRPr lang="pt-BR" sz="1600" kern="1200" dirty="0">
                        <a:solidFill>
                          <a:schemeClr val="dk1"/>
                        </a:solidFill>
                        <a:latin typeface="+mn-lt"/>
                        <a:ea typeface="+mn-ea"/>
                        <a:cs typeface="+mn-cs"/>
                      </a:endParaRPr>
                    </a:p>
                    <a:p>
                      <a:pPr marL="0" algn="just" defTabSz="914400" rtl="0" eaLnBrk="1" latinLnBrk="0" hangingPunct="1">
                        <a:lnSpc>
                          <a:spcPct val="100000"/>
                        </a:lnSpc>
                        <a:spcAft>
                          <a:spcPts val="0"/>
                        </a:spcAft>
                      </a:pPr>
                      <a:r>
                        <a:rPr lang="pt-BR" sz="1600" kern="1200" dirty="0">
                          <a:solidFill>
                            <a:schemeClr val="dk1"/>
                          </a:solidFill>
                          <a:latin typeface="+mn-lt"/>
                          <a:ea typeface="+mn-ea"/>
                          <a:cs typeface="+mn-cs"/>
                        </a:rPr>
                        <a:t>CT #26</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just" defTabSz="914400" rtl="0" eaLnBrk="1" latinLnBrk="0" hangingPunct="1">
                        <a:lnSpc>
                          <a:spcPct val="100000"/>
                        </a:lnSpc>
                        <a:spcAft>
                          <a:spcPts val="0"/>
                        </a:spcAft>
                      </a:pPr>
                      <a:r>
                        <a:rPr lang="pt-BR" sz="1600" kern="1200" dirty="0">
                          <a:solidFill>
                            <a:schemeClr val="dk1"/>
                          </a:solidFill>
                          <a:latin typeface="+mn-lt"/>
                          <a:ea typeface="+mn-ea"/>
                          <a:cs typeface="+mn-cs"/>
                        </a:rPr>
                        <a:t>Verificar se o campo “</a:t>
                      </a:r>
                      <a:r>
                        <a:rPr lang="pt-BR" sz="1600" kern="1200" dirty="0" err="1">
                          <a:solidFill>
                            <a:schemeClr val="dk1"/>
                          </a:solidFill>
                          <a:latin typeface="+mn-lt"/>
                          <a:ea typeface="+mn-ea"/>
                          <a:cs typeface="+mn-cs"/>
                        </a:rPr>
                        <a:t>Email</a:t>
                      </a:r>
                      <a:r>
                        <a:rPr lang="pt-BR" sz="1600" kern="1200" dirty="0">
                          <a:solidFill>
                            <a:schemeClr val="dk1"/>
                          </a:solidFill>
                          <a:latin typeface="+mn-lt"/>
                          <a:ea typeface="+mn-ea"/>
                          <a:cs typeface="+mn-cs"/>
                        </a:rPr>
                        <a:t>” é valido, correspondente ao padrão “_______@______.___”. </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ctr" defTabSz="914400" rtl="0" eaLnBrk="1" fontAlgn="auto" latinLnBrk="0" hangingPunct="1">
                        <a:lnSpc>
                          <a:spcPts val="1200"/>
                        </a:lnSpc>
                        <a:spcBef>
                          <a:spcPts val="0"/>
                        </a:spcBef>
                        <a:spcAft>
                          <a:spcPts val="0"/>
                        </a:spcAft>
                        <a:buClrTx/>
                        <a:buSzTx/>
                        <a:buFontTx/>
                        <a:buNone/>
                        <a:tabLst/>
                        <a:defRPr/>
                      </a:pPr>
                      <a:r>
                        <a:rPr lang="pt-BR" sz="1600" kern="1200" dirty="0">
                          <a:solidFill>
                            <a:schemeClr val="dk1"/>
                          </a:solidFill>
                          <a:latin typeface="+mn-lt"/>
                          <a:ea typeface="+mn-ea"/>
                          <a:cs typeface="+mn-cs"/>
                        </a:rPr>
                        <a:t>Sucesso</a:t>
                      </a:r>
                    </a:p>
                    <a:p>
                      <a:pPr marL="0" algn="ctr" defTabSz="914400" rtl="0" eaLnBrk="1" latinLnBrk="0" hangingPunct="1">
                        <a:lnSpc>
                          <a:spcPts val="1200"/>
                        </a:lnSpc>
                        <a:spcAft>
                          <a:spcPts val="0"/>
                        </a:spcAft>
                      </a:pPr>
                      <a:endParaRPr lang="pt-BR" sz="1600" kern="1200" dirty="0">
                        <a:solidFill>
                          <a:schemeClr val="dk1"/>
                        </a:solidFill>
                        <a:latin typeface="+mn-lt"/>
                        <a:ea typeface="+mn-ea"/>
                        <a:cs typeface="+mn-cs"/>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34354085"/>
                  </a:ext>
                </a:extLst>
              </a:tr>
            </a:tbl>
          </a:graphicData>
        </a:graphic>
      </p:graphicFrame>
    </p:spTree>
    <p:extLst>
      <p:ext uri="{BB962C8B-B14F-4D97-AF65-F5344CB8AC3E}">
        <p14:creationId xmlns:p14="http://schemas.microsoft.com/office/powerpoint/2010/main" val="3469995582"/>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261872" y="99219"/>
            <a:ext cx="9692640" cy="1325562"/>
          </a:xfrm>
        </p:spPr>
        <p:txBody>
          <a:bodyPr/>
          <a:lstStyle/>
          <a:p>
            <a:r>
              <a:rPr lang="pt-BR" dirty="0"/>
              <a:t>Caso de Teste</a:t>
            </a:r>
          </a:p>
        </p:txBody>
      </p:sp>
      <p:sp>
        <p:nvSpPr>
          <p:cNvPr id="3" name="Marcador de Posição de Conteúdo 2"/>
          <p:cNvSpPr>
            <a:spLocks noGrp="1"/>
          </p:cNvSpPr>
          <p:nvPr>
            <p:ph idx="1"/>
          </p:nvPr>
        </p:nvSpPr>
        <p:spPr>
          <a:xfrm>
            <a:off x="1261872" y="1424781"/>
            <a:ext cx="8595360" cy="4351337"/>
          </a:xfrm>
        </p:spPr>
        <p:txBody>
          <a:bodyPr/>
          <a:lstStyle/>
          <a:p>
            <a:r>
              <a:rPr lang="pt-BR" b="1" dirty="0"/>
              <a:t>Atualizar Órgãos e Colaboradores</a:t>
            </a:r>
          </a:p>
        </p:txBody>
      </p:sp>
      <p:pic>
        <p:nvPicPr>
          <p:cNvPr id="4" name="Imagem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graphicFrame>
        <p:nvGraphicFramePr>
          <p:cNvPr id="6" name="Tabela 5"/>
          <p:cNvGraphicFramePr>
            <a:graphicFrameLocks noGrp="1"/>
          </p:cNvGraphicFramePr>
          <p:nvPr>
            <p:extLst/>
          </p:nvPr>
        </p:nvGraphicFramePr>
        <p:xfrm>
          <a:off x="1261872" y="2032559"/>
          <a:ext cx="8127999" cy="405384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1651200494"/>
                    </a:ext>
                  </a:extLst>
                </a:gridCol>
                <a:gridCol w="2709333">
                  <a:extLst>
                    <a:ext uri="{9D8B030D-6E8A-4147-A177-3AD203B41FA5}">
                      <a16:colId xmlns:a16="http://schemas.microsoft.com/office/drawing/2014/main" val="2113526664"/>
                    </a:ext>
                  </a:extLst>
                </a:gridCol>
                <a:gridCol w="2709333">
                  <a:extLst>
                    <a:ext uri="{9D8B030D-6E8A-4147-A177-3AD203B41FA5}">
                      <a16:colId xmlns:a16="http://schemas.microsoft.com/office/drawing/2014/main" val="1496732803"/>
                    </a:ext>
                  </a:extLst>
                </a:gridCol>
              </a:tblGrid>
              <a:tr h="483709">
                <a:tc>
                  <a:txBody>
                    <a:bodyPr/>
                    <a:lstStyle/>
                    <a:p>
                      <a:pPr algn="ctr"/>
                      <a:r>
                        <a:rPr lang="pt-BR" sz="1500" dirty="0">
                          <a:solidFill>
                            <a:schemeClr val="bg1"/>
                          </a:solidFill>
                        </a:rPr>
                        <a:t>Casos de Teste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a:txBody>
                    <a:bodyPr/>
                    <a:lstStyle/>
                    <a:p>
                      <a:pPr algn="ctr"/>
                      <a:r>
                        <a:rPr lang="pt-BR" sz="1500" dirty="0">
                          <a:solidFill>
                            <a:schemeClr val="bg1"/>
                          </a:solidFill>
                        </a:rPr>
                        <a:t>Descrição do </a:t>
                      </a:r>
                    </a:p>
                    <a:p>
                      <a:pPr algn="ctr"/>
                      <a:r>
                        <a:rPr lang="pt-BR" sz="1500" dirty="0">
                          <a:solidFill>
                            <a:schemeClr val="bg1"/>
                          </a:solidFill>
                        </a:rPr>
                        <a:t>Caso de</a:t>
                      </a:r>
                      <a:r>
                        <a:rPr lang="pt-BR" sz="1500" baseline="0" dirty="0">
                          <a:solidFill>
                            <a:schemeClr val="bg1"/>
                          </a:solidFill>
                        </a:rPr>
                        <a:t> </a:t>
                      </a:r>
                      <a:r>
                        <a:rPr lang="pt-BR" sz="1500" dirty="0">
                          <a:solidFill>
                            <a:schemeClr val="bg1"/>
                          </a:solidFill>
                        </a:rPr>
                        <a:t>Teste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a:txBody>
                    <a:bodyPr/>
                    <a:lstStyle/>
                    <a:p>
                      <a:pPr algn="ctr"/>
                      <a:r>
                        <a:rPr lang="pt-BR" sz="1500" dirty="0">
                          <a:solidFill>
                            <a:schemeClr val="bg1"/>
                          </a:solidFill>
                        </a:rPr>
                        <a:t>Status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extLst>
                  <a:ext uri="{0D108BD9-81ED-4DB2-BD59-A6C34878D82A}">
                    <a16:rowId xmlns:a16="http://schemas.microsoft.com/office/drawing/2014/main" val="4223604693"/>
                  </a:ext>
                </a:extLst>
              </a:tr>
              <a:tr h="494496">
                <a:tc>
                  <a:txBody>
                    <a:bodyPr/>
                    <a:lstStyle/>
                    <a:p>
                      <a:pPr marL="0" algn="just" defTabSz="914400" rtl="0" eaLnBrk="1" latinLnBrk="0" hangingPunct="1">
                        <a:lnSpc>
                          <a:spcPct val="100000"/>
                        </a:lnSpc>
                        <a:spcAft>
                          <a:spcPts val="0"/>
                        </a:spcAft>
                      </a:pPr>
                      <a:r>
                        <a:rPr lang="pt-BR" sz="1600" kern="1200">
                          <a:solidFill>
                            <a:schemeClr val="dk1"/>
                          </a:solidFill>
                          <a:latin typeface="+mn-lt"/>
                          <a:ea typeface="+mn-ea"/>
                          <a:cs typeface="+mn-cs"/>
                        </a:rPr>
                        <a:t>CT #27</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just" defTabSz="914400" rtl="0" eaLnBrk="1" latinLnBrk="0" hangingPunct="1">
                        <a:lnSpc>
                          <a:spcPct val="100000"/>
                        </a:lnSpc>
                        <a:spcAft>
                          <a:spcPts val="0"/>
                        </a:spcAft>
                      </a:pPr>
                      <a:r>
                        <a:rPr lang="pt-BR" sz="1600" kern="1200">
                          <a:solidFill>
                            <a:schemeClr val="dk1"/>
                          </a:solidFill>
                          <a:latin typeface="+mn-lt"/>
                          <a:ea typeface="+mn-ea"/>
                          <a:cs typeface="+mn-cs"/>
                        </a:rPr>
                        <a:t>Verificar se o campo “Email” está vazio.</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sz="1600" kern="1200" dirty="0">
                          <a:solidFill>
                            <a:schemeClr val="dk1"/>
                          </a:solidFill>
                          <a:latin typeface="+mn-lt"/>
                          <a:ea typeface="+mn-ea"/>
                          <a:cs typeface="+mn-cs"/>
                        </a:rPr>
                        <a:t>Sucesso</a:t>
                      </a:r>
                    </a:p>
                    <a:p>
                      <a:pPr marL="0" algn="ctr" defTabSz="914400" rtl="0" eaLnBrk="1" latinLnBrk="0" hangingPunct="1"/>
                      <a:endParaRPr lang="pt-BR" sz="16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838025735"/>
                  </a:ext>
                </a:extLst>
              </a:tr>
              <a:tr h="494496">
                <a:tc>
                  <a:txBody>
                    <a:bodyPr/>
                    <a:lstStyle/>
                    <a:p>
                      <a:pPr marL="0" algn="just" defTabSz="914400" rtl="0" eaLnBrk="1" latinLnBrk="0" hangingPunct="1">
                        <a:lnSpc>
                          <a:spcPct val="100000"/>
                        </a:lnSpc>
                        <a:spcAft>
                          <a:spcPts val="0"/>
                        </a:spcAft>
                      </a:pPr>
                      <a:endParaRPr lang="pt-BR" sz="1600" kern="1200" dirty="0">
                        <a:solidFill>
                          <a:schemeClr val="dk1"/>
                        </a:solidFill>
                        <a:latin typeface="+mn-lt"/>
                        <a:ea typeface="+mn-ea"/>
                        <a:cs typeface="+mn-cs"/>
                      </a:endParaRPr>
                    </a:p>
                    <a:p>
                      <a:pPr marL="0" algn="just" defTabSz="914400" rtl="0" eaLnBrk="1" latinLnBrk="0" hangingPunct="1">
                        <a:lnSpc>
                          <a:spcPct val="100000"/>
                        </a:lnSpc>
                        <a:spcAft>
                          <a:spcPts val="0"/>
                        </a:spcAft>
                      </a:pPr>
                      <a:r>
                        <a:rPr lang="pt-BR" sz="1600" kern="1200" dirty="0">
                          <a:solidFill>
                            <a:schemeClr val="dk1"/>
                          </a:solidFill>
                          <a:latin typeface="+mn-lt"/>
                          <a:ea typeface="+mn-ea"/>
                          <a:cs typeface="+mn-cs"/>
                        </a:rPr>
                        <a:t>CT #28</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just" defTabSz="914400" rtl="0" eaLnBrk="1" latinLnBrk="0" hangingPunct="1">
                        <a:lnSpc>
                          <a:spcPct val="100000"/>
                        </a:lnSpc>
                        <a:spcAft>
                          <a:spcPts val="0"/>
                        </a:spcAft>
                      </a:pPr>
                      <a:r>
                        <a:rPr lang="pt-BR" sz="1600" kern="1200">
                          <a:solidFill>
                            <a:schemeClr val="dk1"/>
                          </a:solidFill>
                          <a:latin typeface="+mn-lt"/>
                          <a:ea typeface="+mn-ea"/>
                          <a:cs typeface="+mn-cs"/>
                        </a:rPr>
                        <a:t>Verificar no Banco de Dados se o E-mail já foi cadastrado em outro órgão.</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sz="1600" kern="1200" dirty="0">
                          <a:solidFill>
                            <a:schemeClr val="dk1"/>
                          </a:solidFill>
                          <a:latin typeface="+mn-lt"/>
                          <a:ea typeface="+mn-ea"/>
                          <a:cs typeface="+mn-cs"/>
                        </a:rPr>
                        <a:t>Sucesso</a:t>
                      </a:r>
                    </a:p>
                    <a:p>
                      <a:pPr marL="0" algn="ctr" defTabSz="914400" rtl="0" eaLnBrk="1" latinLnBrk="0" hangingPunct="1"/>
                      <a:endParaRPr lang="pt-BR" sz="16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196532230"/>
                  </a:ext>
                </a:extLst>
              </a:tr>
              <a:tr h="494496">
                <a:tc>
                  <a:txBody>
                    <a:bodyPr/>
                    <a:lstStyle/>
                    <a:p>
                      <a:pPr marL="0" algn="just" defTabSz="914400" rtl="0" eaLnBrk="1" latinLnBrk="0" hangingPunct="1">
                        <a:lnSpc>
                          <a:spcPct val="100000"/>
                        </a:lnSpc>
                        <a:spcAft>
                          <a:spcPts val="0"/>
                        </a:spcAft>
                      </a:pPr>
                      <a:endParaRPr lang="pt-BR" sz="1600" kern="1200" dirty="0">
                        <a:solidFill>
                          <a:schemeClr val="dk1"/>
                        </a:solidFill>
                        <a:latin typeface="+mn-lt"/>
                        <a:ea typeface="+mn-ea"/>
                        <a:cs typeface="+mn-cs"/>
                      </a:endParaRPr>
                    </a:p>
                    <a:p>
                      <a:pPr marL="0" algn="just" defTabSz="914400" rtl="0" eaLnBrk="1" latinLnBrk="0" hangingPunct="1">
                        <a:lnSpc>
                          <a:spcPct val="100000"/>
                        </a:lnSpc>
                        <a:spcAft>
                          <a:spcPts val="0"/>
                        </a:spcAft>
                      </a:pPr>
                      <a:r>
                        <a:rPr lang="pt-BR" sz="1600" kern="1200" dirty="0">
                          <a:solidFill>
                            <a:schemeClr val="dk1"/>
                          </a:solidFill>
                          <a:latin typeface="+mn-lt"/>
                          <a:ea typeface="+mn-ea"/>
                          <a:cs typeface="+mn-cs"/>
                        </a:rPr>
                        <a:t>CT #29</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just" defTabSz="914400" rtl="0" eaLnBrk="1" latinLnBrk="0" hangingPunct="1">
                        <a:lnSpc>
                          <a:spcPct val="100000"/>
                        </a:lnSpc>
                        <a:spcAft>
                          <a:spcPts val="0"/>
                        </a:spcAft>
                      </a:pPr>
                      <a:r>
                        <a:rPr lang="pt-BR" sz="1600" kern="1200">
                          <a:solidFill>
                            <a:schemeClr val="dk1"/>
                          </a:solidFill>
                          <a:latin typeface="+mn-lt"/>
                          <a:ea typeface="+mn-ea"/>
                          <a:cs typeface="+mn-cs"/>
                        </a:rPr>
                        <a:t>Verificar se ao clicar em “Confirma” todos os campo foram preenchidos.</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sz="1600" kern="1200" dirty="0">
                          <a:solidFill>
                            <a:schemeClr val="dk1"/>
                          </a:solidFill>
                          <a:latin typeface="+mn-lt"/>
                          <a:ea typeface="+mn-ea"/>
                          <a:cs typeface="+mn-cs"/>
                        </a:rPr>
                        <a:t>Sucesso</a:t>
                      </a:r>
                    </a:p>
                    <a:p>
                      <a:pPr marL="0" algn="ctr" defTabSz="914400" rtl="0" eaLnBrk="1" latinLnBrk="0" hangingPunct="1"/>
                      <a:endParaRPr lang="pt-BR" sz="16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99067371"/>
                  </a:ext>
                </a:extLst>
              </a:tr>
              <a:tr h="494496">
                <a:tc>
                  <a:txBody>
                    <a:bodyPr/>
                    <a:lstStyle/>
                    <a:p>
                      <a:pPr marL="0" algn="just" defTabSz="914400" rtl="0" eaLnBrk="1" latinLnBrk="0" hangingPunct="1">
                        <a:lnSpc>
                          <a:spcPct val="100000"/>
                        </a:lnSpc>
                        <a:spcAft>
                          <a:spcPts val="0"/>
                        </a:spcAft>
                      </a:pPr>
                      <a:endParaRPr lang="pt-BR" sz="1600" kern="1200" dirty="0">
                        <a:solidFill>
                          <a:schemeClr val="dk1"/>
                        </a:solidFill>
                        <a:latin typeface="+mn-lt"/>
                        <a:ea typeface="+mn-ea"/>
                        <a:cs typeface="+mn-cs"/>
                      </a:endParaRPr>
                    </a:p>
                    <a:p>
                      <a:pPr marL="0" algn="just" defTabSz="914400" rtl="0" eaLnBrk="1" latinLnBrk="0" hangingPunct="1">
                        <a:lnSpc>
                          <a:spcPct val="100000"/>
                        </a:lnSpc>
                        <a:spcAft>
                          <a:spcPts val="0"/>
                        </a:spcAft>
                      </a:pPr>
                      <a:r>
                        <a:rPr lang="pt-BR" sz="1600" kern="1200" dirty="0">
                          <a:solidFill>
                            <a:schemeClr val="dk1"/>
                          </a:solidFill>
                          <a:latin typeface="+mn-lt"/>
                          <a:ea typeface="+mn-ea"/>
                          <a:cs typeface="+mn-cs"/>
                        </a:rPr>
                        <a:t>CT #30</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just" defTabSz="914400" rtl="0" eaLnBrk="1" latinLnBrk="0" hangingPunct="1">
                        <a:lnSpc>
                          <a:spcPct val="100000"/>
                        </a:lnSpc>
                        <a:spcAft>
                          <a:spcPts val="0"/>
                        </a:spcAft>
                      </a:pPr>
                      <a:r>
                        <a:rPr lang="pt-BR" sz="1600" kern="1200">
                          <a:solidFill>
                            <a:schemeClr val="dk1"/>
                          </a:solidFill>
                          <a:latin typeface="+mn-lt"/>
                          <a:ea typeface="+mn-ea"/>
                          <a:cs typeface="+mn-cs"/>
                        </a:rPr>
                        <a:t>Verificar se ao clicar em “Confirmar” algum campo foi mudado.</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sz="1600" kern="1200" dirty="0">
                          <a:solidFill>
                            <a:schemeClr val="dk1"/>
                          </a:solidFill>
                          <a:latin typeface="+mn-lt"/>
                          <a:ea typeface="+mn-ea"/>
                          <a:cs typeface="+mn-cs"/>
                        </a:rPr>
                        <a:t>Sucesso</a:t>
                      </a:r>
                    </a:p>
                    <a:p>
                      <a:pPr marL="0" marR="0" indent="0" algn="ctr" defTabSz="914400" rtl="0" eaLnBrk="1" fontAlgn="auto" latinLnBrk="0" hangingPunct="1">
                        <a:lnSpc>
                          <a:spcPct val="100000"/>
                        </a:lnSpc>
                        <a:spcBef>
                          <a:spcPts val="0"/>
                        </a:spcBef>
                        <a:spcAft>
                          <a:spcPts val="0"/>
                        </a:spcAft>
                        <a:buClrTx/>
                        <a:buSzTx/>
                        <a:buFontTx/>
                        <a:buNone/>
                        <a:tabLst/>
                        <a:defRPr/>
                      </a:pPr>
                      <a:endParaRPr lang="pt-BR" sz="1600" kern="1200" dirty="0">
                        <a:solidFill>
                          <a:schemeClr val="dk1"/>
                        </a:solidFill>
                        <a:latin typeface="+mn-lt"/>
                        <a:ea typeface="+mn-ea"/>
                        <a:cs typeface="+mn-cs"/>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45547579"/>
                  </a:ext>
                </a:extLst>
              </a:tr>
              <a:tr h="494496">
                <a:tc>
                  <a:txBody>
                    <a:bodyPr/>
                    <a:lstStyle/>
                    <a:p>
                      <a:pPr marL="0" algn="just" defTabSz="914400" rtl="0" eaLnBrk="1" latinLnBrk="0" hangingPunct="1">
                        <a:lnSpc>
                          <a:spcPct val="100000"/>
                        </a:lnSpc>
                        <a:spcAft>
                          <a:spcPts val="0"/>
                        </a:spcAft>
                      </a:pPr>
                      <a:endParaRPr lang="pt-BR" sz="1600" kern="1200" dirty="0">
                        <a:solidFill>
                          <a:schemeClr val="dk1"/>
                        </a:solidFill>
                        <a:latin typeface="+mn-lt"/>
                        <a:ea typeface="+mn-ea"/>
                        <a:cs typeface="+mn-cs"/>
                      </a:endParaRPr>
                    </a:p>
                    <a:p>
                      <a:pPr marL="0" algn="just" defTabSz="914400" rtl="0" eaLnBrk="1" latinLnBrk="0" hangingPunct="1">
                        <a:lnSpc>
                          <a:spcPct val="100000"/>
                        </a:lnSpc>
                        <a:spcAft>
                          <a:spcPts val="0"/>
                        </a:spcAft>
                      </a:pPr>
                      <a:r>
                        <a:rPr lang="pt-BR" sz="1600" kern="1200" dirty="0">
                          <a:solidFill>
                            <a:schemeClr val="dk1"/>
                          </a:solidFill>
                          <a:latin typeface="+mn-lt"/>
                          <a:ea typeface="+mn-ea"/>
                          <a:cs typeface="+mn-cs"/>
                        </a:rPr>
                        <a:t>CT #31</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just" defTabSz="914400" rtl="0" eaLnBrk="1" latinLnBrk="0" hangingPunct="1">
                        <a:lnSpc>
                          <a:spcPct val="100000"/>
                        </a:lnSpc>
                        <a:spcAft>
                          <a:spcPts val="0"/>
                        </a:spcAft>
                      </a:pPr>
                      <a:r>
                        <a:rPr lang="pt-BR" sz="1600" kern="1200" dirty="0">
                          <a:solidFill>
                            <a:schemeClr val="dk1"/>
                          </a:solidFill>
                          <a:latin typeface="+mn-lt"/>
                          <a:ea typeface="+mn-ea"/>
                          <a:cs typeface="+mn-cs"/>
                        </a:rPr>
                        <a:t>Verificar se ao clicar em “Confirmar” algum campo foi mudado.</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sz="1600" kern="1200" dirty="0">
                          <a:solidFill>
                            <a:schemeClr val="dk1"/>
                          </a:solidFill>
                          <a:latin typeface="+mn-lt"/>
                          <a:ea typeface="+mn-ea"/>
                          <a:cs typeface="+mn-cs"/>
                        </a:rPr>
                        <a:t>Sucesso</a:t>
                      </a:r>
                    </a:p>
                    <a:p>
                      <a:pPr marL="0" marR="0" indent="0" algn="ctr" defTabSz="914400" rtl="0" eaLnBrk="1" fontAlgn="auto" latinLnBrk="0" hangingPunct="1">
                        <a:lnSpc>
                          <a:spcPct val="100000"/>
                        </a:lnSpc>
                        <a:spcBef>
                          <a:spcPts val="0"/>
                        </a:spcBef>
                        <a:spcAft>
                          <a:spcPts val="0"/>
                        </a:spcAft>
                        <a:buClrTx/>
                        <a:buSzTx/>
                        <a:buFontTx/>
                        <a:buNone/>
                        <a:tabLst/>
                        <a:defRPr/>
                      </a:pPr>
                      <a:endParaRPr lang="pt-BR" sz="1600" kern="1200" dirty="0">
                        <a:solidFill>
                          <a:schemeClr val="dk1"/>
                        </a:solidFill>
                        <a:latin typeface="+mn-lt"/>
                        <a:ea typeface="+mn-ea"/>
                        <a:cs typeface="+mn-cs"/>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34354085"/>
                  </a:ext>
                </a:extLst>
              </a:tr>
            </a:tbl>
          </a:graphicData>
        </a:graphic>
      </p:graphicFrame>
    </p:spTree>
    <p:extLst>
      <p:ext uri="{BB962C8B-B14F-4D97-AF65-F5344CB8AC3E}">
        <p14:creationId xmlns:p14="http://schemas.microsoft.com/office/powerpoint/2010/main" val="25974351"/>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261872" y="99219"/>
            <a:ext cx="9692640" cy="1325562"/>
          </a:xfrm>
        </p:spPr>
        <p:txBody>
          <a:bodyPr/>
          <a:lstStyle/>
          <a:p>
            <a:r>
              <a:rPr lang="pt-BR" dirty="0"/>
              <a:t>Caso de Teste</a:t>
            </a:r>
          </a:p>
        </p:txBody>
      </p:sp>
      <p:sp>
        <p:nvSpPr>
          <p:cNvPr id="3" name="Marcador de Posição de Conteúdo 2"/>
          <p:cNvSpPr>
            <a:spLocks noGrp="1"/>
          </p:cNvSpPr>
          <p:nvPr>
            <p:ph idx="1"/>
          </p:nvPr>
        </p:nvSpPr>
        <p:spPr>
          <a:xfrm>
            <a:off x="1261872" y="1424781"/>
            <a:ext cx="8595360" cy="4351337"/>
          </a:xfrm>
        </p:spPr>
        <p:txBody>
          <a:bodyPr/>
          <a:lstStyle/>
          <a:p>
            <a:r>
              <a:rPr lang="pt-BR" b="1" dirty="0"/>
              <a:t>Atualizar Órgãos e Colaboradores</a:t>
            </a:r>
          </a:p>
        </p:txBody>
      </p:sp>
      <p:pic>
        <p:nvPicPr>
          <p:cNvPr id="4" name="Imagem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graphicFrame>
        <p:nvGraphicFramePr>
          <p:cNvPr id="6" name="Tabela 5"/>
          <p:cNvGraphicFramePr>
            <a:graphicFrameLocks noGrp="1"/>
          </p:cNvGraphicFramePr>
          <p:nvPr>
            <p:extLst/>
          </p:nvPr>
        </p:nvGraphicFramePr>
        <p:xfrm>
          <a:off x="1261872" y="2032559"/>
          <a:ext cx="8127999" cy="210312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1651200494"/>
                    </a:ext>
                  </a:extLst>
                </a:gridCol>
                <a:gridCol w="2709333">
                  <a:extLst>
                    <a:ext uri="{9D8B030D-6E8A-4147-A177-3AD203B41FA5}">
                      <a16:colId xmlns:a16="http://schemas.microsoft.com/office/drawing/2014/main" val="2113526664"/>
                    </a:ext>
                  </a:extLst>
                </a:gridCol>
                <a:gridCol w="2709333">
                  <a:extLst>
                    <a:ext uri="{9D8B030D-6E8A-4147-A177-3AD203B41FA5}">
                      <a16:colId xmlns:a16="http://schemas.microsoft.com/office/drawing/2014/main" val="1496732803"/>
                    </a:ext>
                  </a:extLst>
                </a:gridCol>
              </a:tblGrid>
              <a:tr h="483709">
                <a:tc>
                  <a:txBody>
                    <a:bodyPr/>
                    <a:lstStyle/>
                    <a:p>
                      <a:pPr algn="ctr"/>
                      <a:r>
                        <a:rPr lang="pt-BR" sz="1500" dirty="0">
                          <a:solidFill>
                            <a:schemeClr val="bg1"/>
                          </a:solidFill>
                        </a:rPr>
                        <a:t>Casos de Teste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a:txBody>
                    <a:bodyPr/>
                    <a:lstStyle/>
                    <a:p>
                      <a:pPr algn="ctr"/>
                      <a:r>
                        <a:rPr lang="pt-BR" sz="1500" dirty="0">
                          <a:solidFill>
                            <a:schemeClr val="bg1"/>
                          </a:solidFill>
                        </a:rPr>
                        <a:t>Descrição do </a:t>
                      </a:r>
                    </a:p>
                    <a:p>
                      <a:pPr algn="ctr"/>
                      <a:r>
                        <a:rPr lang="pt-BR" sz="1500" dirty="0">
                          <a:solidFill>
                            <a:schemeClr val="bg1"/>
                          </a:solidFill>
                        </a:rPr>
                        <a:t>Caso de</a:t>
                      </a:r>
                      <a:r>
                        <a:rPr lang="pt-BR" sz="1500" baseline="0" dirty="0">
                          <a:solidFill>
                            <a:schemeClr val="bg1"/>
                          </a:solidFill>
                        </a:rPr>
                        <a:t> </a:t>
                      </a:r>
                      <a:r>
                        <a:rPr lang="pt-BR" sz="1500" dirty="0">
                          <a:solidFill>
                            <a:schemeClr val="bg1"/>
                          </a:solidFill>
                        </a:rPr>
                        <a:t>Teste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a:txBody>
                    <a:bodyPr/>
                    <a:lstStyle/>
                    <a:p>
                      <a:pPr algn="ctr"/>
                      <a:r>
                        <a:rPr lang="pt-BR" sz="1500" dirty="0">
                          <a:solidFill>
                            <a:schemeClr val="bg1"/>
                          </a:solidFill>
                        </a:rPr>
                        <a:t>Status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extLst>
                  <a:ext uri="{0D108BD9-81ED-4DB2-BD59-A6C34878D82A}">
                    <a16:rowId xmlns:a16="http://schemas.microsoft.com/office/drawing/2014/main" val="4223604693"/>
                  </a:ext>
                </a:extLst>
              </a:tr>
              <a:tr h="494496">
                <a:tc>
                  <a:txBody>
                    <a:bodyPr/>
                    <a:lstStyle/>
                    <a:p>
                      <a:pPr marL="0" algn="just" defTabSz="914400" rtl="0" eaLnBrk="1" latinLnBrk="0" hangingPunct="1">
                        <a:lnSpc>
                          <a:spcPct val="100000"/>
                        </a:lnSpc>
                        <a:spcAft>
                          <a:spcPts val="0"/>
                        </a:spcAft>
                      </a:pPr>
                      <a:r>
                        <a:rPr lang="pt-BR" sz="1600" kern="1200" dirty="0">
                          <a:solidFill>
                            <a:schemeClr val="dk1"/>
                          </a:solidFill>
                          <a:latin typeface="+mn-lt"/>
                          <a:ea typeface="+mn-ea"/>
                          <a:cs typeface="+mn-cs"/>
                        </a:rPr>
                        <a:t>CT #32</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just" defTabSz="914400" rtl="0" eaLnBrk="1" latinLnBrk="0" hangingPunct="1">
                        <a:lnSpc>
                          <a:spcPct val="100000"/>
                        </a:lnSpc>
                        <a:spcAft>
                          <a:spcPts val="0"/>
                        </a:spcAft>
                      </a:pPr>
                      <a:r>
                        <a:rPr lang="pt-BR" sz="1600" kern="1200">
                          <a:solidFill>
                            <a:schemeClr val="dk1"/>
                          </a:solidFill>
                          <a:latin typeface="+mn-lt"/>
                          <a:ea typeface="+mn-ea"/>
                          <a:cs typeface="+mn-cs"/>
                        </a:rPr>
                        <a:t>Verificar se ao clicar em “Cancelar” seja qual for a situação no formulário o modal é fechado.</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latinLnBrk="0" hangingPunct="1"/>
                      <a:r>
                        <a:rPr lang="pt-BR" sz="1600" kern="1200" dirty="0">
                          <a:solidFill>
                            <a:schemeClr val="dk1"/>
                          </a:solidFill>
                          <a:latin typeface="+mn-lt"/>
                          <a:ea typeface="+mn-ea"/>
                          <a:cs typeface="+mn-cs"/>
                        </a:rPr>
                        <a:t>Sucesso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838025735"/>
                  </a:ext>
                </a:extLst>
              </a:tr>
              <a:tr h="494496">
                <a:tc>
                  <a:txBody>
                    <a:bodyPr/>
                    <a:lstStyle/>
                    <a:p>
                      <a:pPr marL="0" algn="just" defTabSz="914400" rtl="0" eaLnBrk="1" latinLnBrk="0" hangingPunct="1">
                        <a:lnSpc>
                          <a:spcPct val="100000"/>
                        </a:lnSpc>
                        <a:spcAft>
                          <a:spcPts val="0"/>
                        </a:spcAft>
                      </a:pPr>
                      <a:r>
                        <a:rPr lang="pt-BR" sz="1600" kern="1200">
                          <a:solidFill>
                            <a:schemeClr val="dk1"/>
                          </a:solidFill>
                          <a:latin typeface="+mn-lt"/>
                          <a:ea typeface="+mn-ea"/>
                          <a:cs typeface="+mn-cs"/>
                        </a:rPr>
                        <a:t>CT#33</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just" defTabSz="914400" rtl="0" eaLnBrk="1" latinLnBrk="0" hangingPunct="1">
                        <a:lnSpc>
                          <a:spcPct val="100000"/>
                        </a:lnSpc>
                        <a:spcAft>
                          <a:spcPts val="0"/>
                        </a:spcAft>
                      </a:pPr>
                      <a:r>
                        <a:rPr lang="pt-BR" sz="1600" kern="1200" dirty="0">
                          <a:solidFill>
                            <a:schemeClr val="dk1"/>
                          </a:solidFill>
                          <a:latin typeface="+mn-lt"/>
                          <a:ea typeface="+mn-ea"/>
                          <a:cs typeface="+mn-cs"/>
                        </a:rPr>
                        <a:t>Clicar no “X”.</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sz="1600" kern="1200" dirty="0">
                          <a:solidFill>
                            <a:schemeClr val="dk1"/>
                          </a:solidFill>
                          <a:latin typeface="+mn-lt"/>
                          <a:ea typeface="+mn-ea"/>
                          <a:cs typeface="+mn-cs"/>
                        </a:rPr>
                        <a:t>Sucesso</a:t>
                      </a:r>
                    </a:p>
                    <a:p>
                      <a:pPr marL="0" algn="ctr" defTabSz="914400" rtl="0" eaLnBrk="1" latinLnBrk="0" hangingPunct="1"/>
                      <a:endParaRPr lang="pt-BR" sz="16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196532230"/>
                  </a:ext>
                </a:extLst>
              </a:tr>
            </a:tbl>
          </a:graphicData>
        </a:graphic>
      </p:graphicFrame>
    </p:spTree>
    <p:extLst>
      <p:ext uri="{BB962C8B-B14F-4D97-AF65-F5344CB8AC3E}">
        <p14:creationId xmlns:p14="http://schemas.microsoft.com/office/powerpoint/2010/main" val="85970378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Caso de Uso 4.7 – Iteração #03</a:t>
            </a:r>
          </a:p>
        </p:txBody>
      </p:sp>
      <p:pic>
        <p:nvPicPr>
          <p:cNvPr id="6" name="Imagem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graphicFrame>
        <p:nvGraphicFramePr>
          <p:cNvPr id="9" name="Tabela 8"/>
          <p:cNvGraphicFramePr>
            <a:graphicFrameLocks noGrp="1"/>
          </p:cNvGraphicFramePr>
          <p:nvPr>
            <p:extLst>
              <p:ext uri="{D42A27DB-BD31-4B8C-83A1-F6EECF244321}">
                <p14:modId xmlns:p14="http://schemas.microsoft.com/office/powerpoint/2010/main" val="1150637717"/>
              </p:ext>
            </p:extLst>
          </p:nvPr>
        </p:nvGraphicFramePr>
        <p:xfrm>
          <a:off x="1261872" y="2312125"/>
          <a:ext cx="8594726" cy="1112520"/>
        </p:xfrm>
        <a:graphic>
          <a:graphicData uri="http://schemas.openxmlformats.org/drawingml/2006/table">
            <a:tbl>
              <a:tblPr firstRow="1" bandRow="1">
                <a:tableStyleId>{5C22544A-7EE6-4342-B048-85BDC9FD1C3A}</a:tableStyleId>
              </a:tblPr>
              <a:tblGrid>
                <a:gridCol w="8594726">
                  <a:extLst>
                    <a:ext uri="{9D8B030D-6E8A-4147-A177-3AD203B41FA5}">
                      <a16:colId xmlns:a16="http://schemas.microsoft.com/office/drawing/2014/main" val="3184453126"/>
                    </a:ext>
                  </a:extLst>
                </a:gridCol>
              </a:tblGrid>
              <a:tr h="370840">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pt-BR" sz="1800" b="1" kern="1200" dirty="0">
                          <a:solidFill>
                            <a:schemeClr val="lt1"/>
                          </a:solidFill>
                          <a:effectLst/>
                          <a:latin typeface="+mn-lt"/>
                          <a:ea typeface="+mn-ea"/>
                          <a:cs typeface="+mn-cs"/>
                        </a:rPr>
                        <a:t> </a:t>
                      </a:r>
                      <a:r>
                        <a:rPr lang="pt-BR" b="1" dirty="0">
                          <a:effectLst/>
                        </a:rPr>
                        <a:t>Enviar E-mail Recuperação de Senha</a:t>
                      </a:r>
                      <a:r>
                        <a:rPr lang="pt-BR" b="1" baseline="0" dirty="0">
                          <a:effectLst/>
                        </a:rPr>
                        <a:t> </a:t>
                      </a:r>
                      <a:r>
                        <a:rPr lang="pt-BR" b="1" dirty="0">
                          <a:solidFill>
                            <a:schemeClr val="bg1"/>
                          </a:solidFill>
                        </a:rPr>
                        <a:t>- Iteração 03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extLst>
                  <a:ext uri="{0D108BD9-81ED-4DB2-BD59-A6C34878D82A}">
                    <a16:rowId xmlns:a16="http://schemas.microsoft.com/office/drawing/2014/main" val="1091544215"/>
                  </a:ext>
                </a:extLst>
              </a:tr>
              <a:tr h="370840">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pt-BR" dirty="0">
                          <a:solidFill>
                            <a:schemeClr val="tx1"/>
                          </a:solidFill>
                        </a:rPr>
                        <a:t>Cenário de Sucesso – </a:t>
                      </a:r>
                      <a:r>
                        <a:rPr lang="pt-BR" sz="1800" kern="1200" dirty="0">
                          <a:solidFill>
                            <a:schemeClr val="tx1"/>
                          </a:solidFill>
                          <a:latin typeface="+mn-lt"/>
                          <a:ea typeface="+mn-ea"/>
                          <a:cs typeface="+mn-cs"/>
                        </a:rPr>
                        <a:t>Enviar E-mail Recuperação de Senha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24283349"/>
                  </a:ext>
                </a:extLst>
              </a:tr>
              <a:tr h="370840">
                <a:tc>
                  <a:txBody>
                    <a:bodyPr/>
                    <a:lstStyle/>
                    <a:p>
                      <a:pPr algn="ctr"/>
                      <a:r>
                        <a:rPr lang="pt-BR" b="1" dirty="0">
                          <a:solidFill>
                            <a:schemeClr val="bg1"/>
                          </a:solidFill>
                        </a:rPr>
                        <a:t>Cenários Alternativos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B1E3E"/>
                    </a:solidFill>
                  </a:tcPr>
                </a:tc>
                <a:extLst>
                  <a:ext uri="{0D108BD9-81ED-4DB2-BD59-A6C34878D82A}">
                    <a16:rowId xmlns:a16="http://schemas.microsoft.com/office/drawing/2014/main" val="1460635157"/>
                  </a:ext>
                </a:extLst>
              </a:tr>
            </a:tbl>
          </a:graphicData>
        </a:graphic>
      </p:graphicFrame>
    </p:spTree>
    <p:extLst>
      <p:ext uri="{BB962C8B-B14F-4D97-AF65-F5344CB8AC3E}">
        <p14:creationId xmlns:p14="http://schemas.microsoft.com/office/powerpoint/2010/main" val="2972836639"/>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Caso de Teste</a:t>
            </a:r>
          </a:p>
        </p:txBody>
      </p:sp>
      <p:sp>
        <p:nvSpPr>
          <p:cNvPr id="3" name="Marcador de Posição de Conteúdo 2"/>
          <p:cNvSpPr>
            <a:spLocks noGrp="1"/>
          </p:cNvSpPr>
          <p:nvPr>
            <p:ph idx="1"/>
          </p:nvPr>
        </p:nvSpPr>
        <p:spPr/>
        <p:txBody>
          <a:bodyPr/>
          <a:lstStyle/>
          <a:p>
            <a:pPr algn="just" hangingPunct="0"/>
            <a:r>
              <a:rPr lang="pt-BR" b="1" dirty="0"/>
              <a:t>Excluir Órgãos e Colaboradores: </a:t>
            </a:r>
            <a:r>
              <a:rPr lang="pt-BR" dirty="0"/>
              <a:t>Este Caso de Uso deve ocorrer sempre que o administrador quiser editar e/ou atualizar um órgão ou colaborador.</a:t>
            </a:r>
          </a:p>
          <a:p>
            <a:pPr lvl="0" hangingPunct="0"/>
            <a:r>
              <a:rPr lang="pt-BR" dirty="0"/>
              <a:t>.</a:t>
            </a:r>
            <a:endParaRPr lang="pt-BR" b="1" dirty="0"/>
          </a:p>
          <a:p>
            <a:endParaRPr lang="pt-BR" b="1" dirty="0"/>
          </a:p>
        </p:txBody>
      </p:sp>
      <p:pic>
        <p:nvPicPr>
          <p:cNvPr id="4" name="Imagem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graphicFrame>
        <p:nvGraphicFramePr>
          <p:cNvPr id="6" name="Tabela 5"/>
          <p:cNvGraphicFramePr>
            <a:graphicFrameLocks noGrp="1"/>
          </p:cNvGraphicFramePr>
          <p:nvPr>
            <p:extLst/>
          </p:nvPr>
        </p:nvGraphicFramePr>
        <p:xfrm>
          <a:off x="1369429" y="2751455"/>
          <a:ext cx="8127999" cy="3457148"/>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1651200494"/>
                    </a:ext>
                  </a:extLst>
                </a:gridCol>
                <a:gridCol w="2709333">
                  <a:extLst>
                    <a:ext uri="{9D8B030D-6E8A-4147-A177-3AD203B41FA5}">
                      <a16:colId xmlns:a16="http://schemas.microsoft.com/office/drawing/2014/main" val="2113526664"/>
                    </a:ext>
                  </a:extLst>
                </a:gridCol>
                <a:gridCol w="2709333">
                  <a:extLst>
                    <a:ext uri="{9D8B030D-6E8A-4147-A177-3AD203B41FA5}">
                      <a16:colId xmlns:a16="http://schemas.microsoft.com/office/drawing/2014/main" val="1496732803"/>
                    </a:ext>
                  </a:extLst>
                </a:gridCol>
              </a:tblGrid>
              <a:tr h="479148">
                <a:tc>
                  <a:txBody>
                    <a:bodyPr/>
                    <a:lstStyle/>
                    <a:p>
                      <a:pPr algn="ctr"/>
                      <a:r>
                        <a:rPr lang="pt-BR" sz="1500" dirty="0">
                          <a:solidFill>
                            <a:schemeClr val="bg1"/>
                          </a:solidFill>
                        </a:rPr>
                        <a:t>Casos de Teste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a:txBody>
                    <a:bodyPr/>
                    <a:lstStyle/>
                    <a:p>
                      <a:pPr algn="ctr"/>
                      <a:r>
                        <a:rPr lang="pt-BR" sz="1500" dirty="0">
                          <a:solidFill>
                            <a:schemeClr val="bg1"/>
                          </a:solidFill>
                        </a:rPr>
                        <a:t>Descrição do </a:t>
                      </a:r>
                    </a:p>
                    <a:p>
                      <a:pPr algn="ctr"/>
                      <a:r>
                        <a:rPr lang="pt-BR" sz="1500" dirty="0">
                          <a:solidFill>
                            <a:schemeClr val="bg1"/>
                          </a:solidFill>
                        </a:rPr>
                        <a:t>Caso de</a:t>
                      </a:r>
                      <a:r>
                        <a:rPr lang="pt-BR" sz="1500" baseline="0" dirty="0">
                          <a:solidFill>
                            <a:schemeClr val="bg1"/>
                          </a:solidFill>
                        </a:rPr>
                        <a:t> </a:t>
                      </a:r>
                      <a:r>
                        <a:rPr lang="pt-BR" sz="1500" dirty="0">
                          <a:solidFill>
                            <a:schemeClr val="bg1"/>
                          </a:solidFill>
                        </a:rPr>
                        <a:t>Teste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a:txBody>
                    <a:bodyPr/>
                    <a:lstStyle/>
                    <a:p>
                      <a:pPr algn="ctr"/>
                      <a:r>
                        <a:rPr lang="pt-BR" sz="1500" dirty="0">
                          <a:solidFill>
                            <a:schemeClr val="bg1"/>
                          </a:solidFill>
                        </a:rPr>
                        <a:t>Status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extLst>
                  <a:ext uri="{0D108BD9-81ED-4DB2-BD59-A6C34878D82A}">
                    <a16:rowId xmlns:a16="http://schemas.microsoft.com/office/drawing/2014/main" val="4223604693"/>
                  </a:ext>
                </a:extLst>
              </a:tr>
              <a:tr h="1703637">
                <a:tc>
                  <a:txBody>
                    <a:bodyPr/>
                    <a:lstStyle/>
                    <a:p>
                      <a:pPr marL="0" algn="just" defTabSz="914400" rtl="0" eaLnBrk="1" latinLnBrk="0" hangingPunct="1">
                        <a:lnSpc>
                          <a:spcPct val="100000"/>
                        </a:lnSpc>
                        <a:spcAft>
                          <a:spcPts val="0"/>
                        </a:spcAft>
                      </a:pPr>
                      <a:r>
                        <a:rPr lang="pt-BR" sz="1600" kern="1200" dirty="0">
                          <a:solidFill>
                            <a:schemeClr val="dk1"/>
                          </a:solidFill>
                          <a:latin typeface="+mn-lt"/>
                          <a:ea typeface="+mn-ea"/>
                          <a:cs typeface="+mn-cs"/>
                        </a:rPr>
                        <a:t>CT #34</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just" defTabSz="914400" rtl="0" eaLnBrk="1" latinLnBrk="0" hangingPunct="1">
                        <a:lnSpc>
                          <a:spcPct val="100000"/>
                        </a:lnSpc>
                        <a:spcAft>
                          <a:spcPts val="0"/>
                        </a:spcAft>
                      </a:pPr>
                      <a:r>
                        <a:rPr lang="pt-BR" sz="1600" kern="1200" dirty="0">
                          <a:solidFill>
                            <a:schemeClr val="dk1"/>
                          </a:solidFill>
                          <a:latin typeface="+mn-lt"/>
                          <a:ea typeface="+mn-ea"/>
                          <a:cs typeface="+mn-cs"/>
                        </a:rPr>
                        <a:t>Verificar se ao clicar em “Excluir” que está situado na página “Órgãos e Colaboradores”, o administrador é redirecionado a um modal, onde irá excluir um órgão ou colaboradores.</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latinLnBrk="0" hangingPunct="1"/>
                      <a:r>
                        <a:rPr lang="pt-BR" sz="1600" kern="1200" dirty="0">
                          <a:solidFill>
                            <a:schemeClr val="dk1"/>
                          </a:solidFill>
                          <a:latin typeface="+mn-lt"/>
                          <a:ea typeface="+mn-ea"/>
                          <a:cs typeface="+mn-cs"/>
                        </a:rPr>
                        <a:t>Sucesso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476639649"/>
                  </a:ext>
                </a:extLst>
              </a:tr>
              <a:tr h="957788">
                <a:tc>
                  <a:txBody>
                    <a:bodyPr/>
                    <a:lstStyle/>
                    <a:p>
                      <a:pPr marL="0" algn="just" defTabSz="914400" rtl="0" eaLnBrk="1" latinLnBrk="0" hangingPunct="1">
                        <a:lnSpc>
                          <a:spcPct val="100000"/>
                        </a:lnSpc>
                        <a:spcAft>
                          <a:spcPts val="0"/>
                        </a:spcAft>
                      </a:pPr>
                      <a:endParaRPr lang="pt-BR" sz="1600" kern="1200" dirty="0">
                        <a:solidFill>
                          <a:schemeClr val="dk1"/>
                        </a:solidFill>
                        <a:latin typeface="+mn-lt"/>
                        <a:ea typeface="+mn-ea"/>
                        <a:cs typeface="+mn-cs"/>
                      </a:endParaRPr>
                    </a:p>
                    <a:p>
                      <a:pPr marL="0" algn="just" defTabSz="914400" rtl="0" eaLnBrk="1" latinLnBrk="0" hangingPunct="1">
                        <a:lnSpc>
                          <a:spcPct val="100000"/>
                        </a:lnSpc>
                        <a:spcAft>
                          <a:spcPts val="0"/>
                        </a:spcAft>
                      </a:pPr>
                      <a:endParaRPr lang="pt-BR" sz="1600" kern="1200" dirty="0">
                        <a:solidFill>
                          <a:schemeClr val="dk1"/>
                        </a:solidFill>
                        <a:latin typeface="+mn-lt"/>
                        <a:ea typeface="+mn-ea"/>
                        <a:cs typeface="+mn-cs"/>
                      </a:endParaRPr>
                    </a:p>
                    <a:p>
                      <a:pPr marL="0" algn="just" defTabSz="914400" rtl="0" eaLnBrk="1" latinLnBrk="0" hangingPunct="1">
                        <a:lnSpc>
                          <a:spcPct val="100000"/>
                        </a:lnSpc>
                        <a:spcAft>
                          <a:spcPts val="0"/>
                        </a:spcAft>
                      </a:pPr>
                      <a:r>
                        <a:rPr lang="pt-BR" sz="1600" kern="1200" dirty="0">
                          <a:solidFill>
                            <a:schemeClr val="dk1"/>
                          </a:solidFill>
                          <a:latin typeface="+mn-lt"/>
                          <a:ea typeface="+mn-ea"/>
                          <a:cs typeface="+mn-cs"/>
                        </a:rPr>
                        <a:t>CT #35</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just" defTabSz="914400" rtl="0" eaLnBrk="1" latinLnBrk="0" hangingPunct="1">
                        <a:lnSpc>
                          <a:spcPct val="100000"/>
                        </a:lnSpc>
                        <a:spcAft>
                          <a:spcPts val="0"/>
                        </a:spcAft>
                      </a:pPr>
                      <a:r>
                        <a:rPr lang="pt-BR" sz="1600" kern="1200" dirty="0">
                          <a:solidFill>
                            <a:schemeClr val="dk1"/>
                          </a:solidFill>
                          <a:latin typeface="+mn-lt"/>
                          <a:ea typeface="+mn-ea"/>
                          <a:cs typeface="+mn-cs"/>
                        </a:rPr>
                        <a:t>Verificar se o administrador clicou no botão "Sim".</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sz="1600" kern="1200" dirty="0">
                          <a:solidFill>
                            <a:schemeClr val="dk1"/>
                          </a:solidFill>
                          <a:latin typeface="+mn-lt"/>
                          <a:ea typeface="+mn-ea"/>
                          <a:cs typeface="+mn-cs"/>
                        </a:rPr>
                        <a:t>Sucesso</a:t>
                      </a:r>
                    </a:p>
                    <a:p>
                      <a:pPr marL="0" algn="ctr" defTabSz="914400" rtl="0" eaLnBrk="1" latinLnBrk="0" hangingPunct="1"/>
                      <a:endParaRPr lang="pt-BR" sz="16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94377345"/>
                  </a:ext>
                </a:extLst>
              </a:tr>
            </a:tbl>
          </a:graphicData>
        </a:graphic>
      </p:graphicFrame>
    </p:spTree>
    <p:extLst>
      <p:ext uri="{BB962C8B-B14F-4D97-AF65-F5344CB8AC3E}">
        <p14:creationId xmlns:p14="http://schemas.microsoft.com/office/powerpoint/2010/main" val="3012460025"/>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261872" y="99219"/>
            <a:ext cx="9692640" cy="1325562"/>
          </a:xfrm>
        </p:spPr>
        <p:txBody>
          <a:bodyPr/>
          <a:lstStyle/>
          <a:p>
            <a:r>
              <a:rPr lang="pt-BR" dirty="0"/>
              <a:t>Caso de Teste</a:t>
            </a:r>
          </a:p>
        </p:txBody>
      </p:sp>
      <p:sp>
        <p:nvSpPr>
          <p:cNvPr id="3" name="Marcador de Posição de Conteúdo 2"/>
          <p:cNvSpPr>
            <a:spLocks noGrp="1"/>
          </p:cNvSpPr>
          <p:nvPr>
            <p:ph idx="1"/>
          </p:nvPr>
        </p:nvSpPr>
        <p:spPr>
          <a:xfrm>
            <a:off x="1261872" y="1424781"/>
            <a:ext cx="8595360" cy="4351337"/>
          </a:xfrm>
        </p:spPr>
        <p:txBody>
          <a:bodyPr/>
          <a:lstStyle/>
          <a:p>
            <a:r>
              <a:rPr lang="pt-BR" b="1" dirty="0"/>
              <a:t>Excluir Órgãos e Colaboradores</a:t>
            </a:r>
          </a:p>
        </p:txBody>
      </p:sp>
      <p:pic>
        <p:nvPicPr>
          <p:cNvPr id="4" name="Imagem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graphicFrame>
        <p:nvGraphicFramePr>
          <p:cNvPr id="6" name="Tabela 5"/>
          <p:cNvGraphicFramePr>
            <a:graphicFrameLocks noGrp="1"/>
          </p:cNvGraphicFramePr>
          <p:nvPr>
            <p:extLst/>
          </p:nvPr>
        </p:nvGraphicFramePr>
        <p:xfrm>
          <a:off x="1261872" y="2032559"/>
          <a:ext cx="8127999" cy="185928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1651200494"/>
                    </a:ext>
                  </a:extLst>
                </a:gridCol>
                <a:gridCol w="2709333">
                  <a:extLst>
                    <a:ext uri="{9D8B030D-6E8A-4147-A177-3AD203B41FA5}">
                      <a16:colId xmlns:a16="http://schemas.microsoft.com/office/drawing/2014/main" val="2113526664"/>
                    </a:ext>
                  </a:extLst>
                </a:gridCol>
                <a:gridCol w="2709333">
                  <a:extLst>
                    <a:ext uri="{9D8B030D-6E8A-4147-A177-3AD203B41FA5}">
                      <a16:colId xmlns:a16="http://schemas.microsoft.com/office/drawing/2014/main" val="1496732803"/>
                    </a:ext>
                  </a:extLst>
                </a:gridCol>
              </a:tblGrid>
              <a:tr h="483709">
                <a:tc>
                  <a:txBody>
                    <a:bodyPr/>
                    <a:lstStyle/>
                    <a:p>
                      <a:pPr algn="ctr"/>
                      <a:r>
                        <a:rPr lang="pt-BR" sz="1500" dirty="0">
                          <a:solidFill>
                            <a:schemeClr val="bg1"/>
                          </a:solidFill>
                        </a:rPr>
                        <a:t>Casos de Teste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a:txBody>
                    <a:bodyPr/>
                    <a:lstStyle/>
                    <a:p>
                      <a:pPr algn="ctr"/>
                      <a:r>
                        <a:rPr lang="pt-BR" sz="1500" dirty="0">
                          <a:solidFill>
                            <a:schemeClr val="bg1"/>
                          </a:solidFill>
                        </a:rPr>
                        <a:t>Descrição do </a:t>
                      </a:r>
                    </a:p>
                    <a:p>
                      <a:pPr algn="ctr"/>
                      <a:r>
                        <a:rPr lang="pt-BR" sz="1500" dirty="0">
                          <a:solidFill>
                            <a:schemeClr val="bg1"/>
                          </a:solidFill>
                        </a:rPr>
                        <a:t>Caso de</a:t>
                      </a:r>
                      <a:r>
                        <a:rPr lang="pt-BR" sz="1500" baseline="0" dirty="0">
                          <a:solidFill>
                            <a:schemeClr val="bg1"/>
                          </a:solidFill>
                        </a:rPr>
                        <a:t> </a:t>
                      </a:r>
                      <a:r>
                        <a:rPr lang="pt-BR" sz="1500" dirty="0">
                          <a:solidFill>
                            <a:schemeClr val="bg1"/>
                          </a:solidFill>
                        </a:rPr>
                        <a:t>Teste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a:txBody>
                    <a:bodyPr/>
                    <a:lstStyle/>
                    <a:p>
                      <a:pPr algn="ctr"/>
                      <a:r>
                        <a:rPr lang="pt-BR" sz="1500" dirty="0">
                          <a:solidFill>
                            <a:schemeClr val="bg1"/>
                          </a:solidFill>
                        </a:rPr>
                        <a:t>Status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extLst>
                  <a:ext uri="{0D108BD9-81ED-4DB2-BD59-A6C34878D82A}">
                    <a16:rowId xmlns:a16="http://schemas.microsoft.com/office/drawing/2014/main" val="4223604693"/>
                  </a:ext>
                </a:extLst>
              </a:tr>
              <a:tr h="494496">
                <a:tc>
                  <a:txBody>
                    <a:bodyPr/>
                    <a:lstStyle/>
                    <a:p>
                      <a:pPr marL="0" algn="just" defTabSz="914400" rtl="0" eaLnBrk="1" latinLnBrk="0" hangingPunct="1">
                        <a:lnSpc>
                          <a:spcPct val="100000"/>
                        </a:lnSpc>
                        <a:spcAft>
                          <a:spcPts val="0"/>
                        </a:spcAft>
                      </a:pPr>
                      <a:r>
                        <a:rPr lang="pt-BR" sz="1600" kern="1200" dirty="0">
                          <a:solidFill>
                            <a:schemeClr val="dk1"/>
                          </a:solidFill>
                          <a:latin typeface="+mn-lt"/>
                          <a:ea typeface="+mn-ea"/>
                          <a:cs typeface="+mn-cs"/>
                        </a:rPr>
                        <a:t>CT #36</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just" defTabSz="914400" rtl="0" eaLnBrk="1" latinLnBrk="0" hangingPunct="1">
                        <a:lnSpc>
                          <a:spcPct val="100000"/>
                        </a:lnSpc>
                        <a:spcAft>
                          <a:spcPts val="0"/>
                        </a:spcAft>
                      </a:pPr>
                      <a:r>
                        <a:rPr lang="pt-BR" sz="1600" kern="1200">
                          <a:solidFill>
                            <a:schemeClr val="dk1"/>
                          </a:solidFill>
                          <a:latin typeface="+mn-lt"/>
                          <a:ea typeface="+mn-ea"/>
                          <a:cs typeface="+mn-cs"/>
                        </a:rPr>
                        <a:t>Verificar se o administrador clicou no botão "Não".</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sz="1600" kern="1200" dirty="0">
                          <a:solidFill>
                            <a:schemeClr val="dk1"/>
                          </a:solidFill>
                          <a:latin typeface="+mn-lt"/>
                          <a:ea typeface="+mn-ea"/>
                          <a:cs typeface="+mn-cs"/>
                        </a:rPr>
                        <a:t>Sucesso</a:t>
                      </a:r>
                    </a:p>
                    <a:p>
                      <a:pPr marL="0" algn="ctr" defTabSz="914400" rtl="0" eaLnBrk="1" latinLnBrk="0" hangingPunct="1"/>
                      <a:endParaRPr lang="pt-BR" sz="16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838025735"/>
                  </a:ext>
                </a:extLst>
              </a:tr>
              <a:tr h="494496">
                <a:tc>
                  <a:txBody>
                    <a:bodyPr/>
                    <a:lstStyle/>
                    <a:p>
                      <a:pPr marL="0" algn="just" defTabSz="914400" rtl="0" eaLnBrk="1" latinLnBrk="0" hangingPunct="1">
                        <a:lnSpc>
                          <a:spcPct val="100000"/>
                        </a:lnSpc>
                        <a:spcAft>
                          <a:spcPts val="0"/>
                        </a:spcAft>
                      </a:pPr>
                      <a:r>
                        <a:rPr lang="pt-BR" sz="1600" kern="1200" dirty="0">
                          <a:solidFill>
                            <a:schemeClr val="dk1"/>
                          </a:solidFill>
                          <a:latin typeface="+mn-lt"/>
                          <a:ea typeface="+mn-ea"/>
                          <a:cs typeface="+mn-cs"/>
                        </a:rPr>
                        <a:t>CT#37</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just" defTabSz="914400" rtl="0" eaLnBrk="1" latinLnBrk="0" hangingPunct="1">
                        <a:lnSpc>
                          <a:spcPct val="100000"/>
                        </a:lnSpc>
                        <a:spcAft>
                          <a:spcPts val="0"/>
                        </a:spcAft>
                      </a:pPr>
                      <a:r>
                        <a:rPr lang="pt-BR" sz="1600" kern="1200" dirty="0">
                          <a:solidFill>
                            <a:schemeClr val="dk1"/>
                          </a:solidFill>
                          <a:latin typeface="+mn-lt"/>
                          <a:ea typeface="+mn-ea"/>
                          <a:cs typeface="+mn-cs"/>
                        </a:rPr>
                        <a:t>Clicar no “X”.</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sz="1600" kern="1200" dirty="0">
                          <a:solidFill>
                            <a:schemeClr val="dk1"/>
                          </a:solidFill>
                          <a:latin typeface="+mn-lt"/>
                          <a:ea typeface="+mn-ea"/>
                          <a:cs typeface="+mn-cs"/>
                        </a:rPr>
                        <a:t>Sucesso</a:t>
                      </a:r>
                    </a:p>
                    <a:p>
                      <a:pPr marL="0" algn="ctr" defTabSz="914400" rtl="0" eaLnBrk="1" latinLnBrk="0" hangingPunct="1"/>
                      <a:endParaRPr lang="pt-BR" sz="16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196532230"/>
                  </a:ext>
                </a:extLst>
              </a:tr>
            </a:tbl>
          </a:graphicData>
        </a:graphic>
      </p:graphicFrame>
    </p:spTree>
    <p:extLst>
      <p:ext uri="{BB962C8B-B14F-4D97-AF65-F5344CB8AC3E}">
        <p14:creationId xmlns:p14="http://schemas.microsoft.com/office/powerpoint/2010/main" val="303459365"/>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Caso de Teste</a:t>
            </a:r>
          </a:p>
        </p:txBody>
      </p:sp>
      <p:sp>
        <p:nvSpPr>
          <p:cNvPr id="3" name="Marcador de Posição de Conteúdo 2"/>
          <p:cNvSpPr>
            <a:spLocks noGrp="1"/>
          </p:cNvSpPr>
          <p:nvPr>
            <p:ph idx="1"/>
          </p:nvPr>
        </p:nvSpPr>
        <p:spPr/>
        <p:txBody>
          <a:bodyPr/>
          <a:lstStyle/>
          <a:p>
            <a:pPr algn="just" hangingPunct="0"/>
            <a:r>
              <a:rPr lang="pt-BR" b="1" dirty="0"/>
              <a:t>Gerenciamento de Parâmetros de Alertas por Sensor: </a:t>
            </a:r>
            <a:r>
              <a:rPr lang="pt-BR" dirty="0"/>
              <a:t>Este Caso de Uso deverá 	ocorrer sempre que for necessário acessar a página de parâmetros de alertas por sensor de  	PCD, a fim de gerenciá-los (cadastrar, atualizar ou excluir parâmetros).</a:t>
            </a:r>
            <a:endParaRPr lang="pt-BR" b="1" dirty="0"/>
          </a:p>
          <a:p>
            <a:endParaRPr lang="pt-BR" b="1" dirty="0"/>
          </a:p>
        </p:txBody>
      </p:sp>
      <p:pic>
        <p:nvPicPr>
          <p:cNvPr id="4" name="Imagem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graphicFrame>
        <p:nvGraphicFramePr>
          <p:cNvPr id="6" name="Tabela 5"/>
          <p:cNvGraphicFramePr>
            <a:graphicFrameLocks noGrp="1"/>
          </p:cNvGraphicFramePr>
          <p:nvPr>
            <p:extLst/>
          </p:nvPr>
        </p:nvGraphicFramePr>
        <p:xfrm>
          <a:off x="1337898" y="3195899"/>
          <a:ext cx="8127999" cy="274320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1651200494"/>
                    </a:ext>
                  </a:extLst>
                </a:gridCol>
                <a:gridCol w="2709333">
                  <a:extLst>
                    <a:ext uri="{9D8B030D-6E8A-4147-A177-3AD203B41FA5}">
                      <a16:colId xmlns:a16="http://schemas.microsoft.com/office/drawing/2014/main" val="2113526664"/>
                    </a:ext>
                  </a:extLst>
                </a:gridCol>
                <a:gridCol w="2709333">
                  <a:extLst>
                    <a:ext uri="{9D8B030D-6E8A-4147-A177-3AD203B41FA5}">
                      <a16:colId xmlns:a16="http://schemas.microsoft.com/office/drawing/2014/main" val="1496732803"/>
                    </a:ext>
                  </a:extLst>
                </a:gridCol>
              </a:tblGrid>
              <a:tr h="370840">
                <a:tc>
                  <a:txBody>
                    <a:bodyPr/>
                    <a:lstStyle/>
                    <a:p>
                      <a:pPr algn="ctr"/>
                      <a:r>
                        <a:rPr lang="pt-BR" sz="1500" dirty="0">
                          <a:solidFill>
                            <a:schemeClr val="bg1"/>
                          </a:solidFill>
                        </a:rPr>
                        <a:t>Casos de Teste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a:txBody>
                    <a:bodyPr/>
                    <a:lstStyle/>
                    <a:p>
                      <a:pPr algn="ctr"/>
                      <a:r>
                        <a:rPr lang="pt-BR" sz="1500" dirty="0">
                          <a:solidFill>
                            <a:schemeClr val="bg1"/>
                          </a:solidFill>
                        </a:rPr>
                        <a:t>Descrição do </a:t>
                      </a:r>
                    </a:p>
                    <a:p>
                      <a:pPr algn="ctr"/>
                      <a:r>
                        <a:rPr lang="pt-BR" sz="1500" dirty="0">
                          <a:solidFill>
                            <a:schemeClr val="bg1"/>
                          </a:solidFill>
                        </a:rPr>
                        <a:t>Caso de</a:t>
                      </a:r>
                      <a:r>
                        <a:rPr lang="pt-BR" sz="1500" baseline="0" dirty="0">
                          <a:solidFill>
                            <a:schemeClr val="bg1"/>
                          </a:solidFill>
                        </a:rPr>
                        <a:t> </a:t>
                      </a:r>
                      <a:r>
                        <a:rPr lang="pt-BR" sz="1500" dirty="0">
                          <a:solidFill>
                            <a:schemeClr val="bg1"/>
                          </a:solidFill>
                        </a:rPr>
                        <a:t>Teste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a:txBody>
                    <a:bodyPr/>
                    <a:lstStyle/>
                    <a:p>
                      <a:pPr algn="ctr"/>
                      <a:r>
                        <a:rPr lang="pt-BR" sz="1500" dirty="0">
                          <a:solidFill>
                            <a:schemeClr val="bg1"/>
                          </a:solidFill>
                        </a:rPr>
                        <a:t>Status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extLst>
                  <a:ext uri="{0D108BD9-81ED-4DB2-BD59-A6C34878D82A}">
                    <a16:rowId xmlns:a16="http://schemas.microsoft.com/office/drawing/2014/main" val="4223604693"/>
                  </a:ext>
                </a:extLst>
              </a:tr>
              <a:tr h="1507326">
                <a:tc>
                  <a:txBody>
                    <a:bodyPr/>
                    <a:lstStyle/>
                    <a:p>
                      <a:pPr marL="0" algn="just" defTabSz="914400" rtl="0" eaLnBrk="1" latinLnBrk="0" hangingPunct="1">
                        <a:lnSpc>
                          <a:spcPct val="100000"/>
                        </a:lnSpc>
                        <a:spcAft>
                          <a:spcPts val="0"/>
                        </a:spcAft>
                      </a:pPr>
                      <a:r>
                        <a:rPr lang="pt-BR" sz="1600" kern="1200" dirty="0">
                          <a:solidFill>
                            <a:schemeClr val="dk1"/>
                          </a:solidFill>
                          <a:latin typeface="+mn-lt"/>
                          <a:ea typeface="+mn-ea"/>
                          <a:cs typeface="+mn-cs"/>
                        </a:rPr>
                        <a:t>CT #68</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just" defTabSz="914400" rtl="0" eaLnBrk="1" latinLnBrk="0" hangingPunct="1">
                        <a:lnSpc>
                          <a:spcPct val="100000"/>
                        </a:lnSpc>
                        <a:spcAft>
                          <a:spcPts val="0"/>
                        </a:spcAft>
                      </a:pPr>
                      <a:r>
                        <a:rPr lang="pt-BR" sz="1600" kern="1200" dirty="0">
                          <a:solidFill>
                            <a:schemeClr val="dk1"/>
                          </a:solidFill>
                          <a:latin typeface="+mn-lt"/>
                          <a:ea typeface="+mn-ea"/>
                          <a:cs typeface="+mn-cs"/>
                        </a:rPr>
                        <a:t>Quando o usuário cadastrado e </a:t>
                      </a:r>
                      <a:r>
                        <a:rPr lang="pt-BR" sz="1600" kern="1200" dirty="0" err="1">
                          <a:solidFill>
                            <a:schemeClr val="dk1"/>
                          </a:solidFill>
                          <a:latin typeface="+mn-lt"/>
                          <a:ea typeface="+mn-ea"/>
                          <a:cs typeface="+mn-cs"/>
                        </a:rPr>
                        <a:t>logado</a:t>
                      </a:r>
                      <a:r>
                        <a:rPr lang="pt-BR" sz="1600" kern="1200" dirty="0">
                          <a:solidFill>
                            <a:schemeClr val="dk1"/>
                          </a:solidFill>
                          <a:latin typeface="+mn-lt"/>
                          <a:ea typeface="+mn-ea"/>
                          <a:cs typeface="+mn-cs"/>
                        </a:rPr>
                        <a:t> clicar na opção “Gerenciar Parâmetros de Alertas por Sensor de PCD”, na página denominada “Menu de Alertas” que se encontra nas ferramentas do módulo 5.</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latinLnBrk="0" hangingPunct="1"/>
                      <a:endParaRPr lang="pt-BR" sz="1600" kern="1200" dirty="0">
                        <a:solidFill>
                          <a:schemeClr val="dk1"/>
                        </a:solidFill>
                        <a:latin typeface="+mn-lt"/>
                        <a:ea typeface="+mn-ea"/>
                        <a:cs typeface="+mn-cs"/>
                      </a:endParaRPr>
                    </a:p>
                    <a:p>
                      <a:pPr marL="0" algn="ctr" defTabSz="914400" rtl="0" eaLnBrk="1" latinLnBrk="0" hangingPunct="1"/>
                      <a:endParaRPr lang="pt-BR" sz="1600" kern="1200" dirty="0">
                        <a:solidFill>
                          <a:schemeClr val="dk1"/>
                        </a:solidFill>
                        <a:latin typeface="+mn-lt"/>
                        <a:ea typeface="+mn-ea"/>
                        <a:cs typeface="+mn-cs"/>
                      </a:endParaRPr>
                    </a:p>
                    <a:p>
                      <a:pPr marL="0" algn="ctr" defTabSz="914400" rtl="0" eaLnBrk="1" latinLnBrk="0" hangingPunct="1"/>
                      <a:endParaRPr lang="pt-BR" sz="1600" kern="1200" dirty="0">
                        <a:solidFill>
                          <a:schemeClr val="dk1"/>
                        </a:solidFill>
                        <a:latin typeface="+mn-lt"/>
                        <a:ea typeface="+mn-ea"/>
                        <a:cs typeface="+mn-cs"/>
                      </a:endParaRPr>
                    </a:p>
                    <a:p>
                      <a:pPr marL="0" algn="ctr" defTabSz="914400" rtl="0" eaLnBrk="1" latinLnBrk="0" hangingPunct="1"/>
                      <a:endParaRPr lang="pt-BR" sz="1600" kern="1200" dirty="0">
                        <a:solidFill>
                          <a:schemeClr val="dk1"/>
                        </a:solidFill>
                        <a:latin typeface="+mn-lt"/>
                        <a:ea typeface="+mn-ea"/>
                        <a:cs typeface="+mn-cs"/>
                      </a:endParaRPr>
                    </a:p>
                    <a:p>
                      <a:pPr marL="0" algn="ctr" defTabSz="914400" rtl="0" eaLnBrk="1" latinLnBrk="0" hangingPunct="1"/>
                      <a:r>
                        <a:rPr lang="pt-BR" sz="1600" kern="1200" dirty="0">
                          <a:solidFill>
                            <a:schemeClr val="dk1"/>
                          </a:solidFill>
                          <a:latin typeface="+mn-lt"/>
                          <a:ea typeface="+mn-ea"/>
                          <a:cs typeface="+mn-cs"/>
                        </a:rPr>
                        <a:t>Sucesso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476639649"/>
                  </a:ext>
                </a:extLst>
              </a:tr>
            </a:tbl>
          </a:graphicData>
        </a:graphic>
      </p:graphicFrame>
    </p:spTree>
    <p:extLst>
      <p:ext uri="{BB962C8B-B14F-4D97-AF65-F5344CB8AC3E}">
        <p14:creationId xmlns:p14="http://schemas.microsoft.com/office/powerpoint/2010/main" val="166532458"/>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261872" y="99219"/>
            <a:ext cx="9692640" cy="1325562"/>
          </a:xfrm>
        </p:spPr>
        <p:txBody>
          <a:bodyPr/>
          <a:lstStyle/>
          <a:p>
            <a:r>
              <a:rPr lang="pt-BR" dirty="0"/>
              <a:t>Caso de Teste</a:t>
            </a:r>
          </a:p>
        </p:txBody>
      </p:sp>
      <p:sp>
        <p:nvSpPr>
          <p:cNvPr id="3" name="Marcador de Posição de Conteúdo 2"/>
          <p:cNvSpPr>
            <a:spLocks noGrp="1"/>
          </p:cNvSpPr>
          <p:nvPr>
            <p:ph idx="1"/>
          </p:nvPr>
        </p:nvSpPr>
        <p:spPr>
          <a:xfrm>
            <a:off x="1261872" y="1424781"/>
            <a:ext cx="8595360" cy="4351337"/>
          </a:xfrm>
        </p:spPr>
        <p:txBody>
          <a:bodyPr/>
          <a:lstStyle/>
          <a:p>
            <a:r>
              <a:rPr lang="pt-BR" b="1" dirty="0"/>
              <a:t>Gerenciamento de Parâmetros de Alertas por Sensor</a:t>
            </a:r>
          </a:p>
        </p:txBody>
      </p:sp>
      <p:pic>
        <p:nvPicPr>
          <p:cNvPr id="4" name="Imagem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graphicFrame>
        <p:nvGraphicFramePr>
          <p:cNvPr id="6" name="Tabela 5"/>
          <p:cNvGraphicFramePr>
            <a:graphicFrameLocks noGrp="1"/>
          </p:cNvGraphicFramePr>
          <p:nvPr>
            <p:extLst/>
          </p:nvPr>
        </p:nvGraphicFramePr>
        <p:xfrm>
          <a:off x="1261872" y="2032559"/>
          <a:ext cx="8127999" cy="420624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1651200494"/>
                    </a:ext>
                  </a:extLst>
                </a:gridCol>
                <a:gridCol w="2709333">
                  <a:extLst>
                    <a:ext uri="{9D8B030D-6E8A-4147-A177-3AD203B41FA5}">
                      <a16:colId xmlns:a16="http://schemas.microsoft.com/office/drawing/2014/main" val="2113526664"/>
                    </a:ext>
                  </a:extLst>
                </a:gridCol>
                <a:gridCol w="2709333">
                  <a:extLst>
                    <a:ext uri="{9D8B030D-6E8A-4147-A177-3AD203B41FA5}">
                      <a16:colId xmlns:a16="http://schemas.microsoft.com/office/drawing/2014/main" val="1496732803"/>
                    </a:ext>
                  </a:extLst>
                </a:gridCol>
              </a:tblGrid>
              <a:tr h="483709">
                <a:tc>
                  <a:txBody>
                    <a:bodyPr/>
                    <a:lstStyle/>
                    <a:p>
                      <a:pPr algn="ctr"/>
                      <a:r>
                        <a:rPr lang="pt-BR" sz="1500" dirty="0">
                          <a:solidFill>
                            <a:schemeClr val="bg1"/>
                          </a:solidFill>
                        </a:rPr>
                        <a:t>Casos de Teste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a:txBody>
                    <a:bodyPr/>
                    <a:lstStyle/>
                    <a:p>
                      <a:pPr algn="ctr"/>
                      <a:r>
                        <a:rPr lang="pt-BR" sz="1500" dirty="0">
                          <a:solidFill>
                            <a:schemeClr val="bg1"/>
                          </a:solidFill>
                        </a:rPr>
                        <a:t>Descrição do </a:t>
                      </a:r>
                    </a:p>
                    <a:p>
                      <a:pPr algn="ctr"/>
                      <a:r>
                        <a:rPr lang="pt-BR" sz="1500" dirty="0">
                          <a:solidFill>
                            <a:schemeClr val="bg1"/>
                          </a:solidFill>
                        </a:rPr>
                        <a:t>Caso de</a:t>
                      </a:r>
                      <a:r>
                        <a:rPr lang="pt-BR" sz="1500" baseline="0" dirty="0">
                          <a:solidFill>
                            <a:schemeClr val="bg1"/>
                          </a:solidFill>
                        </a:rPr>
                        <a:t> </a:t>
                      </a:r>
                      <a:r>
                        <a:rPr lang="pt-BR" sz="1500" dirty="0">
                          <a:solidFill>
                            <a:schemeClr val="bg1"/>
                          </a:solidFill>
                        </a:rPr>
                        <a:t>Teste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a:txBody>
                    <a:bodyPr/>
                    <a:lstStyle/>
                    <a:p>
                      <a:pPr algn="ctr"/>
                      <a:r>
                        <a:rPr lang="pt-BR" sz="1500" dirty="0">
                          <a:solidFill>
                            <a:schemeClr val="bg1"/>
                          </a:solidFill>
                        </a:rPr>
                        <a:t>Status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extLst>
                  <a:ext uri="{0D108BD9-81ED-4DB2-BD59-A6C34878D82A}">
                    <a16:rowId xmlns:a16="http://schemas.microsoft.com/office/drawing/2014/main" val="4223604693"/>
                  </a:ext>
                </a:extLst>
              </a:tr>
              <a:tr h="494496">
                <a:tc>
                  <a:txBody>
                    <a:bodyPr/>
                    <a:lstStyle/>
                    <a:p>
                      <a:pPr marL="0" algn="just" defTabSz="914400" rtl="0" eaLnBrk="1" latinLnBrk="0" hangingPunct="1">
                        <a:lnSpc>
                          <a:spcPct val="100000"/>
                        </a:lnSpc>
                        <a:spcAft>
                          <a:spcPts val="0"/>
                        </a:spcAft>
                      </a:pPr>
                      <a:r>
                        <a:rPr lang="pt-BR" sz="1600" kern="1200">
                          <a:solidFill>
                            <a:schemeClr val="dk1"/>
                          </a:solidFill>
                          <a:latin typeface="+mn-lt"/>
                          <a:ea typeface="+mn-ea"/>
                          <a:cs typeface="+mn-cs"/>
                        </a:rPr>
                        <a:t>CT# 69</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just" defTabSz="914400" rtl="0" eaLnBrk="1" latinLnBrk="0" hangingPunct="1">
                        <a:lnSpc>
                          <a:spcPct val="100000"/>
                        </a:lnSpc>
                        <a:spcAft>
                          <a:spcPts val="0"/>
                        </a:spcAft>
                      </a:pPr>
                      <a:r>
                        <a:rPr lang="pt-BR" sz="1600" kern="1200">
                          <a:solidFill>
                            <a:schemeClr val="dk1"/>
                          </a:solidFill>
                          <a:latin typeface="+mn-lt"/>
                          <a:ea typeface="+mn-ea"/>
                          <a:cs typeface="+mn-cs"/>
                        </a:rPr>
                        <a:t>Verificar se após acessar a opção “Gerenciar Parâmetros de Alertas por Sensor de PCD”, o usuário será direcionado para uma página contendo uma tabela nomeada “Parâmetros de Alertas por Sensor de PCD”, na qual conterá três colunas.</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pt-BR" sz="1600" kern="1200" dirty="0">
                        <a:solidFill>
                          <a:schemeClr val="dk1"/>
                        </a:solidFill>
                        <a:latin typeface="+mn-lt"/>
                        <a:ea typeface="+mn-ea"/>
                        <a:cs typeface="+mn-cs"/>
                      </a:endParaRPr>
                    </a:p>
                    <a:p>
                      <a:pPr marL="0" marR="0" indent="0" algn="ctr" defTabSz="914400" rtl="0" eaLnBrk="1" fontAlgn="auto" latinLnBrk="0" hangingPunct="1">
                        <a:lnSpc>
                          <a:spcPct val="100000"/>
                        </a:lnSpc>
                        <a:spcBef>
                          <a:spcPts val="0"/>
                        </a:spcBef>
                        <a:spcAft>
                          <a:spcPts val="0"/>
                        </a:spcAft>
                        <a:buClrTx/>
                        <a:buSzTx/>
                        <a:buFontTx/>
                        <a:buNone/>
                        <a:tabLst/>
                        <a:defRPr/>
                      </a:pPr>
                      <a:endParaRPr lang="pt-BR" sz="1600" kern="1200" dirty="0">
                        <a:solidFill>
                          <a:schemeClr val="dk1"/>
                        </a:solidFill>
                        <a:latin typeface="+mn-lt"/>
                        <a:ea typeface="+mn-ea"/>
                        <a:cs typeface="+mn-cs"/>
                      </a:endParaRPr>
                    </a:p>
                    <a:p>
                      <a:pPr marL="0" marR="0" indent="0" algn="ctr" defTabSz="914400" rtl="0" eaLnBrk="1" fontAlgn="auto" latinLnBrk="0" hangingPunct="1">
                        <a:lnSpc>
                          <a:spcPct val="100000"/>
                        </a:lnSpc>
                        <a:spcBef>
                          <a:spcPts val="0"/>
                        </a:spcBef>
                        <a:spcAft>
                          <a:spcPts val="0"/>
                        </a:spcAft>
                        <a:buClrTx/>
                        <a:buSzTx/>
                        <a:buFontTx/>
                        <a:buNone/>
                        <a:tabLst/>
                        <a:defRPr/>
                      </a:pPr>
                      <a:endParaRPr lang="pt-BR" sz="1600" kern="1200" dirty="0">
                        <a:solidFill>
                          <a:schemeClr val="dk1"/>
                        </a:solidFill>
                        <a:latin typeface="+mn-lt"/>
                        <a:ea typeface="+mn-ea"/>
                        <a:cs typeface="+mn-cs"/>
                      </a:endParaRPr>
                    </a:p>
                    <a:p>
                      <a:pPr marL="0" marR="0" indent="0" algn="ctr" defTabSz="914400" rtl="0" eaLnBrk="1" fontAlgn="auto" latinLnBrk="0" hangingPunct="1">
                        <a:lnSpc>
                          <a:spcPct val="100000"/>
                        </a:lnSpc>
                        <a:spcBef>
                          <a:spcPts val="0"/>
                        </a:spcBef>
                        <a:spcAft>
                          <a:spcPts val="0"/>
                        </a:spcAft>
                        <a:buClrTx/>
                        <a:buSzTx/>
                        <a:buFontTx/>
                        <a:buNone/>
                        <a:tabLst/>
                        <a:defRPr/>
                      </a:pPr>
                      <a:endParaRPr lang="pt-BR" sz="1600" kern="1200" dirty="0">
                        <a:solidFill>
                          <a:schemeClr val="dk1"/>
                        </a:solidFill>
                        <a:latin typeface="+mn-lt"/>
                        <a:ea typeface="+mn-ea"/>
                        <a:cs typeface="+mn-cs"/>
                      </a:endParaRPr>
                    </a:p>
                    <a:p>
                      <a:pPr marL="0" marR="0" indent="0" algn="ctr" defTabSz="914400" rtl="0" eaLnBrk="1" fontAlgn="auto" latinLnBrk="0" hangingPunct="1">
                        <a:lnSpc>
                          <a:spcPct val="100000"/>
                        </a:lnSpc>
                        <a:spcBef>
                          <a:spcPts val="0"/>
                        </a:spcBef>
                        <a:spcAft>
                          <a:spcPts val="0"/>
                        </a:spcAft>
                        <a:buClrTx/>
                        <a:buSzTx/>
                        <a:buFontTx/>
                        <a:buNone/>
                        <a:tabLst/>
                        <a:defRPr/>
                      </a:pPr>
                      <a:r>
                        <a:rPr lang="pt-BR" sz="1600" kern="1200" dirty="0">
                          <a:solidFill>
                            <a:schemeClr val="dk1"/>
                          </a:solidFill>
                          <a:latin typeface="+mn-lt"/>
                          <a:ea typeface="+mn-ea"/>
                          <a:cs typeface="+mn-cs"/>
                        </a:rPr>
                        <a:t>Sucesso</a:t>
                      </a:r>
                    </a:p>
                    <a:p>
                      <a:pPr marL="0" algn="ctr" defTabSz="914400" rtl="0" eaLnBrk="1" latinLnBrk="0" hangingPunct="1"/>
                      <a:endParaRPr lang="pt-BR" sz="16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838025735"/>
                  </a:ext>
                </a:extLst>
              </a:tr>
              <a:tr h="494496">
                <a:tc>
                  <a:txBody>
                    <a:bodyPr/>
                    <a:lstStyle/>
                    <a:p>
                      <a:pPr marL="0" algn="just" defTabSz="914400" rtl="0" eaLnBrk="1" latinLnBrk="0" hangingPunct="1">
                        <a:lnSpc>
                          <a:spcPct val="100000"/>
                        </a:lnSpc>
                        <a:spcAft>
                          <a:spcPts val="0"/>
                        </a:spcAft>
                      </a:pPr>
                      <a:r>
                        <a:rPr lang="pt-BR" sz="1600" kern="1200">
                          <a:solidFill>
                            <a:schemeClr val="dk1"/>
                          </a:solidFill>
                          <a:latin typeface="+mn-lt"/>
                          <a:ea typeface="+mn-ea"/>
                          <a:cs typeface="+mn-cs"/>
                        </a:rPr>
                        <a:t>CT #70</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just" defTabSz="914400" rtl="0" eaLnBrk="1" latinLnBrk="0" hangingPunct="1">
                        <a:lnSpc>
                          <a:spcPct val="100000"/>
                        </a:lnSpc>
                        <a:spcAft>
                          <a:spcPts val="0"/>
                        </a:spcAft>
                      </a:pPr>
                      <a:r>
                        <a:rPr lang="pt-BR" sz="1600" kern="1200" dirty="0">
                          <a:solidFill>
                            <a:schemeClr val="dk1"/>
                          </a:solidFill>
                          <a:latin typeface="+mn-lt"/>
                          <a:ea typeface="+mn-ea"/>
                          <a:cs typeface="+mn-cs"/>
                        </a:rPr>
                        <a:t> Quando o usuário cadastrado e </a:t>
                      </a:r>
                      <a:r>
                        <a:rPr lang="pt-BR" sz="1600" kern="1200" dirty="0" err="1">
                          <a:solidFill>
                            <a:schemeClr val="dk1"/>
                          </a:solidFill>
                          <a:latin typeface="+mn-lt"/>
                          <a:ea typeface="+mn-ea"/>
                          <a:cs typeface="+mn-cs"/>
                        </a:rPr>
                        <a:t>logado</a:t>
                      </a:r>
                      <a:r>
                        <a:rPr lang="pt-BR" sz="1600" kern="1200" dirty="0">
                          <a:solidFill>
                            <a:schemeClr val="dk1"/>
                          </a:solidFill>
                          <a:latin typeface="+mn-lt"/>
                          <a:ea typeface="+mn-ea"/>
                          <a:cs typeface="+mn-cs"/>
                        </a:rPr>
                        <a:t> clicar no símbolo “+” presente antes da identificação da PCD desejada.</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pt-BR" sz="1600" kern="1200" dirty="0">
                        <a:solidFill>
                          <a:schemeClr val="dk1"/>
                        </a:solidFill>
                        <a:latin typeface="+mn-lt"/>
                        <a:ea typeface="+mn-ea"/>
                        <a:cs typeface="+mn-cs"/>
                      </a:endParaRPr>
                    </a:p>
                    <a:p>
                      <a:pPr marL="0" marR="0" indent="0" algn="ctr" defTabSz="914400" rtl="0" eaLnBrk="1" fontAlgn="auto" latinLnBrk="0" hangingPunct="1">
                        <a:lnSpc>
                          <a:spcPct val="100000"/>
                        </a:lnSpc>
                        <a:spcBef>
                          <a:spcPts val="0"/>
                        </a:spcBef>
                        <a:spcAft>
                          <a:spcPts val="0"/>
                        </a:spcAft>
                        <a:buClrTx/>
                        <a:buSzTx/>
                        <a:buFontTx/>
                        <a:buNone/>
                        <a:tabLst/>
                        <a:defRPr/>
                      </a:pPr>
                      <a:endParaRPr lang="pt-BR" sz="1600" kern="1200" dirty="0">
                        <a:solidFill>
                          <a:schemeClr val="dk1"/>
                        </a:solidFill>
                        <a:latin typeface="+mn-lt"/>
                        <a:ea typeface="+mn-ea"/>
                        <a:cs typeface="+mn-cs"/>
                      </a:endParaRPr>
                    </a:p>
                    <a:p>
                      <a:pPr marL="0" marR="0" indent="0" algn="ctr" defTabSz="914400" rtl="0" eaLnBrk="1" fontAlgn="auto" latinLnBrk="0" hangingPunct="1">
                        <a:lnSpc>
                          <a:spcPct val="100000"/>
                        </a:lnSpc>
                        <a:spcBef>
                          <a:spcPts val="0"/>
                        </a:spcBef>
                        <a:spcAft>
                          <a:spcPts val="0"/>
                        </a:spcAft>
                        <a:buClrTx/>
                        <a:buSzTx/>
                        <a:buFontTx/>
                        <a:buNone/>
                        <a:tabLst/>
                        <a:defRPr/>
                      </a:pPr>
                      <a:r>
                        <a:rPr lang="pt-BR" sz="1600" kern="1200" dirty="0">
                          <a:solidFill>
                            <a:schemeClr val="dk1"/>
                          </a:solidFill>
                          <a:latin typeface="+mn-lt"/>
                          <a:ea typeface="+mn-ea"/>
                          <a:cs typeface="+mn-cs"/>
                        </a:rPr>
                        <a:t>Sucesso</a:t>
                      </a:r>
                    </a:p>
                    <a:p>
                      <a:pPr marL="0" algn="ctr" defTabSz="914400" rtl="0" eaLnBrk="1" latinLnBrk="0" hangingPunct="1"/>
                      <a:endParaRPr lang="pt-BR" sz="16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196532230"/>
                  </a:ext>
                </a:extLst>
              </a:tr>
            </a:tbl>
          </a:graphicData>
        </a:graphic>
      </p:graphicFrame>
    </p:spTree>
    <p:extLst>
      <p:ext uri="{BB962C8B-B14F-4D97-AF65-F5344CB8AC3E}">
        <p14:creationId xmlns:p14="http://schemas.microsoft.com/office/powerpoint/2010/main" val="2683004375"/>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261872" y="99219"/>
            <a:ext cx="9692640" cy="1325562"/>
          </a:xfrm>
        </p:spPr>
        <p:txBody>
          <a:bodyPr/>
          <a:lstStyle/>
          <a:p>
            <a:r>
              <a:rPr lang="pt-BR" dirty="0"/>
              <a:t>Caso de Teste</a:t>
            </a:r>
          </a:p>
        </p:txBody>
      </p:sp>
      <p:sp>
        <p:nvSpPr>
          <p:cNvPr id="3" name="Marcador de Posição de Conteúdo 2"/>
          <p:cNvSpPr>
            <a:spLocks noGrp="1"/>
          </p:cNvSpPr>
          <p:nvPr>
            <p:ph idx="1"/>
          </p:nvPr>
        </p:nvSpPr>
        <p:spPr>
          <a:xfrm>
            <a:off x="1261872" y="1424781"/>
            <a:ext cx="8595360" cy="4351337"/>
          </a:xfrm>
        </p:spPr>
        <p:txBody>
          <a:bodyPr/>
          <a:lstStyle/>
          <a:p>
            <a:r>
              <a:rPr lang="pt-BR" b="1" dirty="0"/>
              <a:t>Gerenciamento de Parâmetros de Alertas por Sensor</a:t>
            </a:r>
          </a:p>
        </p:txBody>
      </p:sp>
      <p:pic>
        <p:nvPicPr>
          <p:cNvPr id="4" name="Imagem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graphicFrame>
        <p:nvGraphicFramePr>
          <p:cNvPr id="6" name="Tabela 5"/>
          <p:cNvGraphicFramePr>
            <a:graphicFrameLocks noGrp="1"/>
          </p:cNvGraphicFramePr>
          <p:nvPr>
            <p:extLst/>
          </p:nvPr>
        </p:nvGraphicFramePr>
        <p:xfrm>
          <a:off x="1261872" y="2032559"/>
          <a:ext cx="8127999" cy="292608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1651200494"/>
                    </a:ext>
                  </a:extLst>
                </a:gridCol>
                <a:gridCol w="2709333">
                  <a:extLst>
                    <a:ext uri="{9D8B030D-6E8A-4147-A177-3AD203B41FA5}">
                      <a16:colId xmlns:a16="http://schemas.microsoft.com/office/drawing/2014/main" val="2113526664"/>
                    </a:ext>
                  </a:extLst>
                </a:gridCol>
                <a:gridCol w="2709333">
                  <a:extLst>
                    <a:ext uri="{9D8B030D-6E8A-4147-A177-3AD203B41FA5}">
                      <a16:colId xmlns:a16="http://schemas.microsoft.com/office/drawing/2014/main" val="1496732803"/>
                    </a:ext>
                  </a:extLst>
                </a:gridCol>
              </a:tblGrid>
              <a:tr h="483709">
                <a:tc>
                  <a:txBody>
                    <a:bodyPr/>
                    <a:lstStyle/>
                    <a:p>
                      <a:pPr algn="ctr"/>
                      <a:r>
                        <a:rPr lang="pt-BR" sz="1500" dirty="0">
                          <a:solidFill>
                            <a:schemeClr val="bg1"/>
                          </a:solidFill>
                        </a:rPr>
                        <a:t>Casos de Teste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a:txBody>
                    <a:bodyPr/>
                    <a:lstStyle/>
                    <a:p>
                      <a:pPr algn="ctr"/>
                      <a:r>
                        <a:rPr lang="pt-BR" sz="1500" dirty="0">
                          <a:solidFill>
                            <a:schemeClr val="bg1"/>
                          </a:solidFill>
                        </a:rPr>
                        <a:t>Descrição do </a:t>
                      </a:r>
                    </a:p>
                    <a:p>
                      <a:pPr algn="ctr"/>
                      <a:r>
                        <a:rPr lang="pt-BR" sz="1500" dirty="0">
                          <a:solidFill>
                            <a:schemeClr val="bg1"/>
                          </a:solidFill>
                        </a:rPr>
                        <a:t>Caso de</a:t>
                      </a:r>
                      <a:r>
                        <a:rPr lang="pt-BR" sz="1500" baseline="0" dirty="0">
                          <a:solidFill>
                            <a:schemeClr val="bg1"/>
                          </a:solidFill>
                        </a:rPr>
                        <a:t> </a:t>
                      </a:r>
                      <a:r>
                        <a:rPr lang="pt-BR" sz="1500" dirty="0">
                          <a:solidFill>
                            <a:schemeClr val="bg1"/>
                          </a:solidFill>
                        </a:rPr>
                        <a:t>Teste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a:txBody>
                    <a:bodyPr/>
                    <a:lstStyle/>
                    <a:p>
                      <a:pPr algn="ctr"/>
                      <a:r>
                        <a:rPr lang="pt-BR" sz="1500" dirty="0">
                          <a:solidFill>
                            <a:schemeClr val="bg1"/>
                          </a:solidFill>
                        </a:rPr>
                        <a:t>Status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extLst>
                  <a:ext uri="{0D108BD9-81ED-4DB2-BD59-A6C34878D82A}">
                    <a16:rowId xmlns:a16="http://schemas.microsoft.com/office/drawing/2014/main" val="4223604693"/>
                  </a:ext>
                </a:extLst>
              </a:tr>
              <a:tr h="494496">
                <a:tc>
                  <a:txBody>
                    <a:bodyPr/>
                    <a:lstStyle/>
                    <a:p>
                      <a:pPr marL="0" algn="just" defTabSz="914400" rtl="0" eaLnBrk="1" latinLnBrk="0" hangingPunct="1">
                        <a:lnSpc>
                          <a:spcPct val="100000"/>
                        </a:lnSpc>
                        <a:spcAft>
                          <a:spcPts val="0"/>
                        </a:spcAft>
                      </a:pPr>
                      <a:r>
                        <a:rPr lang="pt-BR" sz="1600" kern="1200">
                          <a:solidFill>
                            <a:schemeClr val="dk1"/>
                          </a:solidFill>
                          <a:latin typeface="+mn-lt"/>
                          <a:ea typeface="+mn-ea"/>
                          <a:cs typeface="+mn-cs"/>
                        </a:rPr>
                        <a:t>CT #71</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just" defTabSz="914400" rtl="0" eaLnBrk="1" latinLnBrk="0" hangingPunct="1">
                        <a:lnSpc>
                          <a:spcPct val="100000"/>
                        </a:lnSpc>
                        <a:spcAft>
                          <a:spcPts val="0"/>
                        </a:spcAft>
                      </a:pPr>
                      <a:r>
                        <a:rPr lang="pt-BR" sz="1600" kern="1200">
                          <a:solidFill>
                            <a:schemeClr val="dk1"/>
                          </a:solidFill>
                          <a:latin typeface="+mn-lt"/>
                          <a:ea typeface="+mn-ea"/>
                          <a:cs typeface="+mn-cs"/>
                        </a:rPr>
                        <a:t>Verifica ao clicar “Cadastrar”, se não houver nenhum parâmetro cadastrado.</a:t>
                      </a:r>
                    </a:p>
                    <a:p>
                      <a:pPr marL="0" algn="just" defTabSz="914400" rtl="0" eaLnBrk="1" latinLnBrk="0" hangingPunct="1">
                        <a:lnSpc>
                          <a:spcPct val="100000"/>
                        </a:lnSpc>
                        <a:spcAft>
                          <a:spcPts val="0"/>
                        </a:spcAft>
                      </a:pPr>
                      <a:r>
                        <a:rPr lang="pt-BR" sz="1600" kern="1200">
                          <a:solidFill>
                            <a:schemeClr val="dk1"/>
                          </a:solidFill>
                          <a:latin typeface="+mn-lt"/>
                          <a:ea typeface="+mn-ea"/>
                          <a:cs typeface="+mn-cs"/>
                        </a:rPr>
                        <a:t> </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pt-BR" sz="1600" dirty="0"/>
                    </a:p>
                    <a:p>
                      <a:pPr marL="0" marR="0" indent="0" algn="ctr" defTabSz="914400" rtl="0" eaLnBrk="1" fontAlgn="auto" latinLnBrk="0" hangingPunct="1">
                        <a:lnSpc>
                          <a:spcPct val="100000"/>
                        </a:lnSpc>
                        <a:spcBef>
                          <a:spcPts val="0"/>
                        </a:spcBef>
                        <a:spcAft>
                          <a:spcPts val="0"/>
                        </a:spcAft>
                        <a:buClrTx/>
                        <a:buSzTx/>
                        <a:buFontTx/>
                        <a:buNone/>
                        <a:tabLst/>
                        <a:defRPr/>
                      </a:pPr>
                      <a:endParaRPr lang="pt-BR" sz="1600" dirty="0"/>
                    </a:p>
                    <a:p>
                      <a:pPr marL="0" marR="0" indent="0" algn="ctr" defTabSz="914400" rtl="0" eaLnBrk="1" fontAlgn="auto" latinLnBrk="0" hangingPunct="1">
                        <a:lnSpc>
                          <a:spcPct val="100000"/>
                        </a:lnSpc>
                        <a:spcBef>
                          <a:spcPts val="0"/>
                        </a:spcBef>
                        <a:spcAft>
                          <a:spcPts val="0"/>
                        </a:spcAft>
                        <a:buClrTx/>
                        <a:buSzTx/>
                        <a:buFontTx/>
                        <a:buNone/>
                        <a:tabLst/>
                        <a:defRPr/>
                      </a:pPr>
                      <a:r>
                        <a:rPr lang="pt-BR" sz="1600" dirty="0"/>
                        <a:t>Falha</a:t>
                      </a:r>
                    </a:p>
                    <a:p>
                      <a:pPr marL="0" algn="ctr" defTabSz="914400" rtl="0" eaLnBrk="1" latinLnBrk="0" hangingPunct="1"/>
                      <a:endParaRPr lang="pt-BR" sz="16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838025735"/>
                  </a:ext>
                </a:extLst>
              </a:tr>
              <a:tr h="494496">
                <a:tc>
                  <a:txBody>
                    <a:bodyPr/>
                    <a:lstStyle/>
                    <a:p>
                      <a:pPr marL="0" algn="just" defTabSz="914400" rtl="0" eaLnBrk="1" latinLnBrk="0" hangingPunct="1">
                        <a:lnSpc>
                          <a:spcPct val="100000"/>
                        </a:lnSpc>
                        <a:spcAft>
                          <a:spcPts val="0"/>
                        </a:spcAft>
                      </a:pPr>
                      <a:r>
                        <a:rPr lang="pt-BR" sz="1600" kern="1200">
                          <a:solidFill>
                            <a:schemeClr val="dk1"/>
                          </a:solidFill>
                          <a:latin typeface="+mn-lt"/>
                          <a:ea typeface="+mn-ea"/>
                          <a:cs typeface="+mn-cs"/>
                        </a:rPr>
                        <a:t>CT #72</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just" defTabSz="914400" rtl="0" eaLnBrk="1" latinLnBrk="0" hangingPunct="1">
                        <a:lnSpc>
                          <a:spcPct val="100000"/>
                        </a:lnSpc>
                        <a:spcAft>
                          <a:spcPts val="0"/>
                        </a:spcAft>
                      </a:pPr>
                      <a:r>
                        <a:rPr lang="pt-BR" sz="1600" kern="1200" dirty="0">
                          <a:solidFill>
                            <a:schemeClr val="dk1"/>
                          </a:solidFill>
                          <a:latin typeface="+mn-lt"/>
                          <a:ea typeface="+mn-ea"/>
                          <a:cs typeface="+mn-cs"/>
                        </a:rPr>
                        <a:t> Verifica ao clicar “Editar”.</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sz="1600" kern="1200" dirty="0">
                          <a:solidFill>
                            <a:schemeClr val="dk1"/>
                          </a:solidFill>
                          <a:latin typeface="+mn-lt"/>
                          <a:ea typeface="+mn-ea"/>
                          <a:cs typeface="+mn-cs"/>
                        </a:rPr>
                        <a:t>Sucesso</a:t>
                      </a:r>
                    </a:p>
                    <a:p>
                      <a:pPr marL="0" algn="ctr" defTabSz="914400" rtl="0" eaLnBrk="1" latinLnBrk="0" hangingPunct="1"/>
                      <a:endParaRPr lang="pt-BR" sz="16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196532230"/>
                  </a:ext>
                </a:extLst>
              </a:tr>
              <a:tr h="494496">
                <a:tc>
                  <a:txBody>
                    <a:bodyPr/>
                    <a:lstStyle/>
                    <a:p>
                      <a:pPr marL="0" algn="just" defTabSz="914400" rtl="0" eaLnBrk="1" latinLnBrk="0" hangingPunct="1">
                        <a:lnSpc>
                          <a:spcPct val="100000"/>
                        </a:lnSpc>
                        <a:spcAft>
                          <a:spcPts val="0"/>
                        </a:spcAft>
                      </a:pPr>
                      <a:r>
                        <a:rPr lang="pt-BR" sz="1600" kern="1200">
                          <a:solidFill>
                            <a:schemeClr val="dk1"/>
                          </a:solidFill>
                          <a:latin typeface="+mn-lt"/>
                          <a:ea typeface="+mn-ea"/>
                          <a:cs typeface="+mn-cs"/>
                        </a:rPr>
                        <a:t>CT #73</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just" defTabSz="914400" rtl="0" eaLnBrk="1" latinLnBrk="0" hangingPunct="1">
                        <a:lnSpc>
                          <a:spcPct val="100000"/>
                        </a:lnSpc>
                        <a:spcAft>
                          <a:spcPts val="0"/>
                        </a:spcAft>
                      </a:pPr>
                      <a:r>
                        <a:rPr lang="pt-BR" sz="1600" kern="1200" dirty="0">
                          <a:solidFill>
                            <a:schemeClr val="dk1"/>
                          </a:solidFill>
                          <a:latin typeface="+mn-lt"/>
                          <a:ea typeface="+mn-ea"/>
                          <a:cs typeface="+mn-cs"/>
                        </a:rPr>
                        <a:t>Verifica ao clicar “Excluir”.</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sz="1600" kern="1200" dirty="0">
                          <a:solidFill>
                            <a:schemeClr val="dk1"/>
                          </a:solidFill>
                          <a:latin typeface="+mn-lt"/>
                          <a:ea typeface="+mn-ea"/>
                          <a:cs typeface="+mn-cs"/>
                        </a:rPr>
                        <a:t>Sucesso</a:t>
                      </a:r>
                    </a:p>
                    <a:p>
                      <a:pPr marL="0" algn="ctr" defTabSz="914400" rtl="0" eaLnBrk="1" latinLnBrk="0" hangingPunct="1"/>
                      <a:endParaRPr lang="pt-BR" sz="16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10904498"/>
                  </a:ext>
                </a:extLst>
              </a:tr>
            </a:tbl>
          </a:graphicData>
        </a:graphic>
      </p:graphicFrame>
    </p:spTree>
    <p:extLst>
      <p:ext uri="{BB962C8B-B14F-4D97-AF65-F5344CB8AC3E}">
        <p14:creationId xmlns:p14="http://schemas.microsoft.com/office/powerpoint/2010/main" val="2227573753"/>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Caso de Teste</a:t>
            </a:r>
          </a:p>
        </p:txBody>
      </p:sp>
      <p:sp>
        <p:nvSpPr>
          <p:cNvPr id="3" name="Marcador de Posição de Conteúdo 2"/>
          <p:cNvSpPr>
            <a:spLocks noGrp="1"/>
          </p:cNvSpPr>
          <p:nvPr>
            <p:ph idx="1"/>
          </p:nvPr>
        </p:nvSpPr>
        <p:spPr/>
        <p:txBody>
          <a:bodyPr/>
          <a:lstStyle/>
          <a:p>
            <a:pPr hangingPunct="0"/>
            <a:r>
              <a:rPr lang="pt-BR" b="1" dirty="0"/>
              <a:t>Cadastrar Parâmetros:</a:t>
            </a:r>
            <a:r>
              <a:rPr lang="pt-BR" dirty="0"/>
              <a:t> Este Caso de Uso deverá ocorrer sempre que for necessário cadastrar parâmetros de alertas por sensor de uma PCD específica, a fim de receber avisos quando os valores alcançados excederem o intervalo estipulado pelo usuário.</a:t>
            </a:r>
          </a:p>
          <a:p>
            <a:endParaRPr lang="pt-BR" b="1" dirty="0"/>
          </a:p>
        </p:txBody>
      </p:sp>
      <p:pic>
        <p:nvPicPr>
          <p:cNvPr id="4" name="Imagem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graphicFrame>
        <p:nvGraphicFramePr>
          <p:cNvPr id="6" name="Tabela 5"/>
          <p:cNvGraphicFramePr>
            <a:graphicFrameLocks noGrp="1"/>
          </p:cNvGraphicFramePr>
          <p:nvPr>
            <p:extLst/>
          </p:nvPr>
        </p:nvGraphicFramePr>
        <p:xfrm>
          <a:off x="1337898" y="3195899"/>
          <a:ext cx="8127999" cy="225552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1651200494"/>
                    </a:ext>
                  </a:extLst>
                </a:gridCol>
                <a:gridCol w="2709333">
                  <a:extLst>
                    <a:ext uri="{9D8B030D-6E8A-4147-A177-3AD203B41FA5}">
                      <a16:colId xmlns:a16="http://schemas.microsoft.com/office/drawing/2014/main" val="2113526664"/>
                    </a:ext>
                  </a:extLst>
                </a:gridCol>
                <a:gridCol w="2709333">
                  <a:extLst>
                    <a:ext uri="{9D8B030D-6E8A-4147-A177-3AD203B41FA5}">
                      <a16:colId xmlns:a16="http://schemas.microsoft.com/office/drawing/2014/main" val="1496732803"/>
                    </a:ext>
                  </a:extLst>
                </a:gridCol>
              </a:tblGrid>
              <a:tr h="370840">
                <a:tc>
                  <a:txBody>
                    <a:bodyPr/>
                    <a:lstStyle/>
                    <a:p>
                      <a:pPr algn="ctr"/>
                      <a:r>
                        <a:rPr lang="pt-BR" sz="1500" dirty="0">
                          <a:solidFill>
                            <a:schemeClr val="bg1"/>
                          </a:solidFill>
                        </a:rPr>
                        <a:t>Casos de Teste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a:txBody>
                    <a:bodyPr/>
                    <a:lstStyle/>
                    <a:p>
                      <a:pPr algn="ctr"/>
                      <a:r>
                        <a:rPr lang="pt-BR" sz="1500" dirty="0">
                          <a:solidFill>
                            <a:schemeClr val="bg1"/>
                          </a:solidFill>
                        </a:rPr>
                        <a:t>Descrição do </a:t>
                      </a:r>
                    </a:p>
                    <a:p>
                      <a:pPr algn="ctr"/>
                      <a:r>
                        <a:rPr lang="pt-BR" sz="1500" dirty="0">
                          <a:solidFill>
                            <a:schemeClr val="bg1"/>
                          </a:solidFill>
                        </a:rPr>
                        <a:t>Caso de</a:t>
                      </a:r>
                      <a:r>
                        <a:rPr lang="pt-BR" sz="1500" baseline="0" dirty="0">
                          <a:solidFill>
                            <a:schemeClr val="bg1"/>
                          </a:solidFill>
                        </a:rPr>
                        <a:t> </a:t>
                      </a:r>
                      <a:r>
                        <a:rPr lang="pt-BR" sz="1500" dirty="0">
                          <a:solidFill>
                            <a:schemeClr val="bg1"/>
                          </a:solidFill>
                        </a:rPr>
                        <a:t>Teste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a:txBody>
                    <a:bodyPr/>
                    <a:lstStyle/>
                    <a:p>
                      <a:pPr algn="ctr"/>
                      <a:r>
                        <a:rPr lang="pt-BR" sz="1500" dirty="0">
                          <a:solidFill>
                            <a:schemeClr val="bg1"/>
                          </a:solidFill>
                        </a:rPr>
                        <a:t>Status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extLst>
                  <a:ext uri="{0D108BD9-81ED-4DB2-BD59-A6C34878D82A}">
                    <a16:rowId xmlns:a16="http://schemas.microsoft.com/office/drawing/2014/main" val="4223604693"/>
                  </a:ext>
                </a:extLst>
              </a:tr>
              <a:tr h="1507326">
                <a:tc>
                  <a:txBody>
                    <a:bodyPr/>
                    <a:lstStyle/>
                    <a:p>
                      <a:pPr marL="0" indent="0" algn="just" defTabSz="914400" rtl="0" eaLnBrk="1" latinLnBrk="0" hangingPunct="1">
                        <a:lnSpc>
                          <a:spcPct val="100000"/>
                        </a:lnSpc>
                        <a:spcBef>
                          <a:spcPts val="1400"/>
                        </a:spcBef>
                        <a:spcAft>
                          <a:spcPts val="0"/>
                        </a:spcAft>
                        <a:buClr>
                          <a:schemeClr val="accent1"/>
                        </a:buClr>
                        <a:buSzPct val="80000"/>
                        <a:buFont typeface="Arial" pitchFamily="34" charset="0"/>
                        <a:buNone/>
                      </a:pPr>
                      <a:r>
                        <a:rPr lang="pt-BR" sz="1600" kern="1200">
                          <a:solidFill>
                            <a:schemeClr val="dk1"/>
                          </a:solidFill>
                          <a:latin typeface="+mn-lt"/>
                          <a:ea typeface="+mn-ea"/>
                          <a:cs typeface="+mn-cs"/>
                        </a:rPr>
                        <a:t>CT </a:t>
                      </a:r>
                      <a:r>
                        <a:rPr lang="pt-BR" sz="1600" kern="1200" dirty="0">
                          <a:solidFill>
                            <a:schemeClr val="dk1"/>
                          </a:solidFill>
                          <a:latin typeface="+mn-lt"/>
                          <a:ea typeface="+mn-ea"/>
                          <a:cs typeface="+mn-cs"/>
                        </a:rPr>
                        <a:t>#74</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indent="0" algn="just" defTabSz="914400" rtl="0" eaLnBrk="1" latinLnBrk="0" hangingPunct="1">
                        <a:lnSpc>
                          <a:spcPct val="100000"/>
                        </a:lnSpc>
                        <a:spcBef>
                          <a:spcPts val="1400"/>
                        </a:spcBef>
                        <a:spcAft>
                          <a:spcPts val="0"/>
                        </a:spcAft>
                        <a:buClr>
                          <a:schemeClr val="accent1"/>
                        </a:buClr>
                        <a:buSzPct val="80000"/>
                        <a:buFont typeface="Arial" pitchFamily="34" charset="0"/>
                        <a:buNone/>
                      </a:pPr>
                      <a:r>
                        <a:rPr lang="pt-BR" sz="1600" kern="1200" dirty="0">
                          <a:solidFill>
                            <a:schemeClr val="dk1"/>
                          </a:solidFill>
                          <a:latin typeface="+mn-lt"/>
                          <a:ea typeface="+mn-ea"/>
                          <a:cs typeface="+mn-cs"/>
                        </a:rPr>
                        <a:t>Quando não foi cadastrado um parâmetro de alerta de um determinado sensor, pertencente a uma PCD, não haverá as opções nomeadas “Atualizar” e “Excluir”.</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latinLnBrk="0" hangingPunct="1"/>
                      <a:endParaRPr lang="pt-BR" sz="1600" kern="1200" dirty="0">
                        <a:solidFill>
                          <a:schemeClr val="dk1"/>
                        </a:solidFill>
                        <a:latin typeface="+mn-lt"/>
                        <a:ea typeface="+mn-ea"/>
                        <a:cs typeface="+mn-cs"/>
                      </a:endParaRPr>
                    </a:p>
                    <a:p>
                      <a:pPr marL="0" algn="ctr" defTabSz="914400" rtl="0" eaLnBrk="1" latinLnBrk="0" hangingPunct="1"/>
                      <a:endParaRPr lang="pt-BR" sz="1600" kern="1200" dirty="0">
                        <a:solidFill>
                          <a:schemeClr val="dk1"/>
                        </a:solidFill>
                        <a:latin typeface="+mn-lt"/>
                        <a:ea typeface="+mn-ea"/>
                        <a:cs typeface="+mn-cs"/>
                      </a:endParaRPr>
                    </a:p>
                    <a:p>
                      <a:pPr marL="0" algn="ctr" defTabSz="914400" rtl="0" eaLnBrk="1" latinLnBrk="0" hangingPunct="1"/>
                      <a:r>
                        <a:rPr lang="pt-BR" sz="1600" kern="1200" dirty="0">
                          <a:solidFill>
                            <a:schemeClr val="dk1"/>
                          </a:solidFill>
                          <a:latin typeface="+mn-lt"/>
                          <a:ea typeface="+mn-ea"/>
                          <a:cs typeface="+mn-cs"/>
                        </a:rPr>
                        <a:t>Sucesso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476639649"/>
                  </a:ext>
                </a:extLst>
              </a:tr>
            </a:tbl>
          </a:graphicData>
        </a:graphic>
      </p:graphicFrame>
    </p:spTree>
    <p:extLst>
      <p:ext uri="{BB962C8B-B14F-4D97-AF65-F5344CB8AC3E}">
        <p14:creationId xmlns:p14="http://schemas.microsoft.com/office/powerpoint/2010/main" val="3232416238"/>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261872" y="99219"/>
            <a:ext cx="9692640" cy="1325562"/>
          </a:xfrm>
        </p:spPr>
        <p:txBody>
          <a:bodyPr/>
          <a:lstStyle/>
          <a:p>
            <a:r>
              <a:rPr lang="pt-BR" dirty="0"/>
              <a:t>Caso de Teste</a:t>
            </a:r>
          </a:p>
        </p:txBody>
      </p:sp>
      <p:sp>
        <p:nvSpPr>
          <p:cNvPr id="3" name="Marcador de Posição de Conteúdo 2"/>
          <p:cNvSpPr>
            <a:spLocks noGrp="1"/>
          </p:cNvSpPr>
          <p:nvPr>
            <p:ph idx="1"/>
          </p:nvPr>
        </p:nvSpPr>
        <p:spPr>
          <a:xfrm>
            <a:off x="1261872" y="1424781"/>
            <a:ext cx="8595360" cy="4351337"/>
          </a:xfrm>
        </p:spPr>
        <p:txBody>
          <a:bodyPr/>
          <a:lstStyle/>
          <a:p>
            <a:r>
              <a:rPr lang="pt-BR" b="1" dirty="0"/>
              <a:t>Cadastrar Parâmetros</a:t>
            </a:r>
          </a:p>
        </p:txBody>
      </p:sp>
      <p:pic>
        <p:nvPicPr>
          <p:cNvPr id="4" name="Imagem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graphicFrame>
        <p:nvGraphicFramePr>
          <p:cNvPr id="6" name="Tabela 5"/>
          <p:cNvGraphicFramePr>
            <a:graphicFrameLocks noGrp="1"/>
          </p:cNvGraphicFramePr>
          <p:nvPr>
            <p:extLst/>
          </p:nvPr>
        </p:nvGraphicFramePr>
        <p:xfrm>
          <a:off x="1261872" y="2032559"/>
          <a:ext cx="8127999" cy="462788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1651200494"/>
                    </a:ext>
                  </a:extLst>
                </a:gridCol>
                <a:gridCol w="2709333">
                  <a:extLst>
                    <a:ext uri="{9D8B030D-6E8A-4147-A177-3AD203B41FA5}">
                      <a16:colId xmlns:a16="http://schemas.microsoft.com/office/drawing/2014/main" val="2113526664"/>
                    </a:ext>
                  </a:extLst>
                </a:gridCol>
                <a:gridCol w="2709333">
                  <a:extLst>
                    <a:ext uri="{9D8B030D-6E8A-4147-A177-3AD203B41FA5}">
                      <a16:colId xmlns:a16="http://schemas.microsoft.com/office/drawing/2014/main" val="1496732803"/>
                    </a:ext>
                  </a:extLst>
                </a:gridCol>
              </a:tblGrid>
              <a:tr h="483709">
                <a:tc>
                  <a:txBody>
                    <a:bodyPr/>
                    <a:lstStyle/>
                    <a:p>
                      <a:pPr algn="ctr"/>
                      <a:r>
                        <a:rPr lang="pt-BR" sz="1500" dirty="0">
                          <a:solidFill>
                            <a:schemeClr val="bg1"/>
                          </a:solidFill>
                        </a:rPr>
                        <a:t>Casos de Teste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a:txBody>
                    <a:bodyPr/>
                    <a:lstStyle/>
                    <a:p>
                      <a:pPr algn="ctr"/>
                      <a:r>
                        <a:rPr lang="pt-BR" sz="1500" dirty="0">
                          <a:solidFill>
                            <a:schemeClr val="bg1"/>
                          </a:solidFill>
                        </a:rPr>
                        <a:t>Descrição do </a:t>
                      </a:r>
                    </a:p>
                    <a:p>
                      <a:pPr algn="ctr"/>
                      <a:r>
                        <a:rPr lang="pt-BR" sz="1500" dirty="0">
                          <a:solidFill>
                            <a:schemeClr val="bg1"/>
                          </a:solidFill>
                        </a:rPr>
                        <a:t>Caso de</a:t>
                      </a:r>
                      <a:r>
                        <a:rPr lang="pt-BR" sz="1500" baseline="0" dirty="0">
                          <a:solidFill>
                            <a:schemeClr val="bg1"/>
                          </a:solidFill>
                        </a:rPr>
                        <a:t> </a:t>
                      </a:r>
                      <a:r>
                        <a:rPr lang="pt-BR" sz="1500" dirty="0">
                          <a:solidFill>
                            <a:schemeClr val="bg1"/>
                          </a:solidFill>
                        </a:rPr>
                        <a:t>Teste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a:txBody>
                    <a:bodyPr/>
                    <a:lstStyle/>
                    <a:p>
                      <a:pPr algn="ctr"/>
                      <a:r>
                        <a:rPr lang="pt-BR" sz="1500" dirty="0">
                          <a:solidFill>
                            <a:schemeClr val="bg1"/>
                          </a:solidFill>
                        </a:rPr>
                        <a:t>Status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extLst>
                  <a:ext uri="{0D108BD9-81ED-4DB2-BD59-A6C34878D82A}">
                    <a16:rowId xmlns:a16="http://schemas.microsoft.com/office/drawing/2014/main" val="4223604693"/>
                  </a:ext>
                </a:extLst>
              </a:tr>
              <a:tr h="494496">
                <a:tc>
                  <a:txBody>
                    <a:bodyPr/>
                    <a:lstStyle/>
                    <a:p>
                      <a:pPr marL="0" indent="0" algn="just" defTabSz="914400" rtl="0" eaLnBrk="1" latinLnBrk="0" hangingPunct="1">
                        <a:lnSpc>
                          <a:spcPct val="100000"/>
                        </a:lnSpc>
                        <a:spcBef>
                          <a:spcPts val="1400"/>
                        </a:spcBef>
                        <a:spcAft>
                          <a:spcPts val="0"/>
                        </a:spcAft>
                        <a:buClr>
                          <a:schemeClr val="accent1"/>
                        </a:buClr>
                        <a:buSzPct val="80000"/>
                        <a:buFont typeface="Arial" pitchFamily="34" charset="0"/>
                        <a:buNone/>
                      </a:pPr>
                      <a:r>
                        <a:rPr lang="pt-BR" sz="1600" kern="1200" dirty="0">
                          <a:solidFill>
                            <a:schemeClr val="dk1"/>
                          </a:solidFill>
                          <a:latin typeface="+mn-lt"/>
                          <a:ea typeface="+mn-ea"/>
                          <a:cs typeface="+mn-cs"/>
                        </a:rPr>
                        <a:t>CT #75</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indent="0" algn="just" defTabSz="914400" rtl="0" eaLnBrk="1" latinLnBrk="0" hangingPunct="1">
                        <a:lnSpc>
                          <a:spcPct val="100000"/>
                        </a:lnSpc>
                        <a:spcBef>
                          <a:spcPts val="1400"/>
                        </a:spcBef>
                        <a:spcAft>
                          <a:spcPts val="0"/>
                        </a:spcAft>
                        <a:buClr>
                          <a:schemeClr val="accent1"/>
                        </a:buClr>
                        <a:buSzPct val="80000"/>
                        <a:buFont typeface="Arial" pitchFamily="34" charset="0"/>
                        <a:buNone/>
                      </a:pPr>
                      <a:r>
                        <a:rPr lang="pt-BR" sz="1600" kern="1200">
                          <a:solidFill>
                            <a:schemeClr val="dk1"/>
                          </a:solidFill>
                          <a:latin typeface="+mn-lt"/>
                          <a:ea typeface="+mn-ea"/>
                          <a:cs typeface="+mn-cs"/>
                        </a:rPr>
                        <a:t>Verificar ao clicar no botão “Cadastrar”, respectivo de cada sensor, o usuário é redirecionado a um modal, no qual poderá cadastrar os parâmetros.</a:t>
                      </a:r>
                    </a:p>
                    <a:p>
                      <a:pPr marL="0" indent="0" algn="just" defTabSz="914400" rtl="0" eaLnBrk="1" latinLnBrk="0" hangingPunct="1">
                        <a:lnSpc>
                          <a:spcPct val="100000"/>
                        </a:lnSpc>
                        <a:spcBef>
                          <a:spcPts val="1400"/>
                        </a:spcBef>
                        <a:spcAft>
                          <a:spcPts val="0"/>
                        </a:spcAft>
                        <a:buClr>
                          <a:schemeClr val="accent1"/>
                        </a:buClr>
                        <a:buSzPct val="80000"/>
                        <a:buFont typeface="Arial" pitchFamily="34" charset="0"/>
                        <a:buNone/>
                      </a:pPr>
                      <a:r>
                        <a:rPr lang="pt-BR" sz="1600" kern="1200">
                          <a:solidFill>
                            <a:schemeClr val="dk1"/>
                          </a:solidFill>
                          <a:latin typeface="+mn-lt"/>
                          <a:ea typeface="+mn-ea"/>
                          <a:cs typeface="+mn-cs"/>
                        </a:rPr>
                        <a:t> </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pt-BR" sz="1600" kern="1200" dirty="0">
                        <a:solidFill>
                          <a:schemeClr val="dk1"/>
                        </a:solidFill>
                        <a:latin typeface="+mn-lt"/>
                        <a:ea typeface="+mn-ea"/>
                        <a:cs typeface="+mn-cs"/>
                      </a:endParaRPr>
                    </a:p>
                    <a:p>
                      <a:pPr marL="0" marR="0" indent="0" algn="ctr" defTabSz="914400" rtl="0" eaLnBrk="1" fontAlgn="auto" latinLnBrk="0" hangingPunct="1">
                        <a:lnSpc>
                          <a:spcPct val="100000"/>
                        </a:lnSpc>
                        <a:spcBef>
                          <a:spcPts val="0"/>
                        </a:spcBef>
                        <a:spcAft>
                          <a:spcPts val="0"/>
                        </a:spcAft>
                        <a:buClrTx/>
                        <a:buSzTx/>
                        <a:buFontTx/>
                        <a:buNone/>
                        <a:tabLst/>
                        <a:defRPr/>
                      </a:pPr>
                      <a:endParaRPr lang="pt-BR" sz="1600" kern="1200" dirty="0">
                        <a:solidFill>
                          <a:schemeClr val="dk1"/>
                        </a:solidFill>
                        <a:latin typeface="+mn-lt"/>
                        <a:ea typeface="+mn-ea"/>
                        <a:cs typeface="+mn-cs"/>
                      </a:endParaRPr>
                    </a:p>
                    <a:p>
                      <a:pPr marL="0" marR="0" indent="0" algn="ctr" defTabSz="914400" rtl="0" eaLnBrk="1" fontAlgn="auto" latinLnBrk="0" hangingPunct="1">
                        <a:lnSpc>
                          <a:spcPct val="100000"/>
                        </a:lnSpc>
                        <a:spcBef>
                          <a:spcPts val="0"/>
                        </a:spcBef>
                        <a:spcAft>
                          <a:spcPts val="0"/>
                        </a:spcAft>
                        <a:buClrTx/>
                        <a:buSzTx/>
                        <a:buFontTx/>
                        <a:buNone/>
                        <a:tabLst/>
                        <a:defRPr/>
                      </a:pPr>
                      <a:endParaRPr lang="pt-BR" sz="1600" kern="1200" dirty="0">
                        <a:solidFill>
                          <a:schemeClr val="dk1"/>
                        </a:solidFill>
                        <a:latin typeface="+mn-lt"/>
                        <a:ea typeface="+mn-ea"/>
                        <a:cs typeface="+mn-cs"/>
                      </a:endParaRPr>
                    </a:p>
                    <a:p>
                      <a:pPr marL="0" marR="0" indent="0" algn="ctr" defTabSz="914400" rtl="0" eaLnBrk="1" fontAlgn="auto" latinLnBrk="0" hangingPunct="1">
                        <a:lnSpc>
                          <a:spcPct val="100000"/>
                        </a:lnSpc>
                        <a:spcBef>
                          <a:spcPts val="0"/>
                        </a:spcBef>
                        <a:spcAft>
                          <a:spcPts val="0"/>
                        </a:spcAft>
                        <a:buClrTx/>
                        <a:buSzTx/>
                        <a:buFontTx/>
                        <a:buNone/>
                        <a:tabLst/>
                        <a:defRPr/>
                      </a:pPr>
                      <a:r>
                        <a:rPr lang="pt-BR" sz="1600" kern="1200" dirty="0">
                          <a:solidFill>
                            <a:schemeClr val="dk1"/>
                          </a:solidFill>
                          <a:latin typeface="+mn-lt"/>
                          <a:ea typeface="+mn-ea"/>
                          <a:cs typeface="+mn-cs"/>
                        </a:rPr>
                        <a:t>Sucesso</a:t>
                      </a:r>
                    </a:p>
                    <a:p>
                      <a:pPr marL="0" algn="ctr" defTabSz="914400" rtl="0" eaLnBrk="1" latinLnBrk="0" hangingPunct="1"/>
                      <a:endParaRPr lang="pt-BR" sz="16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838025735"/>
                  </a:ext>
                </a:extLst>
              </a:tr>
              <a:tr h="494496">
                <a:tc>
                  <a:txBody>
                    <a:bodyPr/>
                    <a:lstStyle/>
                    <a:p>
                      <a:pPr marL="0" indent="0" algn="just" defTabSz="914400" rtl="0" eaLnBrk="1" latinLnBrk="0" hangingPunct="1">
                        <a:lnSpc>
                          <a:spcPct val="100000"/>
                        </a:lnSpc>
                        <a:spcBef>
                          <a:spcPts val="1400"/>
                        </a:spcBef>
                        <a:spcAft>
                          <a:spcPts val="0"/>
                        </a:spcAft>
                        <a:buClr>
                          <a:schemeClr val="accent1"/>
                        </a:buClr>
                        <a:buSzPct val="80000"/>
                        <a:buFont typeface="Arial" pitchFamily="34" charset="0"/>
                        <a:buNone/>
                      </a:pPr>
                      <a:r>
                        <a:rPr lang="pt-BR" sz="1600" kern="1200" dirty="0">
                          <a:solidFill>
                            <a:schemeClr val="dk1"/>
                          </a:solidFill>
                          <a:latin typeface="+mn-lt"/>
                          <a:ea typeface="+mn-ea"/>
                          <a:cs typeface="+mn-cs"/>
                        </a:rPr>
                        <a:t>CT #76</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indent="0" algn="just" defTabSz="914400" rtl="0" eaLnBrk="1" latinLnBrk="0" hangingPunct="1">
                        <a:lnSpc>
                          <a:spcPct val="100000"/>
                        </a:lnSpc>
                        <a:spcBef>
                          <a:spcPts val="1400"/>
                        </a:spcBef>
                        <a:spcAft>
                          <a:spcPts val="0"/>
                        </a:spcAft>
                        <a:buClr>
                          <a:schemeClr val="accent1"/>
                        </a:buClr>
                        <a:buSzPct val="80000"/>
                        <a:buFont typeface="Arial" pitchFamily="34" charset="0"/>
                        <a:buNone/>
                      </a:pPr>
                      <a:r>
                        <a:rPr lang="pt-BR" sz="1600" kern="1200">
                          <a:solidFill>
                            <a:schemeClr val="dk1"/>
                          </a:solidFill>
                          <a:latin typeface="+mn-lt"/>
                          <a:ea typeface="+mn-ea"/>
                          <a:cs typeface="+mn-cs"/>
                        </a:rPr>
                        <a:t>Verificar ao clicar no botão “Cadastrar” ao fim do modal de preenchimento. </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sz="1600" kern="1200" dirty="0">
                          <a:solidFill>
                            <a:schemeClr val="dk1"/>
                          </a:solidFill>
                          <a:latin typeface="+mn-lt"/>
                          <a:ea typeface="+mn-ea"/>
                          <a:cs typeface="+mn-cs"/>
                        </a:rPr>
                        <a:t>Sucesso</a:t>
                      </a:r>
                    </a:p>
                    <a:p>
                      <a:pPr marL="0" algn="ctr" defTabSz="914400" rtl="0" eaLnBrk="1" latinLnBrk="0" hangingPunct="1"/>
                      <a:endParaRPr lang="pt-BR" sz="16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196532230"/>
                  </a:ext>
                </a:extLst>
              </a:tr>
              <a:tr h="494496">
                <a:tc>
                  <a:txBody>
                    <a:bodyPr/>
                    <a:lstStyle/>
                    <a:p>
                      <a:pPr marL="0" indent="0" algn="just" defTabSz="914400" rtl="0" eaLnBrk="1" latinLnBrk="0" hangingPunct="1">
                        <a:lnSpc>
                          <a:spcPct val="100000"/>
                        </a:lnSpc>
                        <a:spcBef>
                          <a:spcPts val="1400"/>
                        </a:spcBef>
                        <a:spcAft>
                          <a:spcPts val="0"/>
                        </a:spcAft>
                        <a:buClr>
                          <a:schemeClr val="accent1"/>
                        </a:buClr>
                        <a:buSzPct val="80000"/>
                        <a:buFont typeface="Arial" pitchFamily="34" charset="0"/>
                        <a:buNone/>
                      </a:pPr>
                      <a:r>
                        <a:rPr lang="pt-BR" sz="1600" kern="1200">
                          <a:solidFill>
                            <a:schemeClr val="dk1"/>
                          </a:solidFill>
                          <a:latin typeface="+mn-lt"/>
                          <a:ea typeface="+mn-ea"/>
                          <a:cs typeface="+mn-cs"/>
                        </a:rPr>
                        <a:t>CT #77</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indent="0" algn="just" defTabSz="914400" rtl="0" eaLnBrk="1" latinLnBrk="0" hangingPunct="1">
                        <a:lnSpc>
                          <a:spcPct val="100000"/>
                        </a:lnSpc>
                        <a:spcBef>
                          <a:spcPts val="1400"/>
                        </a:spcBef>
                        <a:spcAft>
                          <a:spcPts val="0"/>
                        </a:spcAft>
                        <a:buClr>
                          <a:schemeClr val="accent1"/>
                        </a:buClr>
                        <a:buSzPct val="80000"/>
                        <a:buFont typeface="Arial" pitchFamily="34" charset="0"/>
                        <a:buNone/>
                      </a:pPr>
                      <a:r>
                        <a:rPr lang="pt-BR" sz="1600" kern="1200">
                          <a:solidFill>
                            <a:schemeClr val="dk1"/>
                          </a:solidFill>
                          <a:latin typeface="+mn-lt"/>
                          <a:ea typeface="+mn-ea"/>
                          <a:cs typeface="+mn-cs"/>
                        </a:rPr>
                        <a:t>Quando o usuário clicar no botão “Fechar” no modal de sucesso </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sz="1600" kern="1200" dirty="0">
                          <a:solidFill>
                            <a:schemeClr val="dk1"/>
                          </a:solidFill>
                          <a:latin typeface="+mn-lt"/>
                          <a:ea typeface="+mn-ea"/>
                          <a:cs typeface="+mn-cs"/>
                        </a:rPr>
                        <a:t>Sucesso</a:t>
                      </a:r>
                    </a:p>
                    <a:p>
                      <a:pPr marL="0" algn="ctr" defTabSz="914400" rtl="0" eaLnBrk="1" latinLnBrk="0" hangingPunct="1"/>
                      <a:endParaRPr lang="pt-BR" sz="16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10904498"/>
                  </a:ext>
                </a:extLst>
              </a:tr>
              <a:tr h="494496">
                <a:tc>
                  <a:txBody>
                    <a:bodyPr/>
                    <a:lstStyle/>
                    <a:p>
                      <a:pPr marL="0" indent="0" algn="just" defTabSz="914400" rtl="0" eaLnBrk="1" latinLnBrk="0" hangingPunct="1">
                        <a:lnSpc>
                          <a:spcPct val="100000"/>
                        </a:lnSpc>
                        <a:spcBef>
                          <a:spcPts val="1400"/>
                        </a:spcBef>
                        <a:spcAft>
                          <a:spcPts val="0"/>
                        </a:spcAft>
                        <a:buClr>
                          <a:schemeClr val="accent1"/>
                        </a:buClr>
                        <a:buSzPct val="80000"/>
                        <a:buFont typeface="Arial" pitchFamily="34" charset="0"/>
                        <a:buNone/>
                      </a:pPr>
                      <a:r>
                        <a:rPr lang="pt-BR" sz="1600" kern="1200">
                          <a:solidFill>
                            <a:schemeClr val="dk1"/>
                          </a:solidFill>
                          <a:latin typeface="+mn-lt"/>
                          <a:ea typeface="+mn-ea"/>
                          <a:cs typeface="+mn-cs"/>
                        </a:rPr>
                        <a:t>CT #78</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indent="0" algn="just" defTabSz="914400" rtl="0" eaLnBrk="1" latinLnBrk="0" hangingPunct="1">
                        <a:lnSpc>
                          <a:spcPct val="100000"/>
                        </a:lnSpc>
                        <a:spcBef>
                          <a:spcPts val="1400"/>
                        </a:spcBef>
                        <a:spcAft>
                          <a:spcPts val="0"/>
                        </a:spcAft>
                        <a:buClr>
                          <a:schemeClr val="accent1"/>
                        </a:buClr>
                        <a:buSzPct val="80000"/>
                        <a:buFont typeface="Arial" pitchFamily="34" charset="0"/>
                        <a:buNone/>
                      </a:pPr>
                      <a:r>
                        <a:rPr lang="pt-BR" sz="1600" kern="1200" dirty="0">
                          <a:solidFill>
                            <a:schemeClr val="dk1"/>
                          </a:solidFill>
                          <a:latin typeface="+mn-lt"/>
                          <a:ea typeface="+mn-ea"/>
                          <a:cs typeface="+mn-cs"/>
                        </a:rPr>
                        <a:t>Verificar se há algum campo de preenchimento do formulário em branco.</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sz="1600" kern="1200" dirty="0">
                          <a:solidFill>
                            <a:schemeClr val="dk1"/>
                          </a:solidFill>
                          <a:latin typeface="+mn-lt"/>
                          <a:ea typeface="+mn-ea"/>
                          <a:cs typeface="+mn-cs"/>
                        </a:rPr>
                        <a:t>Sucesso</a:t>
                      </a:r>
                    </a:p>
                    <a:p>
                      <a:pPr marL="0" algn="ctr" defTabSz="914400" rtl="0" eaLnBrk="1" latinLnBrk="0" hangingPunct="1"/>
                      <a:endParaRPr lang="pt-BR" sz="16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719442413"/>
                  </a:ext>
                </a:extLst>
              </a:tr>
            </a:tbl>
          </a:graphicData>
        </a:graphic>
      </p:graphicFrame>
    </p:spTree>
    <p:extLst>
      <p:ext uri="{BB962C8B-B14F-4D97-AF65-F5344CB8AC3E}">
        <p14:creationId xmlns:p14="http://schemas.microsoft.com/office/powerpoint/2010/main" val="295342910"/>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261872" y="99219"/>
            <a:ext cx="9692640" cy="1325562"/>
          </a:xfrm>
        </p:spPr>
        <p:txBody>
          <a:bodyPr/>
          <a:lstStyle/>
          <a:p>
            <a:r>
              <a:rPr lang="pt-BR" dirty="0"/>
              <a:t>Caso de Teste</a:t>
            </a:r>
          </a:p>
        </p:txBody>
      </p:sp>
      <p:sp>
        <p:nvSpPr>
          <p:cNvPr id="3" name="Marcador de Posição de Conteúdo 2"/>
          <p:cNvSpPr>
            <a:spLocks noGrp="1"/>
          </p:cNvSpPr>
          <p:nvPr>
            <p:ph idx="1"/>
          </p:nvPr>
        </p:nvSpPr>
        <p:spPr>
          <a:xfrm>
            <a:off x="1261872" y="1424781"/>
            <a:ext cx="8595360" cy="4351337"/>
          </a:xfrm>
        </p:spPr>
        <p:txBody>
          <a:bodyPr/>
          <a:lstStyle/>
          <a:p>
            <a:r>
              <a:rPr lang="pt-BR" b="1" dirty="0"/>
              <a:t>Cadastrar Parâmetros</a:t>
            </a:r>
          </a:p>
        </p:txBody>
      </p:sp>
      <p:pic>
        <p:nvPicPr>
          <p:cNvPr id="4" name="Imagem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graphicFrame>
        <p:nvGraphicFramePr>
          <p:cNvPr id="6" name="Tabela 5"/>
          <p:cNvGraphicFramePr>
            <a:graphicFrameLocks noGrp="1"/>
          </p:cNvGraphicFramePr>
          <p:nvPr>
            <p:extLst/>
          </p:nvPr>
        </p:nvGraphicFramePr>
        <p:xfrm>
          <a:off x="1261872" y="2032559"/>
          <a:ext cx="8127999" cy="389636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1651200494"/>
                    </a:ext>
                  </a:extLst>
                </a:gridCol>
                <a:gridCol w="2709333">
                  <a:extLst>
                    <a:ext uri="{9D8B030D-6E8A-4147-A177-3AD203B41FA5}">
                      <a16:colId xmlns:a16="http://schemas.microsoft.com/office/drawing/2014/main" val="2113526664"/>
                    </a:ext>
                  </a:extLst>
                </a:gridCol>
                <a:gridCol w="2709333">
                  <a:extLst>
                    <a:ext uri="{9D8B030D-6E8A-4147-A177-3AD203B41FA5}">
                      <a16:colId xmlns:a16="http://schemas.microsoft.com/office/drawing/2014/main" val="1496732803"/>
                    </a:ext>
                  </a:extLst>
                </a:gridCol>
              </a:tblGrid>
              <a:tr h="483709">
                <a:tc>
                  <a:txBody>
                    <a:bodyPr/>
                    <a:lstStyle/>
                    <a:p>
                      <a:pPr algn="ctr"/>
                      <a:r>
                        <a:rPr lang="pt-BR" sz="1500" dirty="0">
                          <a:solidFill>
                            <a:schemeClr val="bg1"/>
                          </a:solidFill>
                        </a:rPr>
                        <a:t>Casos de Teste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a:txBody>
                    <a:bodyPr/>
                    <a:lstStyle/>
                    <a:p>
                      <a:pPr algn="ctr"/>
                      <a:r>
                        <a:rPr lang="pt-BR" sz="1500" dirty="0">
                          <a:solidFill>
                            <a:schemeClr val="bg1"/>
                          </a:solidFill>
                        </a:rPr>
                        <a:t>Descrição do </a:t>
                      </a:r>
                    </a:p>
                    <a:p>
                      <a:pPr algn="ctr"/>
                      <a:r>
                        <a:rPr lang="pt-BR" sz="1500" dirty="0">
                          <a:solidFill>
                            <a:schemeClr val="bg1"/>
                          </a:solidFill>
                        </a:rPr>
                        <a:t>Caso de</a:t>
                      </a:r>
                      <a:r>
                        <a:rPr lang="pt-BR" sz="1500" baseline="0" dirty="0">
                          <a:solidFill>
                            <a:schemeClr val="bg1"/>
                          </a:solidFill>
                        </a:rPr>
                        <a:t> </a:t>
                      </a:r>
                      <a:r>
                        <a:rPr lang="pt-BR" sz="1500" dirty="0">
                          <a:solidFill>
                            <a:schemeClr val="bg1"/>
                          </a:solidFill>
                        </a:rPr>
                        <a:t>Teste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a:txBody>
                    <a:bodyPr/>
                    <a:lstStyle/>
                    <a:p>
                      <a:pPr algn="ctr"/>
                      <a:r>
                        <a:rPr lang="pt-BR" sz="1500" dirty="0">
                          <a:solidFill>
                            <a:schemeClr val="bg1"/>
                          </a:solidFill>
                        </a:rPr>
                        <a:t>Status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extLst>
                  <a:ext uri="{0D108BD9-81ED-4DB2-BD59-A6C34878D82A}">
                    <a16:rowId xmlns:a16="http://schemas.microsoft.com/office/drawing/2014/main" val="4223604693"/>
                  </a:ext>
                </a:extLst>
              </a:tr>
              <a:tr h="494496">
                <a:tc>
                  <a:txBody>
                    <a:bodyPr/>
                    <a:lstStyle/>
                    <a:p>
                      <a:pPr marL="0" indent="0" algn="just" defTabSz="914400" rtl="0" eaLnBrk="1" latinLnBrk="0" hangingPunct="1">
                        <a:lnSpc>
                          <a:spcPct val="100000"/>
                        </a:lnSpc>
                        <a:spcBef>
                          <a:spcPts val="1400"/>
                        </a:spcBef>
                        <a:spcAft>
                          <a:spcPts val="0"/>
                        </a:spcAft>
                        <a:buClr>
                          <a:schemeClr val="accent1"/>
                        </a:buClr>
                        <a:buSzPct val="80000"/>
                        <a:buFont typeface="Arial" pitchFamily="34" charset="0"/>
                        <a:buNone/>
                      </a:pPr>
                      <a:r>
                        <a:rPr lang="pt-BR" sz="1600" kern="1200" dirty="0">
                          <a:solidFill>
                            <a:schemeClr val="dk1"/>
                          </a:solidFill>
                          <a:latin typeface="+mn-lt"/>
                          <a:ea typeface="+mn-ea"/>
                          <a:cs typeface="+mn-cs"/>
                        </a:rPr>
                        <a:t>CT #79</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indent="0" algn="just" defTabSz="914400" rtl="0" eaLnBrk="1" latinLnBrk="0" hangingPunct="1">
                        <a:lnSpc>
                          <a:spcPct val="100000"/>
                        </a:lnSpc>
                        <a:spcBef>
                          <a:spcPts val="1400"/>
                        </a:spcBef>
                        <a:spcAft>
                          <a:spcPts val="0"/>
                        </a:spcAft>
                        <a:buClr>
                          <a:schemeClr val="accent1"/>
                        </a:buClr>
                        <a:buSzPct val="80000"/>
                        <a:buFont typeface="Arial" pitchFamily="34" charset="0"/>
                        <a:buNone/>
                      </a:pPr>
                      <a:r>
                        <a:rPr lang="pt-BR" sz="1600" kern="1200">
                          <a:solidFill>
                            <a:schemeClr val="dk1"/>
                          </a:solidFill>
                          <a:latin typeface="+mn-lt"/>
                          <a:ea typeface="+mn-ea"/>
                          <a:cs typeface="+mn-cs"/>
                        </a:rPr>
                        <a:t>Verificar se o valor digitado como valor máximo é maior ou igual ao que o valor mínimo no cadastro de parâmetros de alertas.</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pt-BR" sz="1600" dirty="0"/>
                    </a:p>
                    <a:p>
                      <a:pPr marL="0" marR="0" indent="0" algn="ctr" defTabSz="914400" rtl="0" eaLnBrk="1" fontAlgn="auto" latinLnBrk="0" hangingPunct="1">
                        <a:lnSpc>
                          <a:spcPct val="100000"/>
                        </a:lnSpc>
                        <a:spcBef>
                          <a:spcPts val="0"/>
                        </a:spcBef>
                        <a:spcAft>
                          <a:spcPts val="0"/>
                        </a:spcAft>
                        <a:buClrTx/>
                        <a:buSzTx/>
                        <a:buFontTx/>
                        <a:buNone/>
                        <a:tabLst/>
                        <a:defRPr/>
                      </a:pPr>
                      <a:endParaRPr lang="pt-BR" sz="1600" dirty="0"/>
                    </a:p>
                    <a:p>
                      <a:pPr marL="0" marR="0" indent="0" algn="ctr" defTabSz="914400" rtl="0" eaLnBrk="1" fontAlgn="auto" latinLnBrk="0" hangingPunct="1">
                        <a:lnSpc>
                          <a:spcPct val="100000"/>
                        </a:lnSpc>
                        <a:spcBef>
                          <a:spcPts val="0"/>
                        </a:spcBef>
                        <a:spcAft>
                          <a:spcPts val="0"/>
                        </a:spcAft>
                        <a:buClrTx/>
                        <a:buSzTx/>
                        <a:buFontTx/>
                        <a:buNone/>
                        <a:tabLst/>
                        <a:defRPr/>
                      </a:pPr>
                      <a:r>
                        <a:rPr lang="pt-BR" sz="1600" dirty="0"/>
                        <a:t>Falha</a:t>
                      </a:r>
                    </a:p>
                    <a:p>
                      <a:pPr marL="0" algn="ctr" defTabSz="914400" rtl="0" eaLnBrk="1" latinLnBrk="0" hangingPunct="1"/>
                      <a:endParaRPr lang="pt-BR" sz="16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838025735"/>
                  </a:ext>
                </a:extLst>
              </a:tr>
              <a:tr h="494496">
                <a:tc>
                  <a:txBody>
                    <a:bodyPr/>
                    <a:lstStyle/>
                    <a:p>
                      <a:pPr marL="0" indent="0" algn="just" defTabSz="914400" rtl="0" eaLnBrk="1" latinLnBrk="0" hangingPunct="1">
                        <a:lnSpc>
                          <a:spcPct val="100000"/>
                        </a:lnSpc>
                        <a:spcBef>
                          <a:spcPts val="1400"/>
                        </a:spcBef>
                        <a:spcAft>
                          <a:spcPts val="0"/>
                        </a:spcAft>
                        <a:buClr>
                          <a:schemeClr val="accent1"/>
                        </a:buClr>
                        <a:buSzPct val="80000"/>
                        <a:buFont typeface="Arial" pitchFamily="34" charset="0"/>
                        <a:buNone/>
                      </a:pPr>
                      <a:r>
                        <a:rPr lang="pt-BR" sz="1600" kern="1200" dirty="0">
                          <a:solidFill>
                            <a:schemeClr val="dk1"/>
                          </a:solidFill>
                          <a:latin typeface="+mn-lt"/>
                          <a:ea typeface="+mn-ea"/>
                          <a:cs typeface="+mn-cs"/>
                        </a:rPr>
                        <a:t>CT #80</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indent="0" algn="just" defTabSz="914400" rtl="0" eaLnBrk="1" latinLnBrk="0" hangingPunct="1">
                        <a:lnSpc>
                          <a:spcPct val="100000"/>
                        </a:lnSpc>
                        <a:spcBef>
                          <a:spcPts val="1400"/>
                        </a:spcBef>
                        <a:spcAft>
                          <a:spcPts val="0"/>
                        </a:spcAft>
                        <a:buClr>
                          <a:schemeClr val="accent1"/>
                        </a:buClr>
                        <a:buSzPct val="80000"/>
                        <a:buFont typeface="Arial" pitchFamily="34" charset="0"/>
                        <a:buNone/>
                      </a:pPr>
                      <a:r>
                        <a:rPr lang="pt-BR" sz="1600" kern="1200" dirty="0">
                          <a:solidFill>
                            <a:schemeClr val="dk1"/>
                          </a:solidFill>
                          <a:latin typeface="+mn-lt"/>
                          <a:ea typeface="+mn-ea"/>
                          <a:cs typeface="+mn-cs"/>
                        </a:rPr>
                        <a:t>Quando o usuário digitar os parâmetros de alerta deixando uma das opções (cores das condições normais ou anormais) sem ser definido.</a:t>
                      </a:r>
                    </a:p>
                    <a:p>
                      <a:pPr marL="0" indent="0" algn="just" defTabSz="914400" rtl="0" eaLnBrk="1" latinLnBrk="0" hangingPunct="1">
                        <a:lnSpc>
                          <a:spcPct val="100000"/>
                        </a:lnSpc>
                        <a:spcBef>
                          <a:spcPts val="1400"/>
                        </a:spcBef>
                        <a:spcAft>
                          <a:spcPts val="0"/>
                        </a:spcAft>
                        <a:buClr>
                          <a:schemeClr val="accent1"/>
                        </a:buClr>
                        <a:buSzPct val="80000"/>
                        <a:buFont typeface="Arial" pitchFamily="34" charset="0"/>
                        <a:buNone/>
                      </a:pPr>
                      <a:r>
                        <a:rPr lang="pt-BR" sz="1600" kern="1200" dirty="0">
                          <a:solidFill>
                            <a:schemeClr val="dk1"/>
                          </a:solidFill>
                          <a:latin typeface="+mn-lt"/>
                          <a:ea typeface="+mn-ea"/>
                          <a:cs typeface="+mn-cs"/>
                        </a:rPr>
                        <a:t> </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pt-BR" sz="1600" dirty="0"/>
                    </a:p>
                    <a:p>
                      <a:pPr marL="0" marR="0" indent="0" algn="ctr" defTabSz="914400" rtl="0" eaLnBrk="1" fontAlgn="auto" latinLnBrk="0" hangingPunct="1">
                        <a:lnSpc>
                          <a:spcPct val="100000"/>
                        </a:lnSpc>
                        <a:spcBef>
                          <a:spcPts val="0"/>
                        </a:spcBef>
                        <a:spcAft>
                          <a:spcPts val="0"/>
                        </a:spcAft>
                        <a:buClrTx/>
                        <a:buSzTx/>
                        <a:buFontTx/>
                        <a:buNone/>
                        <a:tabLst/>
                        <a:defRPr/>
                      </a:pPr>
                      <a:endParaRPr lang="pt-BR" sz="1600" dirty="0"/>
                    </a:p>
                    <a:p>
                      <a:pPr marL="0" marR="0" indent="0" algn="ctr" defTabSz="914400" rtl="0" eaLnBrk="1" fontAlgn="auto" latinLnBrk="0" hangingPunct="1">
                        <a:lnSpc>
                          <a:spcPct val="100000"/>
                        </a:lnSpc>
                        <a:spcBef>
                          <a:spcPts val="0"/>
                        </a:spcBef>
                        <a:spcAft>
                          <a:spcPts val="0"/>
                        </a:spcAft>
                        <a:buClrTx/>
                        <a:buSzTx/>
                        <a:buFontTx/>
                        <a:buNone/>
                        <a:tabLst/>
                        <a:defRPr/>
                      </a:pPr>
                      <a:r>
                        <a:rPr lang="pt-BR" sz="1600" dirty="0"/>
                        <a:t>Falha</a:t>
                      </a:r>
                    </a:p>
                    <a:p>
                      <a:pPr marL="0" algn="ctr" defTabSz="914400" rtl="0" eaLnBrk="1" latinLnBrk="0" hangingPunct="1"/>
                      <a:endParaRPr lang="pt-BR" sz="16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196532230"/>
                  </a:ext>
                </a:extLst>
              </a:tr>
            </a:tbl>
          </a:graphicData>
        </a:graphic>
      </p:graphicFrame>
    </p:spTree>
    <p:extLst>
      <p:ext uri="{BB962C8B-B14F-4D97-AF65-F5344CB8AC3E}">
        <p14:creationId xmlns:p14="http://schemas.microsoft.com/office/powerpoint/2010/main" val="3275044428"/>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261872" y="99219"/>
            <a:ext cx="9692640" cy="1325562"/>
          </a:xfrm>
        </p:spPr>
        <p:txBody>
          <a:bodyPr/>
          <a:lstStyle/>
          <a:p>
            <a:r>
              <a:rPr lang="pt-BR" dirty="0"/>
              <a:t>Caso de Teste</a:t>
            </a:r>
          </a:p>
        </p:txBody>
      </p:sp>
      <p:sp>
        <p:nvSpPr>
          <p:cNvPr id="3" name="Marcador de Posição de Conteúdo 2"/>
          <p:cNvSpPr>
            <a:spLocks noGrp="1"/>
          </p:cNvSpPr>
          <p:nvPr>
            <p:ph idx="1"/>
          </p:nvPr>
        </p:nvSpPr>
        <p:spPr>
          <a:xfrm>
            <a:off x="1261872" y="1424781"/>
            <a:ext cx="8595360" cy="4351337"/>
          </a:xfrm>
        </p:spPr>
        <p:txBody>
          <a:bodyPr/>
          <a:lstStyle/>
          <a:p>
            <a:r>
              <a:rPr lang="pt-BR" b="1" dirty="0"/>
              <a:t>Cadastrar Parâmetros</a:t>
            </a:r>
          </a:p>
        </p:txBody>
      </p:sp>
      <p:pic>
        <p:nvPicPr>
          <p:cNvPr id="4" name="Imagem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graphicFrame>
        <p:nvGraphicFramePr>
          <p:cNvPr id="6" name="Tabela 5"/>
          <p:cNvGraphicFramePr>
            <a:graphicFrameLocks noGrp="1"/>
          </p:cNvGraphicFramePr>
          <p:nvPr>
            <p:extLst/>
          </p:nvPr>
        </p:nvGraphicFramePr>
        <p:xfrm>
          <a:off x="1261872" y="2032559"/>
          <a:ext cx="8127999" cy="210312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1651200494"/>
                    </a:ext>
                  </a:extLst>
                </a:gridCol>
                <a:gridCol w="2709333">
                  <a:extLst>
                    <a:ext uri="{9D8B030D-6E8A-4147-A177-3AD203B41FA5}">
                      <a16:colId xmlns:a16="http://schemas.microsoft.com/office/drawing/2014/main" val="2113526664"/>
                    </a:ext>
                  </a:extLst>
                </a:gridCol>
                <a:gridCol w="2709333">
                  <a:extLst>
                    <a:ext uri="{9D8B030D-6E8A-4147-A177-3AD203B41FA5}">
                      <a16:colId xmlns:a16="http://schemas.microsoft.com/office/drawing/2014/main" val="1496732803"/>
                    </a:ext>
                  </a:extLst>
                </a:gridCol>
              </a:tblGrid>
              <a:tr h="483709">
                <a:tc>
                  <a:txBody>
                    <a:bodyPr/>
                    <a:lstStyle/>
                    <a:p>
                      <a:pPr algn="ctr"/>
                      <a:r>
                        <a:rPr lang="pt-BR" sz="1500" dirty="0">
                          <a:solidFill>
                            <a:schemeClr val="bg1"/>
                          </a:solidFill>
                        </a:rPr>
                        <a:t>Casos de Teste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a:txBody>
                    <a:bodyPr/>
                    <a:lstStyle/>
                    <a:p>
                      <a:pPr algn="ctr"/>
                      <a:r>
                        <a:rPr lang="pt-BR" sz="1500" dirty="0">
                          <a:solidFill>
                            <a:schemeClr val="bg1"/>
                          </a:solidFill>
                        </a:rPr>
                        <a:t>Descrição do </a:t>
                      </a:r>
                    </a:p>
                    <a:p>
                      <a:pPr algn="ctr"/>
                      <a:r>
                        <a:rPr lang="pt-BR" sz="1500" dirty="0">
                          <a:solidFill>
                            <a:schemeClr val="bg1"/>
                          </a:solidFill>
                        </a:rPr>
                        <a:t>Caso de</a:t>
                      </a:r>
                      <a:r>
                        <a:rPr lang="pt-BR" sz="1500" baseline="0" dirty="0">
                          <a:solidFill>
                            <a:schemeClr val="bg1"/>
                          </a:solidFill>
                        </a:rPr>
                        <a:t> </a:t>
                      </a:r>
                      <a:r>
                        <a:rPr lang="pt-BR" sz="1500" dirty="0">
                          <a:solidFill>
                            <a:schemeClr val="bg1"/>
                          </a:solidFill>
                        </a:rPr>
                        <a:t>Teste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a:txBody>
                    <a:bodyPr/>
                    <a:lstStyle/>
                    <a:p>
                      <a:pPr algn="ctr"/>
                      <a:r>
                        <a:rPr lang="pt-BR" sz="1500" dirty="0">
                          <a:solidFill>
                            <a:schemeClr val="bg1"/>
                          </a:solidFill>
                        </a:rPr>
                        <a:t>Status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extLst>
                  <a:ext uri="{0D108BD9-81ED-4DB2-BD59-A6C34878D82A}">
                    <a16:rowId xmlns:a16="http://schemas.microsoft.com/office/drawing/2014/main" val="4223604693"/>
                  </a:ext>
                </a:extLst>
              </a:tr>
              <a:tr h="494496">
                <a:tc>
                  <a:txBody>
                    <a:bodyPr/>
                    <a:lstStyle/>
                    <a:p>
                      <a:pPr marL="0" indent="0" algn="just" defTabSz="914400" rtl="0" eaLnBrk="1" latinLnBrk="0" hangingPunct="1">
                        <a:lnSpc>
                          <a:spcPct val="100000"/>
                        </a:lnSpc>
                        <a:spcBef>
                          <a:spcPts val="1400"/>
                        </a:spcBef>
                        <a:spcAft>
                          <a:spcPts val="0"/>
                        </a:spcAft>
                        <a:buClr>
                          <a:schemeClr val="accent1"/>
                        </a:buClr>
                        <a:buSzPct val="80000"/>
                        <a:buFont typeface="Arial" pitchFamily="34" charset="0"/>
                        <a:buNone/>
                      </a:pPr>
                      <a:r>
                        <a:rPr lang="pt-BR" sz="1600" kern="1200" dirty="0">
                          <a:solidFill>
                            <a:schemeClr val="dk1"/>
                          </a:solidFill>
                          <a:latin typeface="+mn-lt"/>
                          <a:ea typeface="+mn-ea"/>
                          <a:cs typeface="+mn-cs"/>
                        </a:rPr>
                        <a:t>CT #81</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indent="0" algn="just" defTabSz="914400" rtl="0" eaLnBrk="1" latinLnBrk="0" hangingPunct="1">
                        <a:lnSpc>
                          <a:spcPct val="100000"/>
                        </a:lnSpc>
                        <a:spcBef>
                          <a:spcPts val="1400"/>
                        </a:spcBef>
                        <a:spcAft>
                          <a:spcPts val="0"/>
                        </a:spcAft>
                        <a:buClr>
                          <a:schemeClr val="accent1"/>
                        </a:buClr>
                        <a:buSzPct val="80000"/>
                        <a:buFont typeface="Arial" pitchFamily="34" charset="0"/>
                        <a:buNone/>
                      </a:pPr>
                      <a:r>
                        <a:rPr lang="pt-BR" sz="1600" kern="1200" dirty="0">
                          <a:solidFill>
                            <a:schemeClr val="dk1"/>
                          </a:solidFill>
                          <a:latin typeface="+mn-lt"/>
                          <a:ea typeface="+mn-ea"/>
                          <a:cs typeface="+mn-cs"/>
                        </a:rPr>
                        <a:t>  Verificar ao clicar em “Voltar”.</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sz="1600" kern="1200" dirty="0">
                          <a:solidFill>
                            <a:schemeClr val="dk1"/>
                          </a:solidFill>
                          <a:latin typeface="+mn-lt"/>
                          <a:ea typeface="+mn-ea"/>
                          <a:cs typeface="+mn-cs"/>
                        </a:rPr>
                        <a:t>Sucesso</a:t>
                      </a:r>
                    </a:p>
                    <a:p>
                      <a:pPr marL="0" algn="ctr" defTabSz="914400" rtl="0" eaLnBrk="1" latinLnBrk="0" hangingPunct="1"/>
                      <a:endParaRPr lang="pt-BR" sz="16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838025735"/>
                  </a:ext>
                </a:extLst>
              </a:tr>
              <a:tr h="494496">
                <a:tc>
                  <a:txBody>
                    <a:bodyPr/>
                    <a:lstStyle/>
                    <a:p>
                      <a:pPr marL="0" indent="0" algn="just" defTabSz="914400" rtl="0" eaLnBrk="1" latinLnBrk="0" hangingPunct="1">
                        <a:lnSpc>
                          <a:spcPct val="100000"/>
                        </a:lnSpc>
                        <a:spcBef>
                          <a:spcPts val="1400"/>
                        </a:spcBef>
                        <a:spcAft>
                          <a:spcPts val="0"/>
                        </a:spcAft>
                        <a:buClr>
                          <a:schemeClr val="accent1"/>
                        </a:buClr>
                        <a:buSzPct val="80000"/>
                        <a:buFont typeface="Arial" pitchFamily="34" charset="0"/>
                        <a:buNone/>
                      </a:pPr>
                      <a:r>
                        <a:rPr lang="pt-BR" sz="1600" kern="1200" dirty="0">
                          <a:solidFill>
                            <a:schemeClr val="dk1"/>
                          </a:solidFill>
                          <a:latin typeface="+mn-lt"/>
                          <a:ea typeface="+mn-ea"/>
                          <a:cs typeface="+mn-cs"/>
                        </a:rPr>
                        <a:t>CT #82</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indent="0" algn="just" defTabSz="914400" rtl="0" eaLnBrk="1" latinLnBrk="0" hangingPunct="1">
                        <a:lnSpc>
                          <a:spcPct val="100000"/>
                        </a:lnSpc>
                        <a:spcBef>
                          <a:spcPts val="1400"/>
                        </a:spcBef>
                        <a:spcAft>
                          <a:spcPts val="0"/>
                        </a:spcAft>
                        <a:buClr>
                          <a:schemeClr val="accent1"/>
                        </a:buClr>
                        <a:buSzPct val="80000"/>
                        <a:buFont typeface="Arial" pitchFamily="34" charset="0"/>
                        <a:buNone/>
                      </a:pPr>
                      <a:r>
                        <a:rPr lang="pt-BR" sz="1600" kern="1200" dirty="0">
                          <a:solidFill>
                            <a:schemeClr val="dk1"/>
                          </a:solidFill>
                          <a:latin typeface="+mn-lt"/>
                          <a:ea typeface="+mn-ea"/>
                          <a:cs typeface="+mn-cs"/>
                        </a:rPr>
                        <a:t>Verificar ao clicar no símbolo “x” situado no canto superior direito do modal.</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pt-BR" sz="1600" kern="1200" dirty="0">
                        <a:solidFill>
                          <a:schemeClr val="dk1"/>
                        </a:solidFill>
                        <a:latin typeface="+mn-lt"/>
                        <a:ea typeface="+mn-ea"/>
                        <a:cs typeface="+mn-cs"/>
                      </a:endParaRPr>
                    </a:p>
                    <a:p>
                      <a:pPr marL="0" marR="0" indent="0" algn="ctr" defTabSz="914400" rtl="0" eaLnBrk="1" fontAlgn="auto" latinLnBrk="0" hangingPunct="1">
                        <a:lnSpc>
                          <a:spcPct val="100000"/>
                        </a:lnSpc>
                        <a:spcBef>
                          <a:spcPts val="0"/>
                        </a:spcBef>
                        <a:spcAft>
                          <a:spcPts val="0"/>
                        </a:spcAft>
                        <a:buClrTx/>
                        <a:buSzTx/>
                        <a:buFontTx/>
                        <a:buNone/>
                        <a:tabLst/>
                        <a:defRPr/>
                      </a:pPr>
                      <a:r>
                        <a:rPr lang="pt-BR" sz="1600" kern="1200" dirty="0">
                          <a:solidFill>
                            <a:schemeClr val="dk1"/>
                          </a:solidFill>
                          <a:latin typeface="+mn-lt"/>
                          <a:ea typeface="+mn-ea"/>
                          <a:cs typeface="+mn-cs"/>
                        </a:rPr>
                        <a:t>Sucesso</a:t>
                      </a:r>
                    </a:p>
                    <a:p>
                      <a:pPr marL="0" algn="ctr" defTabSz="914400" rtl="0" eaLnBrk="1" latinLnBrk="0" hangingPunct="1"/>
                      <a:endParaRPr lang="pt-BR" sz="16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196532230"/>
                  </a:ext>
                </a:extLst>
              </a:tr>
            </a:tbl>
          </a:graphicData>
        </a:graphic>
      </p:graphicFrame>
    </p:spTree>
    <p:extLst>
      <p:ext uri="{BB962C8B-B14F-4D97-AF65-F5344CB8AC3E}">
        <p14:creationId xmlns:p14="http://schemas.microsoft.com/office/powerpoint/2010/main" val="2648070445"/>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Caso de Teste</a:t>
            </a:r>
          </a:p>
        </p:txBody>
      </p:sp>
      <p:sp>
        <p:nvSpPr>
          <p:cNvPr id="3" name="Marcador de Posição de Conteúdo 2"/>
          <p:cNvSpPr>
            <a:spLocks noGrp="1"/>
          </p:cNvSpPr>
          <p:nvPr>
            <p:ph idx="1"/>
          </p:nvPr>
        </p:nvSpPr>
        <p:spPr/>
        <p:txBody>
          <a:bodyPr/>
          <a:lstStyle/>
          <a:p>
            <a:pPr hangingPunct="0"/>
            <a:r>
              <a:rPr lang="pt-BR" b="1" dirty="0"/>
              <a:t>Atualizar Parâmetros:</a:t>
            </a:r>
            <a:r>
              <a:rPr lang="pt-BR" dirty="0"/>
              <a:t> Este Caso de Uso deverá ocorrer sempre que for necessário atualizar parâmetros de alertas por sensor de uma PCD.</a:t>
            </a:r>
            <a:endParaRPr lang="pt-BR" b="1" dirty="0"/>
          </a:p>
        </p:txBody>
      </p:sp>
      <p:pic>
        <p:nvPicPr>
          <p:cNvPr id="4" name="Imagem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graphicFrame>
        <p:nvGraphicFramePr>
          <p:cNvPr id="6" name="Tabela 5"/>
          <p:cNvGraphicFramePr>
            <a:graphicFrameLocks noGrp="1"/>
          </p:cNvGraphicFramePr>
          <p:nvPr>
            <p:extLst/>
          </p:nvPr>
        </p:nvGraphicFramePr>
        <p:xfrm>
          <a:off x="1337898" y="2616845"/>
          <a:ext cx="8127999" cy="3563292"/>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1651200494"/>
                    </a:ext>
                  </a:extLst>
                </a:gridCol>
                <a:gridCol w="2709333">
                  <a:extLst>
                    <a:ext uri="{9D8B030D-6E8A-4147-A177-3AD203B41FA5}">
                      <a16:colId xmlns:a16="http://schemas.microsoft.com/office/drawing/2014/main" val="2113526664"/>
                    </a:ext>
                  </a:extLst>
                </a:gridCol>
                <a:gridCol w="2709333">
                  <a:extLst>
                    <a:ext uri="{9D8B030D-6E8A-4147-A177-3AD203B41FA5}">
                      <a16:colId xmlns:a16="http://schemas.microsoft.com/office/drawing/2014/main" val="1496732803"/>
                    </a:ext>
                  </a:extLst>
                </a:gridCol>
              </a:tblGrid>
              <a:tr h="370840">
                <a:tc>
                  <a:txBody>
                    <a:bodyPr/>
                    <a:lstStyle/>
                    <a:p>
                      <a:pPr algn="ctr"/>
                      <a:r>
                        <a:rPr lang="pt-BR" sz="1500" dirty="0">
                          <a:solidFill>
                            <a:schemeClr val="bg1"/>
                          </a:solidFill>
                        </a:rPr>
                        <a:t>Casos de Teste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a:txBody>
                    <a:bodyPr/>
                    <a:lstStyle/>
                    <a:p>
                      <a:pPr algn="ctr"/>
                      <a:r>
                        <a:rPr lang="pt-BR" sz="1500" dirty="0">
                          <a:solidFill>
                            <a:schemeClr val="bg1"/>
                          </a:solidFill>
                        </a:rPr>
                        <a:t>Descrição do </a:t>
                      </a:r>
                    </a:p>
                    <a:p>
                      <a:pPr algn="ctr"/>
                      <a:r>
                        <a:rPr lang="pt-BR" sz="1500" dirty="0">
                          <a:solidFill>
                            <a:schemeClr val="bg1"/>
                          </a:solidFill>
                        </a:rPr>
                        <a:t>Caso de</a:t>
                      </a:r>
                      <a:r>
                        <a:rPr lang="pt-BR" sz="1500" baseline="0" dirty="0">
                          <a:solidFill>
                            <a:schemeClr val="bg1"/>
                          </a:solidFill>
                        </a:rPr>
                        <a:t> </a:t>
                      </a:r>
                      <a:r>
                        <a:rPr lang="pt-BR" sz="1500" dirty="0">
                          <a:solidFill>
                            <a:schemeClr val="bg1"/>
                          </a:solidFill>
                        </a:rPr>
                        <a:t>Teste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a:txBody>
                    <a:bodyPr/>
                    <a:lstStyle/>
                    <a:p>
                      <a:pPr algn="ctr"/>
                      <a:r>
                        <a:rPr lang="pt-BR" sz="1500" dirty="0">
                          <a:solidFill>
                            <a:schemeClr val="bg1"/>
                          </a:solidFill>
                        </a:rPr>
                        <a:t>Status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extLst>
                  <a:ext uri="{0D108BD9-81ED-4DB2-BD59-A6C34878D82A}">
                    <a16:rowId xmlns:a16="http://schemas.microsoft.com/office/drawing/2014/main" val="4223604693"/>
                  </a:ext>
                </a:extLst>
              </a:tr>
              <a:tr h="1507326">
                <a:tc>
                  <a:txBody>
                    <a:bodyPr/>
                    <a:lstStyle/>
                    <a:p>
                      <a:pPr marL="0" indent="0" algn="just" defTabSz="914400" rtl="0" eaLnBrk="1" latinLnBrk="0" hangingPunct="1">
                        <a:lnSpc>
                          <a:spcPct val="100000"/>
                        </a:lnSpc>
                        <a:spcBef>
                          <a:spcPts val="1400"/>
                        </a:spcBef>
                        <a:spcAft>
                          <a:spcPts val="0"/>
                        </a:spcAft>
                        <a:buClr>
                          <a:schemeClr val="accent1"/>
                        </a:buClr>
                        <a:buSzPct val="80000"/>
                        <a:buFont typeface="Arial" pitchFamily="34" charset="0"/>
                        <a:buNone/>
                      </a:pPr>
                      <a:r>
                        <a:rPr lang="pt-BR" sz="1600" kern="1200" dirty="0">
                          <a:solidFill>
                            <a:schemeClr val="dk1"/>
                          </a:solidFill>
                          <a:latin typeface="+mn-lt"/>
                          <a:ea typeface="+mn-ea"/>
                          <a:cs typeface="+mn-cs"/>
                        </a:rPr>
                        <a:t>CT #83</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indent="0" algn="just" defTabSz="914400" rtl="0" eaLnBrk="1" latinLnBrk="0" hangingPunct="1">
                        <a:lnSpc>
                          <a:spcPct val="100000"/>
                        </a:lnSpc>
                        <a:spcBef>
                          <a:spcPts val="1400"/>
                        </a:spcBef>
                        <a:spcAft>
                          <a:spcPts val="0"/>
                        </a:spcAft>
                        <a:buClr>
                          <a:schemeClr val="accent1"/>
                        </a:buClr>
                        <a:buSzPct val="80000"/>
                        <a:buFont typeface="Arial" pitchFamily="34" charset="0"/>
                        <a:buNone/>
                      </a:pPr>
                      <a:r>
                        <a:rPr lang="pt-BR" sz="1600" kern="1200" dirty="0">
                          <a:solidFill>
                            <a:schemeClr val="dk1"/>
                          </a:solidFill>
                          <a:latin typeface="+mn-lt"/>
                          <a:ea typeface="+mn-ea"/>
                          <a:cs typeface="+mn-cs"/>
                        </a:rPr>
                        <a:t>Verificar ao clicar no botão “Editar” respectivo ao sensor, pertencente a uma determinada PCD.</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latinLnBrk="0" hangingPunct="1"/>
                      <a:endParaRPr lang="pt-BR" sz="1600" kern="1200" dirty="0">
                        <a:solidFill>
                          <a:schemeClr val="dk1"/>
                        </a:solidFill>
                        <a:latin typeface="+mn-lt"/>
                        <a:ea typeface="+mn-ea"/>
                        <a:cs typeface="+mn-cs"/>
                      </a:endParaRPr>
                    </a:p>
                    <a:p>
                      <a:pPr marL="0" algn="ctr" defTabSz="914400" rtl="0" eaLnBrk="1" latinLnBrk="0" hangingPunct="1"/>
                      <a:endParaRPr lang="pt-BR" sz="1600" kern="1200" dirty="0">
                        <a:solidFill>
                          <a:schemeClr val="dk1"/>
                        </a:solidFill>
                        <a:latin typeface="+mn-lt"/>
                        <a:ea typeface="+mn-ea"/>
                        <a:cs typeface="+mn-cs"/>
                      </a:endParaRPr>
                    </a:p>
                    <a:p>
                      <a:pPr marL="0" algn="ctr" defTabSz="914400" rtl="0" eaLnBrk="1" latinLnBrk="0" hangingPunct="1"/>
                      <a:r>
                        <a:rPr lang="pt-BR" sz="1600" kern="1200" dirty="0">
                          <a:solidFill>
                            <a:schemeClr val="dk1"/>
                          </a:solidFill>
                          <a:latin typeface="+mn-lt"/>
                          <a:ea typeface="+mn-ea"/>
                          <a:cs typeface="+mn-cs"/>
                        </a:rPr>
                        <a:t>Sucesso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476639649"/>
                  </a:ext>
                </a:extLst>
              </a:tr>
              <a:tr h="1507326">
                <a:tc>
                  <a:txBody>
                    <a:bodyPr/>
                    <a:lstStyle/>
                    <a:p>
                      <a:pPr marL="0" indent="0" algn="just" defTabSz="914400" rtl="0" eaLnBrk="1" latinLnBrk="0" hangingPunct="1">
                        <a:lnSpc>
                          <a:spcPct val="100000"/>
                        </a:lnSpc>
                        <a:spcBef>
                          <a:spcPts val="1400"/>
                        </a:spcBef>
                        <a:spcAft>
                          <a:spcPts val="0"/>
                        </a:spcAft>
                        <a:buClr>
                          <a:schemeClr val="accent1"/>
                        </a:buClr>
                        <a:buSzPct val="80000"/>
                        <a:buFont typeface="Arial" pitchFamily="34" charset="0"/>
                        <a:buNone/>
                      </a:pPr>
                      <a:r>
                        <a:rPr lang="pt-BR" sz="1600" kern="1200" dirty="0">
                          <a:solidFill>
                            <a:schemeClr val="dk1"/>
                          </a:solidFill>
                          <a:latin typeface="+mn-lt"/>
                          <a:ea typeface="+mn-ea"/>
                          <a:cs typeface="+mn-cs"/>
                        </a:rPr>
                        <a:t>CT #162</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indent="0" algn="just" defTabSz="914400" rtl="0" eaLnBrk="1" latinLnBrk="0" hangingPunct="1">
                        <a:lnSpc>
                          <a:spcPct val="100000"/>
                        </a:lnSpc>
                        <a:spcBef>
                          <a:spcPts val="1400"/>
                        </a:spcBef>
                        <a:spcAft>
                          <a:spcPts val="0"/>
                        </a:spcAft>
                        <a:buClr>
                          <a:schemeClr val="accent1"/>
                        </a:buClr>
                        <a:buSzPct val="80000"/>
                        <a:buFont typeface="Arial" pitchFamily="34" charset="0"/>
                        <a:buNone/>
                      </a:pPr>
                      <a:r>
                        <a:rPr lang="pt-BR" sz="1600" kern="1200" dirty="0">
                          <a:solidFill>
                            <a:schemeClr val="dk1"/>
                          </a:solidFill>
                          <a:latin typeface="+mn-lt"/>
                          <a:ea typeface="+mn-ea"/>
                          <a:cs typeface="+mn-cs"/>
                        </a:rPr>
                        <a:t>Verificar se ao clicar em “Atualizar” algum campo foi mudado.</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pt-BR" sz="1600" dirty="0"/>
                    </a:p>
                    <a:p>
                      <a:pPr marL="0" marR="0" indent="0" algn="ctr" defTabSz="914400" rtl="0" eaLnBrk="1" fontAlgn="auto" latinLnBrk="0" hangingPunct="1">
                        <a:lnSpc>
                          <a:spcPct val="100000"/>
                        </a:lnSpc>
                        <a:spcBef>
                          <a:spcPts val="0"/>
                        </a:spcBef>
                        <a:spcAft>
                          <a:spcPts val="0"/>
                        </a:spcAft>
                        <a:buClrTx/>
                        <a:buSzTx/>
                        <a:buFontTx/>
                        <a:buNone/>
                        <a:tabLst/>
                        <a:defRPr/>
                      </a:pPr>
                      <a:endParaRPr lang="pt-BR" sz="1600" dirty="0"/>
                    </a:p>
                    <a:p>
                      <a:pPr marL="0" marR="0" indent="0" algn="ctr" defTabSz="914400" rtl="0" eaLnBrk="1" fontAlgn="auto" latinLnBrk="0" hangingPunct="1">
                        <a:lnSpc>
                          <a:spcPct val="100000"/>
                        </a:lnSpc>
                        <a:spcBef>
                          <a:spcPts val="0"/>
                        </a:spcBef>
                        <a:spcAft>
                          <a:spcPts val="0"/>
                        </a:spcAft>
                        <a:buClrTx/>
                        <a:buSzTx/>
                        <a:buFontTx/>
                        <a:buNone/>
                        <a:tabLst/>
                        <a:defRPr/>
                      </a:pPr>
                      <a:r>
                        <a:rPr lang="pt-BR" sz="1600" dirty="0"/>
                        <a:t>Falha</a:t>
                      </a:r>
                    </a:p>
                    <a:p>
                      <a:pPr marL="0" algn="ctr" defTabSz="914400" rtl="0" eaLnBrk="1" latinLnBrk="0" hangingPunct="1"/>
                      <a:endParaRPr lang="pt-BR" sz="1600" kern="1200" dirty="0">
                        <a:solidFill>
                          <a:schemeClr val="dk1"/>
                        </a:solidFill>
                        <a:latin typeface="+mn-lt"/>
                        <a:ea typeface="+mn-ea"/>
                        <a:cs typeface="+mn-cs"/>
                      </a:endParaRPr>
                    </a:p>
                    <a:p>
                      <a:pPr marL="0" algn="ctr" defTabSz="914400" rtl="0" eaLnBrk="1" latinLnBrk="0" hangingPunct="1"/>
                      <a:endParaRPr lang="pt-BR" sz="16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34903843"/>
                  </a:ext>
                </a:extLst>
              </a:tr>
            </a:tbl>
          </a:graphicData>
        </a:graphic>
      </p:graphicFrame>
    </p:spTree>
    <p:extLst>
      <p:ext uri="{BB962C8B-B14F-4D97-AF65-F5344CB8AC3E}">
        <p14:creationId xmlns:p14="http://schemas.microsoft.com/office/powerpoint/2010/main" val="37490551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Alterações no banco</a:t>
            </a:r>
          </a:p>
        </p:txBody>
      </p:sp>
      <p:pic>
        <p:nvPicPr>
          <p:cNvPr id="4" name="Imagem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graphicFrame>
        <p:nvGraphicFramePr>
          <p:cNvPr id="3" name="Tabela 2"/>
          <p:cNvGraphicFramePr>
            <a:graphicFrameLocks noGrp="1"/>
          </p:cNvGraphicFramePr>
          <p:nvPr>
            <p:extLst>
              <p:ext uri="{D42A27DB-BD31-4B8C-83A1-F6EECF244321}">
                <p14:modId xmlns:p14="http://schemas.microsoft.com/office/powerpoint/2010/main" val="2050258284"/>
              </p:ext>
            </p:extLst>
          </p:nvPr>
        </p:nvGraphicFramePr>
        <p:xfrm>
          <a:off x="437883" y="1828800"/>
          <a:ext cx="10290218" cy="4074948"/>
        </p:xfrm>
        <a:graphic>
          <a:graphicData uri="http://schemas.openxmlformats.org/drawingml/2006/table">
            <a:tbl>
              <a:tblPr firstRow="1" bandRow="1">
                <a:tableStyleId>{5C22544A-7EE6-4342-B048-85BDC9FD1C3A}</a:tableStyleId>
              </a:tblPr>
              <a:tblGrid>
                <a:gridCol w="1989387">
                  <a:extLst>
                    <a:ext uri="{9D8B030D-6E8A-4147-A177-3AD203B41FA5}">
                      <a16:colId xmlns:a16="http://schemas.microsoft.com/office/drawing/2014/main" val="2958381250"/>
                    </a:ext>
                  </a:extLst>
                </a:gridCol>
                <a:gridCol w="8300831">
                  <a:extLst>
                    <a:ext uri="{9D8B030D-6E8A-4147-A177-3AD203B41FA5}">
                      <a16:colId xmlns:a16="http://schemas.microsoft.com/office/drawing/2014/main" val="3244939993"/>
                    </a:ext>
                  </a:extLst>
                </a:gridCol>
              </a:tblGrid>
              <a:tr h="370840">
                <a:tc>
                  <a:txBody>
                    <a:bodyPr/>
                    <a:lstStyle/>
                    <a:p>
                      <a:pPr algn="ctr"/>
                      <a:r>
                        <a:rPr lang="pt-BR" sz="1800" b="1" dirty="0"/>
                        <a:t>Data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a:txBody>
                    <a:bodyPr/>
                    <a:lstStyle/>
                    <a:p>
                      <a:pPr algn="ctr"/>
                      <a:r>
                        <a:rPr lang="pt-BR" sz="1800" b="1" dirty="0"/>
                        <a:t>Atividade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extLst>
                  <a:ext uri="{0D108BD9-81ED-4DB2-BD59-A6C34878D82A}">
                    <a16:rowId xmlns:a16="http://schemas.microsoft.com/office/drawing/2014/main" val="1516851947"/>
                  </a:ext>
                </a:extLst>
              </a:tr>
              <a:tr h="389014">
                <a:tc>
                  <a:txBody>
                    <a:bodyPr/>
                    <a:lstStyle/>
                    <a:p>
                      <a:pPr algn="ctr"/>
                      <a:r>
                        <a:rPr lang="pt-BR" dirty="0"/>
                        <a:t>08/09/2016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285750" indent="-285750">
                        <a:buFont typeface="Arial" panose="020B0604020202020204" pitchFamily="34" charset="0"/>
                        <a:buChar char="•"/>
                      </a:pPr>
                      <a:r>
                        <a:rPr lang="pt-BR" dirty="0"/>
                        <a:t>Criação do atributo USU_BAIRRO e USU_CIDADE na tabela USUARIOS.</a:t>
                      </a:r>
                    </a:p>
                    <a:p>
                      <a:pPr marL="285750" indent="-285750">
                        <a:buFont typeface="Arial" panose="020B0604020202020204" pitchFamily="34" charset="0"/>
                        <a:buChar char="•"/>
                      </a:pPr>
                      <a:r>
                        <a:rPr lang="pt-BR" dirty="0"/>
                        <a:t>Definição dos atributos PRA_VALOR_MAXIMO e PRA_VALOR_MINIMO como NULL na tabela PARAMETROS_DE_ALERTAS.</a:t>
                      </a:r>
                    </a:p>
                    <a:p>
                      <a:pPr marL="285750" indent="-285750">
                        <a:buFont typeface="Arial" panose="020B0604020202020204" pitchFamily="34" charset="0"/>
                        <a:buChar char="•"/>
                      </a:pPr>
                      <a:r>
                        <a:rPr lang="pt-BR" dirty="0"/>
                        <a:t>Criação da tabela UNIDADE_MEDIDA com o atributo UNI_ID (INTEGER AUTO_INCREMENT PRIMARY KEY).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835350610"/>
                  </a:ext>
                </a:extLst>
              </a:tr>
              <a:tr h="389014">
                <a:tc>
                  <a:txBody>
                    <a:bodyPr/>
                    <a:lstStyle/>
                    <a:p>
                      <a:pPr algn="ctr"/>
                      <a:r>
                        <a:rPr lang="pt-BR" dirty="0"/>
                        <a:t>09/09/2016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285750" indent="-285750">
                        <a:buFont typeface="Arial" panose="020B0604020202020204" pitchFamily="34" charset="0"/>
                        <a:buChar char="•"/>
                      </a:pPr>
                      <a:r>
                        <a:rPr lang="pt-BR" dirty="0"/>
                        <a:t>Alteração do atributo USU_CODIGO_ATIVACAO na </a:t>
                      </a:r>
                      <a:r>
                        <a:rPr lang="pt-BR" dirty="0" err="1"/>
                        <a:t>tebela</a:t>
                      </a:r>
                      <a:r>
                        <a:rPr lang="pt-BR" dirty="0"/>
                        <a:t> USUARIOS de INTEGER para VARCHAR(14)</a:t>
                      </a:r>
                    </a:p>
                    <a:p>
                      <a:pPr marL="285750" indent="-285750">
                        <a:buFont typeface="Arial" panose="020B0604020202020204" pitchFamily="34" charset="0"/>
                        <a:buChar char="•"/>
                      </a:pPr>
                      <a:r>
                        <a:rPr lang="pt-BR" dirty="0"/>
                        <a:t>Criação de atributos UMD_ID INTEGER AUTO_INCREMENT PRIMARY KEY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011985197"/>
                  </a:ext>
                </a:extLst>
              </a:tr>
              <a:tr h="389014">
                <a:tc>
                  <a:txBody>
                    <a:bodyPr/>
                    <a:lstStyle/>
                    <a:p>
                      <a:pPr algn="ctr"/>
                      <a:r>
                        <a:rPr lang="pt-BR" dirty="0"/>
                        <a:t>15/09/2016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285750" indent="-285750">
                        <a:buFont typeface="Arial" panose="020B0604020202020204" pitchFamily="34" charset="0"/>
                        <a:buChar char="•"/>
                      </a:pPr>
                      <a:r>
                        <a:rPr lang="pt-BR" dirty="0"/>
                        <a:t>Exclusão da tabela UNIDADES_MEDIDA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814677698"/>
                  </a:ext>
                </a:extLst>
              </a:tr>
              <a:tr h="389014">
                <a:tc>
                  <a:txBody>
                    <a:bodyPr/>
                    <a:lstStyle/>
                    <a:p>
                      <a:pPr algn="ctr"/>
                      <a:r>
                        <a:rPr lang="pt-BR" dirty="0"/>
                        <a:t>16/09/2016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285750" indent="-285750">
                        <a:buFont typeface="Arial" panose="020B0604020202020204" pitchFamily="34" charset="0"/>
                        <a:buChar char="•"/>
                      </a:pPr>
                      <a:r>
                        <a:rPr lang="pt-BR" dirty="0"/>
                        <a:t>Exclusão da tabela EMPRESA e seu respectivo </a:t>
                      </a:r>
                      <a:r>
                        <a:rPr lang="pt-BR" dirty="0" err="1"/>
                        <a:t>insert</a:t>
                      </a:r>
                      <a:r>
                        <a:rPr lang="pt-BR"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311259688"/>
                  </a:ext>
                </a:extLst>
              </a:tr>
            </a:tbl>
          </a:graphicData>
        </a:graphic>
      </p:graphicFrame>
    </p:spTree>
    <p:extLst>
      <p:ext uri="{BB962C8B-B14F-4D97-AF65-F5344CB8AC3E}">
        <p14:creationId xmlns:p14="http://schemas.microsoft.com/office/powerpoint/2010/main" val="35692967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Iteração #03 -Caso de Uso 4.7</a:t>
            </a:r>
          </a:p>
        </p:txBody>
      </p:sp>
      <p:pic>
        <p:nvPicPr>
          <p:cNvPr id="4" name="Imagem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pic>
        <p:nvPicPr>
          <p:cNvPr id="6" name="image52.png"/>
          <p:cNvPicPr/>
          <p:nvPr/>
        </p:nvPicPr>
        <p:blipFill>
          <a:blip r:embed="rId3"/>
          <a:srcRect/>
          <a:stretch>
            <a:fillRect/>
          </a:stretch>
        </p:blipFill>
        <p:spPr>
          <a:xfrm>
            <a:off x="1143000" y="3338606"/>
            <a:ext cx="8761318" cy="1729069"/>
          </a:xfrm>
          <a:prstGeom prst="rect">
            <a:avLst/>
          </a:prstGeom>
          <a:ln/>
        </p:spPr>
      </p:pic>
    </p:spTree>
    <p:extLst>
      <p:ext uri="{BB962C8B-B14F-4D97-AF65-F5344CB8AC3E}">
        <p14:creationId xmlns:p14="http://schemas.microsoft.com/office/powerpoint/2010/main" val="2013566825"/>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261872" y="0"/>
            <a:ext cx="9692640" cy="1325562"/>
          </a:xfrm>
        </p:spPr>
        <p:txBody>
          <a:bodyPr/>
          <a:lstStyle/>
          <a:p>
            <a:r>
              <a:rPr lang="pt-BR" dirty="0"/>
              <a:t>Caso de Teste</a:t>
            </a:r>
          </a:p>
        </p:txBody>
      </p:sp>
      <p:sp>
        <p:nvSpPr>
          <p:cNvPr id="3" name="Marcador de Posição de Conteúdo 2"/>
          <p:cNvSpPr>
            <a:spLocks noGrp="1"/>
          </p:cNvSpPr>
          <p:nvPr>
            <p:ph idx="1"/>
          </p:nvPr>
        </p:nvSpPr>
        <p:spPr>
          <a:xfrm>
            <a:off x="1261872" y="1325562"/>
            <a:ext cx="8595360" cy="4351337"/>
          </a:xfrm>
        </p:spPr>
        <p:txBody>
          <a:bodyPr/>
          <a:lstStyle/>
          <a:p>
            <a:r>
              <a:rPr lang="pt-BR" b="1" dirty="0"/>
              <a:t>Atualizar Parâmetros</a:t>
            </a:r>
          </a:p>
        </p:txBody>
      </p:sp>
      <p:pic>
        <p:nvPicPr>
          <p:cNvPr id="4" name="Imagem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graphicFrame>
        <p:nvGraphicFramePr>
          <p:cNvPr id="6" name="Tabela 5"/>
          <p:cNvGraphicFramePr>
            <a:graphicFrameLocks noGrp="1"/>
          </p:cNvGraphicFramePr>
          <p:nvPr>
            <p:extLst/>
          </p:nvPr>
        </p:nvGraphicFramePr>
        <p:xfrm>
          <a:off x="1125238" y="2202179"/>
          <a:ext cx="8127999" cy="347472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1651200494"/>
                    </a:ext>
                  </a:extLst>
                </a:gridCol>
                <a:gridCol w="2709333">
                  <a:extLst>
                    <a:ext uri="{9D8B030D-6E8A-4147-A177-3AD203B41FA5}">
                      <a16:colId xmlns:a16="http://schemas.microsoft.com/office/drawing/2014/main" val="2113526664"/>
                    </a:ext>
                  </a:extLst>
                </a:gridCol>
                <a:gridCol w="2709333">
                  <a:extLst>
                    <a:ext uri="{9D8B030D-6E8A-4147-A177-3AD203B41FA5}">
                      <a16:colId xmlns:a16="http://schemas.microsoft.com/office/drawing/2014/main" val="1496732803"/>
                    </a:ext>
                  </a:extLst>
                </a:gridCol>
              </a:tblGrid>
              <a:tr h="483709">
                <a:tc>
                  <a:txBody>
                    <a:bodyPr/>
                    <a:lstStyle/>
                    <a:p>
                      <a:pPr algn="ctr"/>
                      <a:r>
                        <a:rPr lang="pt-BR" sz="1500" dirty="0">
                          <a:solidFill>
                            <a:schemeClr val="bg1"/>
                          </a:solidFill>
                        </a:rPr>
                        <a:t>Casos de Teste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a:txBody>
                    <a:bodyPr/>
                    <a:lstStyle/>
                    <a:p>
                      <a:pPr algn="ctr"/>
                      <a:r>
                        <a:rPr lang="pt-BR" sz="1500" dirty="0">
                          <a:solidFill>
                            <a:schemeClr val="bg1"/>
                          </a:solidFill>
                        </a:rPr>
                        <a:t>Descrição do </a:t>
                      </a:r>
                    </a:p>
                    <a:p>
                      <a:pPr algn="ctr"/>
                      <a:r>
                        <a:rPr lang="pt-BR" sz="1500" dirty="0">
                          <a:solidFill>
                            <a:schemeClr val="bg1"/>
                          </a:solidFill>
                        </a:rPr>
                        <a:t>Caso de</a:t>
                      </a:r>
                      <a:r>
                        <a:rPr lang="pt-BR" sz="1500" baseline="0" dirty="0">
                          <a:solidFill>
                            <a:schemeClr val="bg1"/>
                          </a:solidFill>
                        </a:rPr>
                        <a:t> </a:t>
                      </a:r>
                      <a:r>
                        <a:rPr lang="pt-BR" sz="1500" dirty="0">
                          <a:solidFill>
                            <a:schemeClr val="bg1"/>
                          </a:solidFill>
                        </a:rPr>
                        <a:t>Teste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a:txBody>
                    <a:bodyPr/>
                    <a:lstStyle/>
                    <a:p>
                      <a:pPr algn="ctr"/>
                      <a:r>
                        <a:rPr lang="pt-BR" sz="1500" dirty="0">
                          <a:solidFill>
                            <a:schemeClr val="bg1"/>
                          </a:solidFill>
                        </a:rPr>
                        <a:t>Status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extLst>
                  <a:ext uri="{0D108BD9-81ED-4DB2-BD59-A6C34878D82A}">
                    <a16:rowId xmlns:a16="http://schemas.microsoft.com/office/drawing/2014/main" val="4223604693"/>
                  </a:ext>
                </a:extLst>
              </a:tr>
              <a:tr h="494496">
                <a:tc>
                  <a:txBody>
                    <a:bodyPr/>
                    <a:lstStyle/>
                    <a:p>
                      <a:pPr marL="0" indent="0" algn="just" defTabSz="914400" rtl="0" eaLnBrk="1" latinLnBrk="0" hangingPunct="1">
                        <a:lnSpc>
                          <a:spcPct val="100000"/>
                        </a:lnSpc>
                        <a:spcBef>
                          <a:spcPts val="1400"/>
                        </a:spcBef>
                        <a:spcAft>
                          <a:spcPts val="0"/>
                        </a:spcAft>
                        <a:buClr>
                          <a:schemeClr val="accent1"/>
                        </a:buClr>
                        <a:buSzPct val="80000"/>
                        <a:buFont typeface="Arial" pitchFamily="34" charset="0"/>
                        <a:buNone/>
                      </a:pPr>
                      <a:r>
                        <a:rPr lang="pt-BR" sz="1600" kern="1200" dirty="0">
                          <a:solidFill>
                            <a:schemeClr val="dk1"/>
                          </a:solidFill>
                          <a:latin typeface="+mn-lt"/>
                          <a:ea typeface="+mn-ea"/>
                          <a:cs typeface="+mn-cs"/>
                        </a:rPr>
                        <a:t>CT #84</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indent="0" algn="just" defTabSz="914400" rtl="0" eaLnBrk="1" latinLnBrk="0" hangingPunct="1">
                        <a:lnSpc>
                          <a:spcPct val="100000"/>
                        </a:lnSpc>
                        <a:spcBef>
                          <a:spcPts val="1400"/>
                        </a:spcBef>
                        <a:spcAft>
                          <a:spcPts val="0"/>
                        </a:spcAft>
                        <a:buClr>
                          <a:schemeClr val="accent1"/>
                        </a:buClr>
                        <a:buSzPct val="80000"/>
                        <a:buFont typeface="Arial" pitchFamily="34" charset="0"/>
                        <a:buNone/>
                      </a:pPr>
                      <a:r>
                        <a:rPr lang="pt-BR" sz="1600" kern="1200">
                          <a:solidFill>
                            <a:schemeClr val="dk1"/>
                          </a:solidFill>
                          <a:latin typeface="+mn-lt"/>
                          <a:ea typeface="+mn-ea"/>
                          <a:cs typeface="+mn-cs"/>
                        </a:rPr>
                        <a:t>Quando o usuário clicar no botão “OK” no modal de sucesso</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sz="1600" kern="1200" dirty="0">
                          <a:solidFill>
                            <a:schemeClr val="dk1"/>
                          </a:solidFill>
                          <a:latin typeface="+mn-lt"/>
                          <a:ea typeface="+mn-ea"/>
                          <a:cs typeface="+mn-cs"/>
                        </a:rPr>
                        <a:t>Sucesso</a:t>
                      </a:r>
                    </a:p>
                    <a:p>
                      <a:pPr marL="0" algn="ctr" defTabSz="914400" rtl="0" eaLnBrk="1" latinLnBrk="0" hangingPunct="1"/>
                      <a:endParaRPr lang="pt-BR" sz="16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838025735"/>
                  </a:ext>
                </a:extLst>
              </a:tr>
              <a:tr h="494496">
                <a:tc>
                  <a:txBody>
                    <a:bodyPr/>
                    <a:lstStyle/>
                    <a:p>
                      <a:pPr marL="0" indent="0" algn="just" defTabSz="914400" rtl="0" eaLnBrk="1" latinLnBrk="0" hangingPunct="1">
                        <a:lnSpc>
                          <a:spcPct val="100000"/>
                        </a:lnSpc>
                        <a:spcBef>
                          <a:spcPts val="1400"/>
                        </a:spcBef>
                        <a:spcAft>
                          <a:spcPts val="0"/>
                        </a:spcAft>
                        <a:buClr>
                          <a:schemeClr val="accent1"/>
                        </a:buClr>
                        <a:buSzPct val="80000"/>
                        <a:buFont typeface="Arial" pitchFamily="34" charset="0"/>
                        <a:buNone/>
                      </a:pPr>
                      <a:r>
                        <a:rPr lang="pt-BR" sz="1600" kern="1200" dirty="0">
                          <a:solidFill>
                            <a:schemeClr val="dk1"/>
                          </a:solidFill>
                          <a:latin typeface="+mn-lt"/>
                          <a:ea typeface="+mn-ea"/>
                          <a:cs typeface="+mn-cs"/>
                        </a:rPr>
                        <a:t>CT #85</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indent="0" algn="just" defTabSz="914400" rtl="0" eaLnBrk="1" latinLnBrk="0" hangingPunct="1">
                        <a:lnSpc>
                          <a:spcPct val="100000"/>
                        </a:lnSpc>
                        <a:spcBef>
                          <a:spcPts val="1400"/>
                        </a:spcBef>
                        <a:spcAft>
                          <a:spcPts val="0"/>
                        </a:spcAft>
                        <a:buClr>
                          <a:schemeClr val="accent1"/>
                        </a:buClr>
                        <a:buSzPct val="80000"/>
                        <a:buFont typeface="Arial" pitchFamily="34" charset="0"/>
                        <a:buNone/>
                      </a:pPr>
                      <a:r>
                        <a:rPr lang="pt-BR" sz="1600" kern="1200" dirty="0">
                          <a:solidFill>
                            <a:schemeClr val="dk1"/>
                          </a:solidFill>
                          <a:latin typeface="+mn-lt"/>
                          <a:ea typeface="+mn-ea"/>
                          <a:cs typeface="+mn-cs"/>
                        </a:rPr>
                        <a:t>Verificar se há algum campo de preenchimento do formulário em branco.</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sz="1600" dirty="0"/>
                        <a:t>Falha</a:t>
                      </a:r>
                    </a:p>
                    <a:p>
                      <a:pPr marL="0" algn="ctr" defTabSz="914400" rtl="0" eaLnBrk="1" latinLnBrk="0" hangingPunct="1"/>
                      <a:endParaRPr lang="pt-BR" sz="16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196532230"/>
                  </a:ext>
                </a:extLst>
              </a:tr>
              <a:tr h="1414659">
                <a:tc>
                  <a:txBody>
                    <a:bodyPr/>
                    <a:lstStyle/>
                    <a:p>
                      <a:pPr marL="0" indent="0" algn="just" defTabSz="914400" rtl="0" eaLnBrk="1" latinLnBrk="0" hangingPunct="1">
                        <a:lnSpc>
                          <a:spcPct val="100000"/>
                        </a:lnSpc>
                        <a:spcBef>
                          <a:spcPts val="1400"/>
                        </a:spcBef>
                        <a:spcAft>
                          <a:spcPts val="0"/>
                        </a:spcAft>
                        <a:buClr>
                          <a:schemeClr val="accent1"/>
                        </a:buClr>
                        <a:buSzPct val="80000"/>
                        <a:buFont typeface="Arial" pitchFamily="34" charset="0"/>
                        <a:buNone/>
                      </a:pPr>
                      <a:r>
                        <a:rPr lang="pt-BR" sz="1600" kern="1200" dirty="0">
                          <a:solidFill>
                            <a:schemeClr val="dk1"/>
                          </a:solidFill>
                          <a:latin typeface="+mn-lt"/>
                          <a:ea typeface="+mn-ea"/>
                          <a:cs typeface="+mn-cs"/>
                        </a:rPr>
                        <a:t>CT #86</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indent="0" algn="just" defTabSz="914400" rtl="0" eaLnBrk="1" latinLnBrk="0" hangingPunct="1">
                        <a:lnSpc>
                          <a:spcPct val="100000"/>
                        </a:lnSpc>
                        <a:spcBef>
                          <a:spcPts val="1400"/>
                        </a:spcBef>
                        <a:spcAft>
                          <a:spcPts val="0"/>
                        </a:spcAft>
                        <a:buClr>
                          <a:schemeClr val="accent1"/>
                        </a:buClr>
                        <a:buSzPct val="80000"/>
                        <a:buFont typeface="Arial" pitchFamily="34" charset="0"/>
                        <a:buNone/>
                      </a:pPr>
                      <a:r>
                        <a:rPr lang="pt-BR" sz="1600" kern="1200" dirty="0">
                          <a:solidFill>
                            <a:schemeClr val="dk1"/>
                          </a:solidFill>
                          <a:latin typeface="+mn-lt"/>
                          <a:ea typeface="+mn-ea"/>
                          <a:cs typeface="+mn-cs"/>
                        </a:rPr>
                        <a:t>Verificar se o valor digitado como valor máximo é maior ou igual que o valor mínimo na atualização dos dados de parâmetros de alertas.</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pt-BR" sz="1600" dirty="0"/>
                    </a:p>
                    <a:p>
                      <a:pPr marL="0" marR="0" indent="0" algn="ctr" defTabSz="914400" rtl="0" eaLnBrk="1" fontAlgn="auto" latinLnBrk="0" hangingPunct="1">
                        <a:lnSpc>
                          <a:spcPct val="100000"/>
                        </a:lnSpc>
                        <a:spcBef>
                          <a:spcPts val="0"/>
                        </a:spcBef>
                        <a:spcAft>
                          <a:spcPts val="0"/>
                        </a:spcAft>
                        <a:buClrTx/>
                        <a:buSzTx/>
                        <a:buFontTx/>
                        <a:buNone/>
                        <a:tabLst/>
                        <a:defRPr/>
                      </a:pPr>
                      <a:endParaRPr lang="pt-BR" sz="1600" dirty="0"/>
                    </a:p>
                    <a:p>
                      <a:pPr marL="0" marR="0" indent="0" algn="ctr" defTabSz="914400" rtl="0" eaLnBrk="1" fontAlgn="auto" latinLnBrk="0" hangingPunct="1">
                        <a:lnSpc>
                          <a:spcPct val="100000"/>
                        </a:lnSpc>
                        <a:spcBef>
                          <a:spcPts val="0"/>
                        </a:spcBef>
                        <a:spcAft>
                          <a:spcPts val="0"/>
                        </a:spcAft>
                        <a:buClrTx/>
                        <a:buSzTx/>
                        <a:buFontTx/>
                        <a:buNone/>
                        <a:tabLst/>
                        <a:defRPr/>
                      </a:pPr>
                      <a:r>
                        <a:rPr lang="pt-BR" sz="1600" dirty="0"/>
                        <a:t>Falha</a:t>
                      </a:r>
                    </a:p>
                    <a:p>
                      <a:pPr marL="0" algn="ctr" defTabSz="914400" rtl="0" eaLnBrk="1" latinLnBrk="0" hangingPunct="1"/>
                      <a:endParaRPr lang="pt-BR" sz="16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29565338"/>
                  </a:ext>
                </a:extLst>
              </a:tr>
            </a:tbl>
          </a:graphicData>
        </a:graphic>
      </p:graphicFrame>
    </p:spTree>
    <p:extLst>
      <p:ext uri="{BB962C8B-B14F-4D97-AF65-F5344CB8AC3E}">
        <p14:creationId xmlns:p14="http://schemas.microsoft.com/office/powerpoint/2010/main" val="684110418"/>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261872" y="0"/>
            <a:ext cx="9692640" cy="1325562"/>
          </a:xfrm>
        </p:spPr>
        <p:txBody>
          <a:bodyPr/>
          <a:lstStyle/>
          <a:p>
            <a:r>
              <a:rPr lang="pt-BR" dirty="0"/>
              <a:t>Caso de Teste</a:t>
            </a:r>
          </a:p>
        </p:txBody>
      </p:sp>
      <p:sp>
        <p:nvSpPr>
          <p:cNvPr id="3" name="Marcador de Posição de Conteúdo 2"/>
          <p:cNvSpPr>
            <a:spLocks noGrp="1"/>
          </p:cNvSpPr>
          <p:nvPr>
            <p:ph idx="1"/>
          </p:nvPr>
        </p:nvSpPr>
        <p:spPr>
          <a:xfrm>
            <a:off x="1261872" y="1325562"/>
            <a:ext cx="8595360" cy="4351337"/>
          </a:xfrm>
        </p:spPr>
        <p:txBody>
          <a:bodyPr/>
          <a:lstStyle/>
          <a:p>
            <a:r>
              <a:rPr lang="pt-BR" b="1" dirty="0"/>
              <a:t>Atualizar Parâmetros</a:t>
            </a:r>
          </a:p>
        </p:txBody>
      </p:sp>
      <p:pic>
        <p:nvPicPr>
          <p:cNvPr id="4" name="Imagem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graphicFrame>
        <p:nvGraphicFramePr>
          <p:cNvPr id="6" name="Tabela 5"/>
          <p:cNvGraphicFramePr>
            <a:graphicFrameLocks noGrp="1"/>
          </p:cNvGraphicFramePr>
          <p:nvPr>
            <p:extLst/>
          </p:nvPr>
        </p:nvGraphicFramePr>
        <p:xfrm>
          <a:off x="1261872" y="1783606"/>
          <a:ext cx="8127999" cy="3456852"/>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1651200494"/>
                    </a:ext>
                  </a:extLst>
                </a:gridCol>
                <a:gridCol w="2709333">
                  <a:extLst>
                    <a:ext uri="{9D8B030D-6E8A-4147-A177-3AD203B41FA5}">
                      <a16:colId xmlns:a16="http://schemas.microsoft.com/office/drawing/2014/main" val="2113526664"/>
                    </a:ext>
                  </a:extLst>
                </a:gridCol>
                <a:gridCol w="2709333">
                  <a:extLst>
                    <a:ext uri="{9D8B030D-6E8A-4147-A177-3AD203B41FA5}">
                      <a16:colId xmlns:a16="http://schemas.microsoft.com/office/drawing/2014/main" val="1496732803"/>
                    </a:ext>
                  </a:extLst>
                </a:gridCol>
              </a:tblGrid>
              <a:tr h="483709">
                <a:tc>
                  <a:txBody>
                    <a:bodyPr/>
                    <a:lstStyle/>
                    <a:p>
                      <a:pPr algn="ctr"/>
                      <a:r>
                        <a:rPr lang="pt-BR" sz="1500" dirty="0">
                          <a:solidFill>
                            <a:schemeClr val="bg1"/>
                          </a:solidFill>
                        </a:rPr>
                        <a:t>Casos de Teste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a:txBody>
                    <a:bodyPr/>
                    <a:lstStyle/>
                    <a:p>
                      <a:pPr algn="ctr"/>
                      <a:r>
                        <a:rPr lang="pt-BR" sz="1500" dirty="0">
                          <a:solidFill>
                            <a:schemeClr val="bg1"/>
                          </a:solidFill>
                        </a:rPr>
                        <a:t>Descrição do </a:t>
                      </a:r>
                    </a:p>
                    <a:p>
                      <a:pPr algn="ctr"/>
                      <a:r>
                        <a:rPr lang="pt-BR" sz="1500" dirty="0">
                          <a:solidFill>
                            <a:schemeClr val="bg1"/>
                          </a:solidFill>
                        </a:rPr>
                        <a:t>Caso de</a:t>
                      </a:r>
                      <a:r>
                        <a:rPr lang="pt-BR" sz="1500" baseline="0" dirty="0">
                          <a:solidFill>
                            <a:schemeClr val="bg1"/>
                          </a:solidFill>
                        </a:rPr>
                        <a:t> </a:t>
                      </a:r>
                      <a:r>
                        <a:rPr lang="pt-BR" sz="1500" dirty="0">
                          <a:solidFill>
                            <a:schemeClr val="bg1"/>
                          </a:solidFill>
                        </a:rPr>
                        <a:t>Teste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a:txBody>
                    <a:bodyPr/>
                    <a:lstStyle/>
                    <a:p>
                      <a:pPr algn="ctr"/>
                      <a:r>
                        <a:rPr lang="pt-BR" sz="1500" dirty="0">
                          <a:solidFill>
                            <a:schemeClr val="bg1"/>
                          </a:solidFill>
                        </a:rPr>
                        <a:t>Status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extLst>
                  <a:ext uri="{0D108BD9-81ED-4DB2-BD59-A6C34878D82A}">
                    <a16:rowId xmlns:a16="http://schemas.microsoft.com/office/drawing/2014/main" val="4223604693"/>
                  </a:ext>
                </a:extLst>
              </a:tr>
              <a:tr h="0">
                <a:tc>
                  <a:txBody>
                    <a:bodyPr/>
                    <a:lstStyle/>
                    <a:p>
                      <a:pPr marL="0" indent="0" algn="just" defTabSz="914400" rtl="0" eaLnBrk="1" latinLnBrk="0" hangingPunct="1">
                        <a:lnSpc>
                          <a:spcPct val="100000"/>
                        </a:lnSpc>
                        <a:spcBef>
                          <a:spcPts val="1400"/>
                        </a:spcBef>
                        <a:spcAft>
                          <a:spcPts val="0"/>
                        </a:spcAft>
                        <a:buClr>
                          <a:schemeClr val="accent1"/>
                        </a:buClr>
                        <a:buSzPct val="80000"/>
                        <a:buFont typeface="Arial" pitchFamily="34" charset="0"/>
                        <a:buNone/>
                      </a:pPr>
                      <a:r>
                        <a:rPr lang="pt-BR" sz="1600" kern="1200" dirty="0">
                          <a:solidFill>
                            <a:schemeClr val="dk1"/>
                          </a:solidFill>
                          <a:latin typeface="+mn-lt"/>
                          <a:ea typeface="+mn-ea"/>
                          <a:cs typeface="+mn-cs"/>
                        </a:rPr>
                        <a:t>CT #87</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indent="0" algn="just" defTabSz="914400" rtl="0" eaLnBrk="1" latinLnBrk="0" hangingPunct="1">
                        <a:lnSpc>
                          <a:spcPct val="100000"/>
                        </a:lnSpc>
                        <a:spcBef>
                          <a:spcPts val="1400"/>
                        </a:spcBef>
                        <a:spcAft>
                          <a:spcPts val="0"/>
                        </a:spcAft>
                        <a:buClr>
                          <a:schemeClr val="accent1"/>
                        </a:buClr>
                        <a:buSzPct val="80000"/>
                        <a:buFont typeface="Arial" pitchFamily="34" charset="0"/>
                        <a:buNone/>
                      </a:pPr>
                      <a:r>
                        <a:rPr lang="pt-BR" sz="1600" kern="1200" dirty="0">
                          <a:solidFill>
                            <a:schemeClr val="dk1"/>
                          </a:solidFill>
                          <a:latin typeface="+mn-lt"/>
                          <a:ea typeface="+mn-ea"/>
                          <a:cs typeface="+mn-cs"/>
                        </a:rPr>
                        <a:t>Quando o usuário atualizar os parâmetros de alerta deixando uma das opções (cores das condições normais ou anormais) sem ser definido.</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ctr" defTabSz="914400" rtl="0" eaLnBrk="1" fontAlgn="auto" latinLnBrk="0" hangingPunct="1">
                        <a:lnSpc>
                          <a:spcPct val="100000"/>
                        </a:lnSpc>
                        <a:spcBef>
                          <a:spcPts val="1400"/>
                        </a:spcBef>
                        <a:spcAft>
                          <a:spcPts val="0"/>
                        </a:spcAft>
                        <a:buClr>
                          <a:schemeClr val="accent1"/>
                        </a:buClr>
                        <a:buSzPct val="80000"/>
                        <a:buFont typeface="Arial" pitchFamily="34" charset="0"/>
                        <a:buNone/>
                        <a:tabLst/>
                        <a:defRPr/>
                      </a:pPr>
                      <a:r>
                        <a:rPr lang="pt-BR" sz="1600" dirty="0"/>
                        <a:t> </a:t>
                      </a:r>
                    </a:p>
                    <a:p>
                      <a:pPr marL="0" marR="0" indent="0" algn="ctr" defTabSz="914400" rtl="0" eaLnBrk="1" fontAlgn="auto" latinLnBrk="0" hangingPunct="1">
                        <a:lnSpc>
                          <a:spcPct val="100000"/>
                        </a:lnSpc>
                        <a:spcBef>
                          <a:spcPts val="1400"/>
                        </a:spcBef>
                        <a:spcAft>
                          <a:spcPts val="0"/>
                        </a:spcAft>
                        <a:buClr>
                          <a:schemeClr val="accent1"/>
                        </a:buClr>
                        <a:buSzPct val="80000"/>
                        <a:buFont typeface="Arial" pitchFamily="34" charset="0"/>
                        <a:buNone/>
                        <a:tabLst/>
                        <a:defRPr/>
                      </a:pPr>
                      <a:r>
                        <a:rPr lang="pt-BR" sz="1600" dirty="0"/>
                        <a:t>Falha</a:t>
                      </a:r>
                    </a:p>
                    <a:p>
                      <a:pPr marL="0" indent="0" algn="just" defTabSz="914400" rtl="0" eaLnBrk="1" latinLnBrk="0" hangingPunct="1">
                        <a:lnSpc>
                          <a:spcPct val="100000"/>
                        </a:lnSpc>
                        <a:spcBef>
                          <a:spcPts val="1400"/>
                        </a:spcBef>
                        <a:spcAft>
                          <a:spcPts val="0"/>
                        </a:spcAft>
                        <a:buClr>
                          <a:schemeClr val="accent1"/>
                        </a:buClr>
                        <a:buSzPct val="80000"/>
                        <a:buFont typeface="Arial" pitchFamily="34" charset="0"/>
                        <a:buNone/>
                      </a:pPr>
                      <a:endParaRPr lang="pt-BR" sz="1600" kern="1200" dirty="0">
                        <a:solidFill>
                          <a:schemeClr val="dk1"/>
                        </a:solidFill>
                        <a:latin typeface="+mn-lt"/>
                        <a:ea typeface="+mn-ea"/>
                        <a:cs typeface="+mn-cs"/>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47548846"/>
                  </a:ext>
                </a:extLst>
              </a:tr>
              <a:tr h="713652">
                <a:tc>
                  <a:txBody>
                    <a:bodyPr/>
                    <a:lstStyle/>
                    <a:p>
                      <a:pPr marL="0" indent="0" algn="just" defTabSz="914400" rtl="0" eaLnBrk="1" latinLnBrk="0" hangingPunct="1">
                        <a:lnSpc>
                          <a:spcPct val="100000"/>
                        </a:lnSpc>
                        <a:spcBef>
                          <a:spcPts val="1400"/>
                        </a:spcBef>
                        <a:spcAft>
                          <a:spcPts val="0"/>
                        </a:spcAft>
                        <a:buClr>
                          <a:schemeClr val="accent1"/>
                        </a:buClr>
                        <a:buSzPct val="80000"/>
                        <a:buFont typeface="Arial" pitchFamily="34" charset="0"/>
                        <a:buNone/>
                      </a:pPr>
                      <a:r>
                        <a:rPr lang="pt-BR" sz="1600" kern="1200" dirty="0">
                          <a:solidFill>
                            <a:schemeClr val="dk1"/>
                          </a:solidFill>
                          <a:latin typeface="+mn-lt"/>
                          <a:ea typeface="+mn-ea"/>
                          <a:cs typeface="+mn-cs"/>
                        </a:rPr>
                        <a:t>CT #88</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indent="0" algn="just" defTabSz="914400" rtl="0" eaLnBrk="1" latinLnBrk="0" hangingPunct="1">
                        <a:lnSpc>
                          <a:spcPct val="100000"/>
                        </a:lnSpc>
                        <a:spcBef>
                          <a:spcPts val="1400"/>
                        </a:spcBef>
                        <a:spcAft>
                          <a:spcPts val="0"/>
                        </a:spcAft>
                        <a:buClr>
                          <a:schemeClr val="accent1"/>
                        </a:buClr>
                        <a:buSzPct val="80000"/>
                        <a:buFont typeface="Arial" pitchFamily="34" charset="0"/>
                        <a:buNone/>
                      </a:pPr>
                      <a:r>
                        <a:rPr lang="pt-BR" sz="1600" kern="1200" dirty="0">
                          <a:solidFill>
                            <a:schemeClr val="dk1"/>
                          </a:solidFill>
                          <a:latin typeface="+mn-lt"/>
                          <a:ea typeface="+mn-ea"/>
                          <a:cs typeface="+mn-cs"/>
                        </a:rPr>
                        <a:t>  Verificar ao clicar em “Voltar”.</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ctr" defTabSz="914400" rtl="0" eaLnBrk="1" fontAlgn="auto" latinLnBrk="0" hangingPunct="1">
                        <a:lnSpc>
                          <a:spcPct val="100000"/>
                        </a:lnSpc>
                        <a:spcBef>
                          <a:spcPts val="1400"/>
                        </a:spcBef>
                        <a:spcAft>
                          <a:spcPts val="0"/>
                        </a:spcAft>
                        <a:buClr>
                          <a:schemeClr val="accent1"/>
                        </a:buClr>
                        <a:buSzPct val="80000"/>
                        <a:buFont typeface="Arial" pitchFamily="34" charset="0"/>
                        <a:buNone/>
                        <a:tabLst/>
                        <a:defRPr/>
                      </a:pPr>
                      <a:r>
                        <a:rPr lang="pt-BR" sz="1600" kern="1200" dirty="0">
                          <a:solidFill>
                            <a:schemeClr val="dk1"/>
                          </a:solidFill>
                          <a:latin typeface="+mn-lt"/>
                          <a:ea typeface="+mn-ea"/>
                          <a:cs typeface="+mn-cs"/>
                        </a:rPr>
                        <a:t>Sucesso</a:t>
                      </a:r>
                    </a:p>
                    <a:p>
                      <a:pPr marL="0" indent="0" algn="just" defTabSz="914400" rtl="0" eaLnBrk="1" latinLnBrk="0" hangingPunct="1">
                        <a:lnSpc>
                          <a:spcPct val="100000"/>
                        </a:lnSpc>
                        <a:spcBef>
                          <a:spcPts val="1400"/>
                        </a:spcBef>
                        <a:spcAft>
                          <a:spcPts val="0"/>
                        </a:spcAft>
                        <a:buClr>
                          <a:schemeClr val="accent1"/>
                        </a:buClr>
                        <a:buSzPct val="80000"/>
                        <a:buFont typeface="Arial" pitchFamily="34" charset="0"/>
                        <a:buNone/>
                      </a:pPr>
                      <a:endParaRPr lang="pt-BR" sz="1600" kern="1200" dirty="0">
                        <a:solidFill>
                          <a:schemeClr val="dk1"/>
                        </a:solidFill>
                        <a:latin typeface="+mn-lt"/>
                        <a:ea typeface="+mn-ea"/>
                        <a:cs typeface="+mn-cs"/>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48778928"/>
                  </a:ext>
                </a:extLst>
              </a:tr>
              <a:tr h="438281">
                <a:tc>
                  <a:txBody>
                    <a:bodyPr/>
                    <a:lstStyle/>
                    <a:p>
                      <a:pPr marL="0" indent="0" algn="just" defTabSz="914400" rtl="0" eaLnBrk="1" latinLnBrk="0" hangingPunct="1">
                        <a:lnSpc>
                          <a:spcPct val="100000"/>
                        </a:lnSpc>
                        <a:spcBef>
                          <a:spcPts val="1400"/>
                        </a:spcBef>
                        <a:spcAft>
                          <a:spcPts val="0"/>
                        </a:spcAft>
                        <a:buClr>
                          <a:schemeClr val="accent1"/>
                        </a:buClr>
                        <a:buSzPct val="80000"/>
                        <a:buFont typeface="Arial" pitchFamily="34" charset="0"/>
                        <a:buNone/>
                      </a:pPr>
                      <a:r>
                        <a:rPr lang="pt-BR" sz="1600" kern="1200" dirty="0">
                          <a:solidFill>
                            <a:schemeClr val="dk1"/>
                          </a:solidFill>
                          <a:latin typeface="+mn-lt"/>
                          <a:ea typeface="+mn-ea"/>
                          <a:cs typeface="+mn-cs"/>
                        </a:rPr>
                        <a:t>CT #89</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indent="0" algn="just" defTabSz="914400" rtl="0" eaLnBrk="1" latinLnBrk="0" hangingPunct="1">
                        <a:lnSpc>
                          <a:spcPct val="100000"/>
                        </a:lnSpc>
                        <a:spcBef>
                          <a:spcPts val="1400"/>
                        </a:spcBef>
                        <a:spcAft>
                          <a:spcPts val="0"/>
                        </a:spcAft>
                        <a:buClr>
                          <a:schemeClr val="accent1"/>
                        </a:buClr>
                        <a:buSzPct val="80000"/>
                        <a:buFont typeface="Arial" pitchFamily="34" charset="0"/>
                        <a:buNone/>
                      </a:pPr>
                      <a:r>
                        <a:rPr lang="pt-BR" sz="1600" kern="1200" dirty="0">
                          <a:solidFill>
                            <a:schemeClr val="dk1"/>
                          </a:solidFill>
                          <a:latin typeface="+mn-lt"/>
                          <a:ea typeface="+mn-ea"/>
                          <a:cs typeface="+mn-cs"/>
                        </a:rPr>
                        <a:t>Verificar ao selecionar o símbolo “x” na parte superior direita do modal.</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ctr" defTabSz="914400" rtl="0" eaLnBrk="1" fontAlgn="auto" latinLnBrk="0" hangingPunct="1">
                        <a:lnSpc>
                          <a:spcPct val="100000"/>
                        </a:lnSpc>
                        <a:spcBef>
                          <a:spcPts val="1400"/>
                        </a:spcBef>
                        <a:spcAft>
                          <a:spcPts val="0"/>
                        </a:spcAft>
                        <a:buClr>
                          <a:schemeClr val="accent1"/>
                        </a:buClr>
                        <a:buSzPct val="80000"/>
                        <a:buFont typeface="Arial" pitchFamily="34" charset="0"/>
                        <a:buNone/>
                        <a:tabLst/>
                        <a:defRPr/>
                      </a:pPr>
                      <a:r>
                        <a:rPr lang="pt-BR" sz="1600" kern="1200" dirty="0">
                          <a:solidFill>
                            <a:schemeClr val="dk1"/>
                          </a:solidFill>
                          <a:latin typeface="+mn-lt"/>
                          <a:ea typeface="+mn-ea"/>
                          <a:cs typeface="+mn-cs"/>
                        </a:rPr>
                        <a:t>Sucesso</a:t>
                      </a:r>
                    </a:p>
                    <a:p>
                      <a:pPr marL="0" indent="0" algn="just" defTabSz="914400" rtl="0" eaLnBrk="1" latinLnBrk="0" hangingPunct="1">
                        <a:lnSpc>
                          <a:spcPct val="100000"/>
                        </a:lnSpc>
                        <a:spcBef>
                          <a:spcPts val="1400"/>
                        </a:spcBef>
                        <a:spcAft>
                          <a:spcPts val="0"/>
                        </a:spcAft>
                        <a:buClr>
                          <a:schemeClr val="accent1"/>
                        </a:buClr>
                        <a:buSzPct val="80000"/>
                        <a:buFont typeface="Arial" pitchFamily="34" charset="0"/>
                        <a:buNone/>
                      </a:pPr>
                      <a:endParaRPr lang="pt-BR" sz="1600" kern="1200" dirty="0">
                        <a:solidFill>
                          <a:schemeClr val="dk1"/>
                        </a:solidFill>
                        <a:latin typeface="+mn-lt"/>
                        <a:ea typeface="+mn-ea"/>
                        <a:cs typeface="+mn-cs"/>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3329627"/>
                  </a:ext>
                </a:extLst>
              </a:tr>
            </a:tbl>
          </a:graphicData>
        </a:graphic>
      </p:graphicFrame>
    </p:spTree>
    <p:extLst>
      <p:ext uri="{BB962C8B-B14F-4D97-AF65-F5344CB8AC3E}">
        <p14:creationId xmlns:p14="http://schemas.microsoft.com/office/powerpoint/2010/main" val="3256808185"/>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Caso de Teste</a:t>
            </a:r>
          </a:p>
        </p:txBody>
      </p:sp>
      <p:sp>
        <p:nvSpPr>
          <p:cNvPr id="3" name="Marcador de Posição de Conteúdo 2"/>
          <p:cNvSpPr>
            <a:spLocks noGrp="1"/>
          </p:cNvSpPr>
          <p:nvPr>
            <p:ph idx="1"/>
          </p:nvPr>
        </p:nvSpPr>
        <p:spPr/>
        <p:txBody>
          <a:bodyPr/>
          <a:lstStyle/>
          <a:p>
            <a:pPr hangingPunct="0"/>
            <a:r>
              <a:rPr lang="pt-BR" b="1" dirty="0"/>
              <a:t>Excluir Parâmetros:</a:t>
            </a:r>
            <a:r>
              <a:rPr lang="pt-BR" dirty="0"/>
              <a:t> Este Caso de Uso deverá ocorrer sempre que for necessário excluir parâmetros de alertas por sensor de uma PCD, a fim de não receber alertas referentes a aquele determinado sensor</a:t>
            </a:r>
            <a:endParaRPr lang="pt-BR" b="1" dirty="0"/>
          </a:p>
        </p:txBody>
      </p:sp>
      <p:pic>
        <p:nvPicPr>
          <p:cNvPr id="4" name="Imagem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graphicFrame>
        <p:nvGraphicFramePr>
          <p:cNvPr id="6" name="Tabela 5"/>
          <p:cNvGraphicFramePr>
            <a:graphicFrameLocks noGrp="1"/>
          </p:cNvGraphicFramePr>
          <p:nvPr>
            <p:extLst/>
          </p:nvPr>
        </p:nvGraphicFramePr>
        <p:xfrm>
          <a:off x="1337898" y="2785241"/>
          <a:ext cx="8127999" cy="3014138"/>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1651200494"/>
                    </a:ext>
                  </a:extLst>
                </a:gridCol>
                <a:gridCol w="2709333">
                  <a:extLst>
                    <a:ext uri="{9D8B030D-6E8A-4147-A177-3AD203B41FA5}">
                      <a16:colId xmlns:a16="http://schemas.microsoft.com/office/drawing/2014/main" val="2113526664"/>
                    </a:ext>
                  </a:extLst>
                </a:gridCol>
                <a:gridCol w="2709333">
                  <a:extLst>
                    <a:ext uri="{9D8B030D-6E8A-4147-A177-3AD203B41FA5}">
                      <a16:colId xmlns:a16="http://schemas.microsoft.com/office/drawing/2014/main" val="1496732803"/>
                    </a:ext>
                  </a:extLst>
                </a:gridCol>
              </a:tblGrid>
              <a:tr h="498421">
                <a:tc>
                  <a:txBody>
                    <a:bodyPr/>
                    <a:lstStyle/>
                    <a:p>
                      <a:pPr algn="ctr"/>
                      <a:r>
                        <a:rPr lang="pt-BR" sz="1500" dirty="0">
                          <a:solidFill>
                            <a:schemeClr val="bg1"/>
                          </a:solidFill>
                        </a:rPr>
                        <a:t>Casos de Teste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a:txBody>
                    <a:bodyPr/>
                    <a:lstStyle/>
                    <a:p>
                      <a:pPr algn="ctr"/>
                      <a:r>
                        <a:rPr lang="pt-BR" sz="1500" dirty="0">
                          <a:solidFill>
                            <a:schemeClr val="bg1"/>
                          </a:solidFill>
                        </a:rPr>
                        <a:t>Descrição do </a:t>
                      </a:r>
                    </a:p>
                    <a:p>
                      <a:pPr algn="ctr"/>
                      <a:r>
                        <a:rPr lang="pt-BR" sz="1500" dirty="0">
                          <a:solidFill>
                            <a:schemeClr val="bg1"/>
                          </a:solidFill>
                        </a:rPr>
                        <a:t>Caso de</a:t>
                      </a:r>
                      <a:r>
                        <a:rPr lang="pt-BR" sz="1500" baseline="0" dirty="0">
                          <a:solidFill>
                            <a:schemeClr val="bg1"/>
                          </a:solidFill>
                        </a:rPr>
                        <a:t> </a:t>
                      </a:r>
                      <a:r>
                        <a:rPr lang="pt-BR" sz="1500" dirty="0">
                          <a:solidFill>
                            <a:schemeClr val="bg1"/>
                          </a:solidFill>
                        </a:rPr>
                        <a:t>Teste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a:txBody>
                    <a:bodyPr/>
                    <a:lstStyle/>
                    <a:p>
                      <a:pPr algn="ctr"/>
                      <a:r>
                        <a:rPr lang="pt-BR" sz="1500" dirty="0">
                          <a:solidFill>
                            <a:schemeClr val="bg1"/>
                          </a:solidFill>
                        </a:rPr>
                        <a:t>Status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extLst>
                  <a:ext uri="{0D108BD9-81ED-4DB2-BD59-A6C34878D82A}">
                    <a16:rowId xmlns:a16="http://schemas.microsoft.com/office/drawing/2014/main" val="4223604693"/>
                  </a:ext>
                </a:extLst>
              </a:tr>
              <a:tr h="1096144">
                <a:tc>
                  <a:txBody>
                    <a:bodyPr/>
                    <a:lstStyle/>
                    <a:p>
                      <a:pPr marL="0" indent="0" algn="just" defTabSz="914400" rtl="0" eaLnBrk="1" latinLnBrk="0" hangingPunct="1">
                        <a:lnSpc>
                          <a:spcPct val="100000"/>
                        </a:lnSpc>
                        <a:spcBef>
                          <a:spcPts val="1400"/>
                        </a:spcBef>
                        <a:spcAft>
                          <a:spcPts val="0"/>
                        </a:spcAft>
                        <a:buClr>
                          <a:schemeClr val="accent1"/>
                        </a:buClr>
                        <a:buSzPct val="80000"/>
                        <a:buFont typeface="Arial" pitchFamily="34" charset="0"/>
                        <a:buNone/>
                      </a:pPr>
                      <a:r>
                        <a:rPr lang="pt-BR" sz="1600" kern="1200" dirty="0">
                          <a:solidFill>
                            <a:schemeClr val="dk1"/>
                          </a:solidFill>
                          <a:latin typeface="+mn-lt"/>
                          <a:ea typeface="+mn-ea"/>
                          <a:cs typeface="+mn-cs"/>
                        </a:rPr>
                        <a:t>CT #90</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indent="0" algn="just" defTabSz="914400" rtl="0" eaLnBrk="1" latinLnBrk="0" hangingPunct="1">
                        <a:lnSpc>
                          <a:spcPct val="100000"/>
                        </a:lnSpc>
                        <a:spcBef>
                          <a:spcPts val="1400"/>
                        </a:spcBef>
                        <a:spcAft>
                          <a:spcPts val="0"/>
                        </a:spcAft>
                        <a:buClr>
                          <a:schemeClr val="accent1"/>
                        </a:buClr>
                        <a:buSzPct val="80000"/>
                        <a:buFont typeface="Arial" pitchFamily="34" charset="0"/>
                        <a:buNone/>
                      </a:pPr>
                      <a:r>
                        <a:rPr lang="pt-BR" sz="1600" kern="1200">
                          <a:solidFill>
                            <a:schemeClr val="dk1"/>
                          </a:solidFill>
                          <a:latin typeface="+mn-lt"/>
                          <a:ea typeface="+mn-ea"/>
                          <a:cs typeface="+mn-cs"/>
                        </a:rPr>
                        <a:t>Verificar ao clicar “Excluir” presente na linha do sensor de cada PCD.</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latinLnBrk="0" hangingPunct="1"/>
                      <a:endParaRPr lang="pt-BR" sz="1600" kern="1200" dirty="0">
                        <a:solidFill>
                          <a:schemeClr val="dk1"/>
                        </a:solidFill>
                        <a:latin typeface="+mn-lt"/>
                        <a:ea typeface="+mn-ea"/>
                        <a:cs typeface="+mn-cs"/>
                      </a:endParaRPr>
                    </a:p>
                    <a:p>
                      <a:pPr marL="0" algn="ctr" defTabSz="914400" rtl="0" eaLnBrk="1" latinLnBrk="0" hangingPunct="1"/>
                      <a:r>
                        <a:rPr lang="pt-BR" sz="1600" kern="1200" dirty="0">
                          <a:solidFill>
                            <a:schemeClr val="dk1"/>
                          </a:solidFill>
                          <a:latin typeface="+mn-lt"/>
                          <a:ea typeface="+mn-ea"/>
                          <a:cs typeface="+mn-cs"/>
                        </a:rPr>
                        <a:t>Sucesso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476639649"/>
                  </a:ext>
                </a:extLst>
              </a:tr>
              <a:tr h="1369354">
                <a:tc>
                  <a:txBody>
                    <a:bodyPr/>
                    <a:lstStyle/>
                    <a:p>
                      <a:pPr marL="0" indent="0" algn="just" defTabSz="914400" rtl="0" eaLnBrk="1" latinLnBrk="0" hangingPunct="1">
                        <a:lnSpc>
                          <a:spcPct val="100000"/>
                        </a:lnSpc>
                        <a:spcBef>
                          <a:spcPts val="1400"/>
                        </a:spcBef>
                        <a:spcAft>
                          <a:spcPts val="0"/>
                        </a:spcAft>
                        <a:buClr>
                          <a:schemeClr val="accent1"/>
                        </a:buClr>
                        <a:buSzPct val="80000"/>
                        <a:buFont typeface="Arial" pitchFamily="34" charset="0"/>
                        <a:buNone/>
                      </a:pPr>
                      <a:r>
                        <a:rPr lang="pt-BR" sz="1600" kern="1200" dirty="0">
                          <a:solidFill>
                            <a:schemeClr val="dk1"/>
                          </a:solidFill>
                          <a:latin typeface="+mn-lt"/>
                          <a:ea typeface="+mn-ea"/>
                          <a:cs typeface="+mn-cs"/>
                        </a:rPr>
                        <a:t>CT #91</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indent="0" algn="just" defTabSz="914400" rtl="0" eaLnBrk="1" latinLnBrk="0" hangingPunct="1">
                        <a:lnSpc>
                          <a:spcPct val="100000"/>
                        </a:lnSpc>
                        <a:spcBef>
                          <a:spcPts val="1400"/>
                        </a:spcBef>
                        <a:spcAft>
                          <a:spcPts val="0"/>
                        </a:spcAft>
                        <a:buClr>
                          <a:schemeClr val="accent1"/>
                        </a:buClr>
                        <a:buSzPct val="80000"/>
                        <a:buFont typeface="Arial" pitchFamily="34" charset="0"/>
                        <a:buNone/>
                      </a:pPr>
                      <a:r>
                        <a:rPr lang="pt-BR" sz="1600" kern="1200" dirty="0">
                          <a:solidFill>
                            <a:schemeClr val="dk1"/>
                          </a:solidFill>
                          <a:latin typeface="+mn-lt"/>
                          <a:ea typeface="+mn-ea"/>
                          <a:cs typeface="+mn-cs"/>
                        </a:rPr>
                        <a:t>Verificar se ao clicar em “sim” do modal de exclusão.</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pt-BR" sz="1600" kern="1200" dirty="0">
                        <a:solidFill>
                          <a:schemeClr val="dk1"/>
                        </a:solidFill>
                        <a:latin typeface="+mn-lt"/>
                        <a:ea typeface="+mn-ea"/>
                        <a:cs typeface="+mn-cs"/>
                      </a:endParaRPr>
                    </a:p>
                    <a:p>
                      <a:pPr marL="0" marR="0" indent="0" algn="ctr" defTabSz="914400" rtl="0" eaLnBrk="1" fontAlgn="auto" latinLnBrk="0" hangingPunct="1">
                        <a:lnSpc>
                          <a:spcPct val="100000"/>
                        </a:lnSpc>
                        <a:spcBef>
                          <a:spcPts val="0"/>
                        </a:spcBef>
                        <a:spcAft>
                          <a:spcPts val="0"/>
                        </a:spcAft>
                        <a:buClrTx/>
                        <a:buSzTx/>
                        <a:buFontTx/>
                        <a:buNone/>
                        <a:tabLst/>
                        <a:defRPr/>
                      </a:pPr>
                      <a:endParaRPr lang="pt-BR" sz="1600" kern="1200" dirty="0">
                        <a:solidFill>
                          <a:schemeClr val="dk1"/>
                        </a:solidFill>
                        <a:latin typeface="+mn-lt"/>
                        <a:ea typeface="+mn-ea"/>
                        <a:cs typeface="+mn-cs"/>
                      </a:endParaRPr>
                    </a:p>
                    <a:p>
                      <a:pPr marL="0" marR="0" indent="0" algn="ctr" defTabSz="914400" rtl="0" eaLnBrk="1" fontAlgn="auto" latinLnBrk="0" hangingPunct="1">
                        <a:lnSpc>
                          <a:spcPct val="100000"/>
                        </a:lnSpc>
                        <a:spcBef>
                          <a:spcPts val="0"/>
                        </a:spcBef>
                        <a:spcAft>
                          <a:spcPts val="0"/>
                        </a:spcAft>
                        <a:buClrTx/>
                        <a:buSzTx/>
                        <a:buFontTx/>
                        <a:buNone/>
                        <a:tabLst/>
                        <a:defRPr/>
                      </a:pPr>
                      <a:r>
                        <a:rPr lang="pt-BR" sz="1600" kern="1200" dirty="0">
                          <a:solidFill>
                            <a:schemeClr val="dk1"/>
                          </a:solidFill>
                          <a:latin typeface="+mn-lt"/>
                          <a:ea typeface="+mn-ea"/>
                          <a:cs typeface="+mn-cs"/>
                        </a:rPr>
                        <a:t>Sucesso</a:t>
                      </a:r>
                    </a:p>
                    <a:p>
                      <a:pPr marL="0" algn="ctr" defTabSz="914400" rtl="0" eaLnBrk="1" latinLnBrk="0" hangingPunct="1"/>
                      <a:endParaRPr lang="pt-BR" sz="16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34903843"/>
                  </a:ext>
                </a:extLst>
              </a:tr>
            </a:tbl>
          </a:graphicData>
        </a:graphic>
      </p:graphicFrame>
    </p:spTree>
    <p:extLst>
      <p:ext uri="{BB962C8B-B14F-4D97-AF65-F5344CB8AC3E}">
        <p14:creationId xmlns:p14="http://schemas.microsoft.com/office/powerpoint/2010/main" val="2131525871"/>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Caso de Teste</a:t>
            </a:r>
          </a:p>
        </p:txBody>
      </p:sp>
      <p:sp>
        <p:nvSpPr>
          <p:cNvPr id="3" name="Marcador de Posição de Conteúdo 2"/>
          <p:cNvSpPr>
            <a:spLocks noGrp="1"/>
          </p:cNvSpPr>
          <p:nvPr>
            <p:ph idx="1"/>
          </p:nvPr>
        </p:nvSpPr>
        <p:spPr/>
        <p:txBody>
          <a:bodyPr/>
          <a:lstStyle/>
          <a:p>
            <a:pPr hangingPunct="0"/>
            <a:r>
              <a:rPr lang="pt-BR" b="1" dirty="0"/>
              <a:t>Excluir Parâmetros</a:t>
            </a:r>
          </a:p>
        </p:txBody>
      </p:sp>
      <p:pic>
        <p:nvPicPr>
          <p:cNvPr id="4" name="Imagem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graphicFrame>
        <p:nvGraphicFramePr>
          <p:cNvPr id="6" name="Tabela 5"/>
          <p:cNvGraphicFramePr>
            <a:graphicFrameLocks noGrp="1"/>
          </p:cNvGraphicFramePr>
          <p:nvPr>
            <p:extLst/>
          </p:nvPr>
        </p:nvGraphicFramePr>
        <p:xfrm>
          <a:off x="1337898" y="2497399"/>
          <a:ext cx="8127999" cy="2941993"/>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1651200494"/>
                    </a:ext>
                  </a:extLst>
                </a:gridCol>
                <a:gridCol w="2709333">
                  <a:extLst>
                    <a:ext uri="{9D8B030D-6E8A-4147-A177-3AD203B41FA5}">
                      <a16:colId xmlns:a16="http://schemas.microsoft.com/office/drawing/2014/main" val="2113526664"/>
                    </a:ext>
                  </a:extLst>
                </a:gridCol>
                <a:gridCol w="2709333">
                  <a:extLst>
                    <a:ext uri="{9D8B030D-6E8A-4147-A177-3AD203B41FA5}">
                      <a16:colId xmlns:a16="http://schemas.microsoft.com/office/drawing/2014/main" val="1496732803"/>
                    </a:ext>
                  </a:extLst>
                </a:gridCol>
              </a:tblGrid>
              <a:tr h="532586">
                <a:tc>
                  <a:txBody>
                    <a:bodyPr/>
                    <a:lstStyle/>
                    <a:p>
                      <a:pPr algn="ctr"/>
                      <a:r>
                        <a:rPr lang="pt-BR" sz="1500" dirty="0">
                          <a:solidFill>
                            <a:schemeClr val="bg1"/>
                          </a:solidFill>
                        </a:rPr>
                        <a:t>Casos de Teste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a:txBody>
                    <a:bodyPr/>
                    <a:lstStyle/>
                    <a:p>
                      <a:pPr algn="ctr"/>
                      <a:r>
                        <a:rPr lang="pt-BR" sz="1500" dirty="0">
                          <a:solidFill>
                            <a:schemeClr val="bg1"/>
                          </a:solidFill>
                        </a:rPr>
                        <a:t>Descrição do </a:t>
                      </a:r>
                    </a:p>
                    <a:p>
                      <a:pPr algn="ctr"/>
                      <a:r>
                        <a:rPr lang="pt-BR" sz="1500" dirty="0">
                          <a:solidFill>
                            <a:schemeClr val="bg1"/>
                          </a:solidFill>
                        </a:rPr>
                        <a:t>Caso de</a:t>
                      </a:r>
                      <a:r>
                        <a:rPr lang="pt-BR" sz="1500" baseline="0" dirty="0">
                          <a:solidFill>
                            <a:schemeClr val="bg1"/>
                          </a:solidFill>
                        </a:rPr>
                        <a:t> </a:t>
                      </a:r>
                      <a:r>
                        <a:rPr lang="pt-BR" sz="1500" dirty="0">
                          <a:solidFill>
                            <a:schemeClr val="bg1"/>
                          </a:solidFill>
                        </a:rPr>
                        <a:t>Teste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a:txBody>
                    <a:bodyPr/>
                    <a:lstStyle/>
                    <a:p>
                      <a:pPr algn="ctr"/>
                      <a:r>
                        <a:rPr lang="pt-BR" sz="1500" dirty="0">
                          <a:solidFill>
                            <a:schemeClr val="bg1"/>
                          </a:solidFill>
                        </a:rPr>
                        <a:t>Status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extLst>
                  <a:ext uri="{0D108BD9-81ED-4DB2-BD59-A6C34878D82A}">
                    <a16:rowId xmlns:a16="http://schemas.microsoft.com/office/drawing/2014/main" val="4223604693"/>
                  </a:ext>
                </a:extLst>
              </a:tr>
              <a:tr h="1064069">
                <a:tc>
                  <a:txBody>
                    <a:bodyPr/>
                    <a:lstStyle/>
                    <a:p>
                      <a:pPr marL="0" indent="0" algn="just" defTabSz="914400" rtl="0" eaLnBrk="1" latinLnBrk="0" hangingPunct="1">
                        <a:lnSpc>
                          <a:spcPct val="100000"/>
                        </a:lnSpc>
                        <a:spcBef>
                          <a:spcPts val="1400"/>
                        </a:spcBef>
                        <a:spcAft>
                          <a:spcPts val="0"/>
                        </a:spcAft>
                        <a:buClr>
                          <a:schemeClr val="accent1"/>
                        </a:buClr>
                        <a:buSzPct val="80000"/>
                        <a:buFont typeface="Arial" pitchFamily="34" charset="0"/>
                        <a:buNone/>
                      </a:pPr>
                      <a:r>
                        <a:rPr lang="pt-BR" sz="1600" kern="1200" dirty="0">
                          <a:solidFill>
                            <a:schemeClr val="dk1"/>
                          </a:solidFill>
                          <a:latin typeface="+mn-lt"/>
                          <a:ea typeface="+mn-ea"/>
                          <a:cs typeface="+mn-cs"/>
                        </a:rPr>
                        <a:t>CT #92</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indent="0" algn="just" defTabSz="914400" rtl="0" eaLnBrk="1" latinLnBrk="0" hangingPunct="1">
                        <a:lnSpc>
                          <a:spcPct val="100000"/>
                        </a:lnSpc>
                        <a:spcBef>
                          <a:spcPts val="1400"/>
                        </a:spcBef>
                        <a:spcAft>
                          <a:spcPts val="0"/>
                        </a:spcAft>
                        <a:buClr>
                          <a:schemeClr val="accent1"/>
                        </a:buClr>
                        <a:buSzPct val="80000"/>
                        <a:buFont typeface="Arial" pitchFamily="34" charset="0"/>
                        <a:buNone/>
                      </a:pPr>
                      <a:r>
                        <a:rPr lang="pt-BR" sz="1600" kern="1200">
                          <a:solidFill>
                            <a:schemeClr val="dk1"/>
                          </a:solidFill>
                          <a:latin typeface="+mn-lt"/>
                          <a:ea typeface="+mn-ea"/>
                          <a:cs typeface="+mn-cs"/>
                        </a:rPr>
                        <a:t>Quando o usuário clicar no botão “OK” no modal de sucesso ou de falha.</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latinLnBrk="0" hangingPunct="1"/>
                      <a:endParaRPr lang="pt-BR" sz="1600" kern="1200" dirty="0">
                        <a:solidFill>
                          <a:schemeClr val="dk1"/>
                        </a:solidFill>
                        <a:latin typeface="+mn-lt"/>
                        <a:ea typeface="+mn-ea"/>
                        <a:cs typeface="+mn-cs"/>
                      </a:endParaRPr>
                    </a:p>
                    <a:p>
                      <a:pPr marL="0" algn="ctr" defTabSz="914400" rtl="0" eaLnBrk="1" latinLnBrk="0" hangingPunct="1"/>
                      <a:r>
                        <a:rPr lang="pt-BR" sz="1600" kern="1200" dirty="0">
                          <a:solidFill>
                            <a:schemeClr val="dk1"/>
                          </a:solidFill>
                          <a:latin typeface="+mn-lt"/>
                          <a:ea typeface="+mn-ea"/>
                          <a:cs typeface="+mn-cs"/>
                        </a:rPr>
                        <a:t>Sucesso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476639649"/>
                  </a:ext>
                </a:extLst>
              </a:tr>
              <a:tr h="1329284">
                <a:tc>
                  <a:txBody>
                    <a:bodyPr/>
                    <a:lstStyle/>
                    <a:p>
                      <a:pPr marL="0" indent="0" algn="just" defTabSz="914400" rtl="0" eaLnBrk="1" latinLnBrk="0" hangingPunct="1">
                        <a:lnSpc>
                          <a:spcPct val="100000"/>
                        </a:lnSpc>
                        <a:spcBef>
                          <a:spcPts val="1400"/>
                        </a:spcBef>
                        <a:spcAft>
                          <a:spcPts val="0"/>
                        </a:spcAft>
                        <a:buClr>
                          <a:schemeClr val="accent1"/>
                        </a:buClr>
                        <a:buSzPct val="80000"/>
                        <a:buFont typeface="Arial" pitchFamily="34" charset="0"/>
                        <a:buNone/>
                      </a:pPr>
                      <a:r>
                        <a:rPr lang="pt-BR" sz="1600" kern="1200" dirty="0">
                          <a:solidFill>
                            <a:schemeClr val="dk1"/>
                          </a:solidFill>
                          <a:latin typeface="+mn-lt"/>
                          <a:ea typeface="+mn-ea"/>
                          <a:cs typeface="+mn-cs"/>
                        </a:rPr>
                        <a:t>CT #93</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indent="0" algn="just" defTabSz="914400" rtl="0" eaLnBrk="1" latinLnBrk="0" hangingPunct="1">
                        <a:lnSpc>
                          <a:spcPct val="100000"/>
                        </a:lnSpc>
                        <a:spcBef>
                          <a:spcPts val="1400"/>
                        </a:spcBef>
                        <a:spcAft>
                          <a:spcPts val="0"/>
                        </a:spcAft>
                        <a:buClr>
                          <a:schemeClr val="accent1"/>
                        </a:buClr>
                        <a:buSzPct val="80000"/>
                        <a:buFont typeface="Arial" pitchFamily="34" charset="0"/>
                        <a:buNone/>
                      </a:pPr>
                      <a:r>
                        <a:rPr lang="pt-BR" sz="1600" kern="1200" dirty="0">
                          <a:solidFill>
                            <a:schemeClr val="dk1"/>
                          </a:solidFill>
                          <a:latin typeface="+mn-lt"/>
                          <a:ea typeface="+mn-ea"/>
                          <a:cs typeface="+mn-cs"/>
                        </a:rPr>
                        <a:t>Verificar se ao clicar em “não” do modal de exclusão.</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pt-BR" sz="1600" kern="1200" dirty="0">
                        <a:solidFill>
                          <a:schemeClr val="dk1"/>
                        </a:solidFill>
                        <a:latin typeface="+mn-lt"/>
                        <a:ea typeface="+mn-ea"/>
                        <a:cs typeface="+mn-cs"/>
                      </a:endParaRPr>
                    </a:p>
                    <a:p>
                      <a:pPr marL="0" marR="0" indent="0" algn="ctr" defTabSz="914400" rtl="0" eaLnBrk="1" fontAlgn="auto" latinLnBrk="0" hangingPunct="1">
                        <a:lnSpc>
                          <a:spcPct val="100000"/>
                        </a:lnSpc>
                        <a:spcBef>
                          <a:spcPts val="0"/>
                        </a:spcBef>
                        <a:spcAft>
                          <a:spcPts val="0"/>
                        </a:spcAft>
                        <a:buClrTx/>
                        <a:buSzTx/>
                        <a:buFontTx/>
                        <a:buNone/>
                        <a:tabLst/>
                        <a:defRPr/>
                      </a:pPr>
                      <a:endParaRPr lang="pt-BR" sz="1600" kern="1200" dirty="0">
                        <a:solidFill>
                          <a:schemeClr val="dk1"/>
                        </a:solidFill>
                        <a:latin typeface="+mn-lt"/>
                        <a:ea typeface="+mn-ea"/>
                        <a:cs typeface="+mn-cs"/>
                      </a:endParaRPr>
                    </a:p>
                    <a:p>
                      <a:pPr marL="0" marR="0" indent="0" algn="ctr" defTabSz="914400" rtl="0" eaLnBrk="1" fontAlgn="auto" latinLnBrk="0" hangingPunct="1">
                        <a:lnSpc>
                          <a:spcPct val="100000"/>
                        </a:lnSpc>
                        <a:spcBef>
                          <a:spcPts val="0"/>
                        </a:spcBef>
                        <a:spcAft>
                          <a:spcPts val="0"/>
                        </a:spcAft>
                        <a:buClrTx/>
                        <a:buSzTx/>
                        <a:buFontTx/>
                        <a:buNone/>
                        <a:tabLst/>
                        <a:defRPr/>
                      </a:pPr>
                      <a:r>
                        <a:rPr lang="pt-BR" sz="1600" kern="1200" dirty="0">
                          <a:solidFill>
                            <a:schemeClr val="dk1"/>
                          </a:solidFill>
                          <a:latin typeface="+mn-lt"/>
                          <a:ea typeface="+mn-ea"/>
                          <a:cs typeface="+mn-cs"/>
                        </a:rPr>
                        <a:t>Sucesso</a:t>
                      </a:r>
                    </a:p>
                    <a:p>
                      <a:pPr marL="0" algn="ctr" defTabSz="914400" rtl="0" eaLnBrk="1" latinLnBrk="0" hangingPunct="1"/>
                      <a:endParaRPr lang="pt-BR" sz="16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34903843"/>
                  </a:ext>
                </a:extLst>
              </a:tr>
            </a:tbl>
          </a:graphicData>
        </a:graphic>
      </p:graphicFrame>
    </p:spTree>
    <p:extLst>
      <p:ext uri="{BB962C8B-B14F-4D97-AF65-F5344CB8AC3E}">
        <p14:creationId xmlns:p14="http://schemas.microsoft.com/office/powerpoint/2010/main" val="4294920413"/>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Caso de Teste</a:t>
            </a:r>
          </a:p>
        </p:txBody>
      </p:sp>
      <p:sp>
        <p:nvSpPr>
          <p:cNvPr id="3" name="Marcador de Posição de Conteúdo 2"/>
          <p:cNvSpPr>
            <a:spLocks noGrp="1"/>
          </p:cNvSpPr>
          <p:nvPr>
            <p:ph idx="1"/>
          </p:nvPr>
        </p:nvSpPr>
        <p:spPr/>
        <p:txBody>
          <a:bodyPr/>
          <a:lstStyle/>
          <a:p>
            <a:pPr hangingPunct="0"/>
            <a:r>
              <a:rPr lang="pt-BR" b="1" dirty="0"/>
              <a:t>Gerar e Exibir Alertas:</a:t>
            </a:r>
            <a:r>
              <a:rPr lang="pt-BR" dirty="0"/>
              <a:t> Este Caso de Uso deverá ocorrer quando for detectado um alerta crítico pelos sensores e dados das </a:t>
            </a:r>
            <a:r>
              <a:rPr lang="pt-BR" dirty="0" err="1"/>
              <a:t>PCD’s</a:t>
            </a:r>
            <a:r>
              <a:rPr lang="pt-BR" dirty="0"/>
              <a:t>, extrapolando o limite máximo ou mínimo, definidos pelo usuário no parâmetro de alertas a fim de avisar o usuário de um possível risco.</a:t>
            </a:r>
          </a:p>
        </p:txBody>
      </p:sp>
      <p:pic>
        <p:nvPicPr>
          <p:cNvPr id="4" name="Imagem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graphicFrame>
        <p:nvGraphicFramePr>
          <p:cNvPr id="6" name="Tabela 5"/>
          <p:cNvGraphicFramePr>
            <a:graphicFrameLocks noGrp="1"/>
          </p:cNvGraphicFramePr>
          <p:nvPr>
            <p:extLst/>
          </p:nvPr>
        </p:nvGraphicFramePr>
        <p:xfrm>
          <a:off x="1261872" y="3048000"/>
          <a:ext cx="8127999" cy="1644784"/>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1651200494"/>
                    </a:ext>
                  </a:extLst>
                </a:gridCol>
                <a:gridCol w="2709333">
                  <a:extLst>
                    <a:ext uri="{9D8B030D-6E8A-4147-A177-3AD203B41FA5}">
                      <a16:colId xmlns:a16="http://schemas.microsoft.com/office/drawing/2014/main" val="2113526664"/>
                    </a:ext>
                  </a:extLst>
                </a:gridCol>
                <a:gridCol w="2709333">
                  <a:extLst>
                    <a:ext uri="{9D8B030D-6E8A-4147-A177-3AD203B41FA5}">
                      <a16:colId xmlns:a16="http://schemas.microsoft.com/office/drawing/2014/main" val="1496732803"/>
                    </a:ext>
                  </a:extLst>
                </a:gridCol>
              </a:tblGrid>
              <a:tr h="498421">
                <a:tc>
                  <a:txBody>
                    <a:bodyPr/>
                    <a:lstStyle/>
                    <a:p>
                      <a:pPr algn="ctr"/>
                      <a:r>
                        <a:rPr lang="pt-BR" sz="1500" dirty="0">
                          <a:solidFill>
                            <a:schemeClr val="bg1"/>
                          </a:solidFill>
                        </a:rPr>
                        <a:t>Casos de Teste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a:txBody>
                    <a:bodyPr/>
                    <a:lstStyle/>
                    <a:p>
                      <a:pPr algn="ctr"/>
                      <a:r>
                        <a:rPr lang="pt-BR" sz="1500" dirty="0">
                          <a:solidFill>
                            <a:schemeClr val="bg1"/>
                          </a:solidFill>
                        </a:rPr>
                        <a:t>Descrição do </a:t>
                      </a:r>
                    </a:p>
                    <a:p>
                      <a:pPr algn="ctr"/>
                      <a:r>
                        <a:rPr lang="pt-BR" sz="1500" dirty="0">
                          <a:solidFill>
                            <a:schemeClr val="bg1"/>
                          </a:solidFill>
                        </a:rPr>
                        <a:t>Caso de</a:t>
                      </a:r>
                      <a:r>
                        <a:rPr lang="pt-BR" sz="1500" baseline="0" dirty="0">
                          <a:solidFill>
                            <a:schemeClr val="bg1"/>
                          </a:solidFill>
                        </a:rPr>
                        <a:t> </a:t>
                      </a:r>
                      <a:r>
                        <a:rPr lang="pt-BR" sz="1500" dirty="0">
                          <a:solidFill>
                            <a:schemeClr val="bg1"/>
                          </a:solidFill>
                        </a:rPr>
                        <a:t>Teste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a:txBody>
                    <a:bodyPr/>
                    <a:lstStyle/>
                    <a:p>
                      <a:pPr algn="ctr"/>
                      <a:r>
                        <a:rPr lang="pt-BR" sz="1500" dirty="0">
                          <a:solidFill>
                            <a:schemeClr val="bg1"/>
                          </a:solidFill>
                        </a:rPr>
                        <a:t>Status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extLst>
                  <a:ext uri="{0D108BD9-81ED-4DB2-BD59-A6C34878D82A}">
                    <a16:rowId xmlns:a16="http://schemas.microsoft.com/office/drawing/2014/main" val="4223604693"/>
                  </a:ext>
                </a:extLst>
              </a:tr>
              <a:tr h="1096144">
                <a:tc>
                  <a:txBody>
                    <a:bodyPr/>
                    <a:lstStyle/>
                    <a:p>
                      <a:pPr marL="0" indent="0" algn="just" defTabSz="914400" rtl="0" eaLnBrk="1" latinLnBrk="0" hangingPunct="1">
                        <a:lnSpc>
                          <a:spcPct val="100000"/>
                        </a:lnSpc>
                        <a:spcBef>
                          <a:spcPts val="1400"/>
                        </a:spcBef>
                        <a:spcAft>
                          <a:spcPts val="0"/>
                        </a:spcAft>
                        <a:buClr>
                          <a:schemeClr val="accent1"/>
                        </a:buClr>
                        <a:buSzPct val="80000"/>
                        <a:buFont typeface="Arial" pitchFamily="34" charset="0"/>
                        <a:buNone/>
                      </a:pPr>
                      <a:r>
                        <a:rPr lang="pt-BR" sz="1600" kern="1200">
                          <a:solidFill>
                            <a:schemeClr val="dk1"/>
                          </a:solidFill>
                          <a:latin typeface="+mn-lt"/>
                          <a:ea typeface="+mn-ea"/>
                          <a:cs typeface="+mn-cs"/>
                        </a:rPr>
                        <a:t>CT #97</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indent="0" algn="just" defTabSz="914400" rtl="0" eaLnBrk="1" latinLnBrk="0" hangingPunct="1">
                        <a:lnSpc>
                          <a:spcPct val="100000"/>
                        </a:lnSpc>
                        <a:spcBef>
                          <a:spcPts val="1400"/>
                        </a:spcBef>
                        <a:spcAft>
                          <a:spcPts val="0"/>
                        </a:spcAft>
                        <a:buClr>
                          <a:schemeClr val="accent1"/>
                        </a:buClr>
                        <a:buSzPct val="80000"/>
                        <a:buFont typeface="Arial" pitchFamily="34" charset="0"/>
                        <a:buNone/>
                      </a:pPr>
                      <a:r>
                        <a:rPr lang="pt-BR" sz="1600" kern="1200" dirty="0">
                          <a:solidFill>
                            <a:schemeClr val="dk1"/>
                          </a:solidFill>
                          <a:latin typeface="+mn-lt"/>
                          <a:ea typeface="+mn-ea"/>
                          <a:cs typeface="+mn-cs"/>
                        </a:rPr>
                        <a:t>Verificar quando uma medição ultrapassar o limite do parâmetro determinado.</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latinLnBrk="0" hangingPunct="1"/>
                      <a:endParaRPr lang="pt-BR" sz="1600" kern="1200" dirty="0">
                        <a:solidFill>
                          <a:schemeClr val="dk1"/>
                        </a:solidFill>
                        <a:latin typeface="+mn-lt"/>
                        <a:ea typeface="+mn-ea"/>
                        <a:cs typeface="+mn-cs"/>
                      </a:endParaRPr>
                    </a:p>
                    <a:p>
                      <a:pPr marL="0" algn="ctr" defTabSz="914400" rtl="0" eaLnBrk="1" latinLnBrk="0" hangingPunct="1"/>
                      <a:r>
                        <a:rPr lang="pt-BR" sz="1600" kern="1200" dirty="0">
                          <a:solidFill>
                            <a:schemeClr val="dk1"/>
                          </a:solidFill>
                          <a:latin typeface="+mn-lt"/>
                          <a:ea typeface="+mn-ea"/>
                          <a:cs typeface="+mn-cs"/>
                        </a:rPr>
                        <a:t>Sucesso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476639649"/>
                  </a:ext>
                </a:extLst>
              </a:tr>
            </a:tbl>
          </a:graphicData>
        </a:graphic>
      </p:graphicFrame>
    </p:spTree>
    <p:extLst>
      <p:ext uri="{BB962C8B-B14F-4D97-AF65-F5344CB8AC3E}">
        <p14:creationId xmlns:p14="http://schemas.microsoft.com/office/powerpoint/2010/main" val="175798239"/>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Caso de Teste</a:t>
            </a:r>
          </a:p>
        </p:txBody>
      </p:sp>
      <p:sp>
        <p:nvSpPr>
          <p:cNvPr id="3" name="Marcador de Posição de Conteúdo 2"/>
          <p:cNvSpPr>
            <a:spLocks noGrp="1"/>
          </p:cNvSpPr>
          <p:nvPr>
            <p:ph idx="1"/>
          </p:nvPr>
        </p:nvSpPr>
        <p:spPr/>
        <p:txBody>
          <a:bodyPr/>
          <a:lstStyle/>
          <a:p>
            <a:pPr hangingPunct="0"/>
            <a:r>
              <a:rPr lang="pt-BR" b="1" dirty="0"/>
              <a:t>Gerar e Exibir Alertas</a:t>
            </a:r>
            <a:endParaRPr lang="pt-BR" dirty="0"/>
          </a:p>
        </p:txBody>
      </p:sp>
      <p:pic>
        <p:nvPicPr>
          <p:cNvPr id="4" name="Imagem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graphicFrame>
        <p:nvGraphicFramePr>
          <p:cNvPr id="6" name="Tabela 5"/>
          <p:cNvGraphicFramePr>
            <a:graphicFrameLocks noGrp="1"/>
          </p:cNvGraphicFramePr>
          <p:nvPr>
            <p:extLst/>
          </p:nvPr>
        </p:nvGraphicFramePr>
        <p:xfrm>
          <a:off x="1261872" y="2448910"/>
          <a:ext cx="8127999" cy="2740928"/>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1651200494"/>
                    </a:ext>
                  </a:extLst>
                </a:gridCol>
                <a:gridCol w="2709333">
                  <a:extLst>
                    <a:ext uri="{9D8B030D-6E8A-4147-A177-3AD203B41FA5}">
                      <a16:colId xmlns:a16="http://schemas.microsoft.com/office/drawing/2014/main" val="2113526664"/>
                    </a:ext>
                  </a:extLst>
                </a:gridCol>
                <a:gridCol w="2709333">
                  <a:extLst>
                    <a:ext uri="{9D8B030D-6E8A-4147-A177-3AD203B41FA5}">
                      <a16:colId xmlns:a16="http://schemas.microsoft.com/office/drawing/2014/main" val="1496732803"/>
                    </a:ext>
                  </a:extLst>
                </a:gridCol>
              </a:tblGrid>
              <a:tr h="498421">
                <a:tc>
                  <a:txBody>
                    <a:bodyPr/>
                    <a:lstStyle/>
                    <a:p>
                      <a:pPr algn="ctr"/>
                      <a:r>
                        <a:rPr lang="pt-BR" sz="1500" dirty="0">
                          <a:solidFill>
                            <a:schemeClr val="bg1"/>
                          </a:solidFill>
                        </a:rPr>
                        <a:t>Casos de Teste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a:txBody>
                    <a:bodyPr/>
                    <a:lstStyle/>
                    <a:p>
                      <a:pPr algn="ctr"/>
                      <a:r>
                        <a:rPr lang="pt-BR" sz="1500" dirty="0">
                          <a:solidFill>
                            <a:schemeClr val="bg1"/>
                          </a:solidFill>
                        </a:rPr>
                        <a:t>Descrição do </a:t>
                      </a:r>
                    </a:p>
                    <a:p>
                      <a:pPr algn="ctr"/>
                      <a:r>
                        <a:rPr lang="pt-BR" sz="1500" dirty="0">
                          <a:solidFill>
                            <a:schemeClr val="bg1"/>
                          </a:solidFill>
                        </a:rPr>
                        <a:t>Caso de</a:t>
                      </a:r>
                      <a:r>
                        <a:rPr lang="pt-BR" sz="1500" baseline="0" dirty="0">
                          <a:solidFill>
                            <a:schemeClr val="bg1"/>
                          </a:solidFill>
                        </a:rPr>
                        <a:t> </a:t>
                      </a:r>
                      <a:r>
                        <a:rPr lang="pt-BR" sz="1500" dirty="0">
                          <a:solidFill>
                            <a:schemeClr val="bg1"/>
                          </a:solidFill>
                        </a:rPr>
                        <a:t>Teste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a:txBody>
                    <a:bodyPr/>
                    <a:lstStyle/>
                    <a:p>
                      <a:pPr algn="ctr"/>
                      <a:r>
                        <a:rPr lang="pt-BR" sz="1500" dirty="0">
                          <a:solidFill>
                            <a:schemeClr val="bg1"/>
                          </a:solidFill>
                        </a:rPr>
                        <a:t>Status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extLst>
                  <a:ext uri="{0D108BD9-81ED-4DB2-BD59-A6C34878D82A}">
                    <a16:rowId xmlns:a16="http://schemas.microsoft.com/office/drawing/2014/main" val="4223604693"/>
                  </a:ext>
                </a:extLst>
              </a:tr>
              <a:tr h="1096144">
                <a:tc>
                  <a:txBody>
                    <a:bodyPr/>
                    <a:lstStyle/>
                    <a:p>
                      <a:pPr marL="0" indent="0" algn="just" defTabSz="914400" rtl="0" eaLnBrk="1" latinLnBrk="0" hangingPunct="1">
                        <a:lnSpc>
                          <a:spcPct val="100000"/>
                        </a:lnSpc>
                        <a:spcBef>
                          <a:spcPts val="1400"/>
                        </a:spcBef>
                        <a:spcAft>
                          <a:spcPts val="0"/>
                        </a:spcAft>
                        <a:buClr>
                          <a:schemeClr val="accent1"/>
                        </a:buClr>
                        <a:buSzPct val="80000"/>
                        <a:buFont typeface="Arial" pitchFamily="34" charset="0"/>
                        <a:buNone/>
                      </a:pPr>
                      <a:r>
                        <a:rPr lang="pt-BR" sz="1600" kern="1200" dirty="0">
                          <a:solidFill>
                            <a:schemeClr val="dk1"/>
                          </a:solidFill>
                          <a:latin typeface="+mn-lt"/>
                          <a:ea typeface="+mn-ea"/>
                          <a:cs typeface="+mn-cs"/>
                        </a:rPr>
                        <a:t>CT #98</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indent="0" algn="just" defTabSz="914400" rtl="0" eaLnBrk="1" latinLnBrk="0" hangingPunct="1">
                        <a:lnSpc>
                          <a:spcPct val="100000"/>
                        </a:lnSpc>
                        <a:spcBef>
                          <a:spcPts val="1400"/>
                        </a:spcBef>
                        <a:spcAft>
                          <a:spcPts val="0"/>
                        </a:spcAft>
                        <a:buClr>
                          <a:schemeClr val="accent1"/>
                        </a:buClr>
                        <a:buSzPct val="80000"/>
                        <a:buFont typeface="Arial" pitchFamily="34" charset="0"/>
                        <a:buNone/>
                      </a:pPr>
                      <a:r>
                        <a:rPr lang="pt-BR" sz="1600" kern="1200">
                          <a:solidFill>
                            <a:schemeClr val="dk1"/>
                          </a:solidFill>
                          <a:latin typeface="+mn-lt"/>
                          <a:ea typeface="+mn-ea"/>
                          <a:cs typeface="+mn-cs"/>
                        </a:rPr>
                        <a:t>Verificar se quando um alerta for identificado um e-mail informativo será enviado ao usuário.</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latinLnBrk="0" hangingPunct="1"/>
                      <a:endParaRPr lang="pt-BR" sz="1600" kern="1200" dirty="0">
                        <a:solidFill>
                          <a:schemeClr val="dk1"/>
                        </a:solidFill>
                        <a:latin typeface="+mn-lt"/>
                        <a:ea typeface="+mn-ea"/>
                        <a:cs typeface="+mn-cs"/>
                      </a:endParaRPr>
                    </a:p>
                    <a:p>
                      <a:pPr marL="0" algn="ctr" defTabSz="914400" rtl="0" eaLnBrk="1" latinLnBrk="0" hangingPunct="1"/>
                      <a:r>
                        <a:rPr lang="pt-BR" sz="1600" kern="1200" dirty="0">
                          <a:solidFill>
                            <a:schemeClr val="dk1"/>
                          </a:solidFill>
                          <a:latin typeface="+mn-lt"/>
                          <a:ea typeface="+mn-ea"/>
                          <a:cs typeface="+mn-cs"/>
                        </a:rPr>
                        <a:t>Sucesso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476639649"/>
                  </a:ext>
                </a:extLst>
              </a:tr>
              <a:tr h="1096144">
                <a:tc>
                  <a:txBody>
                    <a:bodyPr/>
                    <a:lstStyle/>
                    <a:p>
                      <a:pPr marL="0" indent="0" algn="just" defTabSz="914400" rtl="0" eaLnBrk="1" latinLnBrk="0" hangingPunct="1">
                        <a:lnSpc>
                          <a:spcPct val="100000"/>
                        </a:lnSpc>
                        <a:spcBef>
                          <a:spcPts val="1400"/>
                        </a:spcBef>
                        <a:spcAft>
                          <a:spcPts val="0"/>
                        </a:spcAft>
                        <a:buClr>
                          <a:schemeClr val="accent1"/>
                        </a:buClr>
                        <a:buSzPct val="80000"/>
                        <a:buFont typeface="Arial" pitchFamily="34" charset="0"/>
                        <a:buNone/>
                      </a:pPr>
                      <a:r>
                        <a:rPr lang="pt-BR" sz="1600" kern="1200" dirty="0">
                          <a:solidFill>
                            <a:schemeClr val="dk1"/>
                          </a:solidFill>
                          <a:latin typeface="+mn-lt"/>
                          <a:ea typeface="+mn-ea"/>
                          <a:cs typeface="+mn-cs"/>
                        </a:rPr>
                        <a:t>CT #99</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indent="0" algn="just" defTabSz="914400" rtl="0" eaLnBrk="1" latinLnBrk="0" hangingPunct="1">
                        <a:lnSpc>
                          <a:spcPct val="100000"/>
                        </a:lnSpc>
                        <a:spcBef>
                          <a:spcPts val="1400"/>
                        </a:spcBef>
                        <a:spcAft>
                          <a:spcPts val="0"/>
                        </a:spcAft>
                        <a:buClr>
                          <a:schemeClr val="accent1"/>
                        </a:buClr>
                        <a:buSzPct val="80000"/>
                        <a:buFont typeface="Arial" pitchFamily="34" charset="0"/>
                        <a:buNone/>
                      </a:pPr>
                      <a:r>
                        <a:rPr lang="pt-BR" sz="1600" kern="1200" dirty="0">
                          <a:solidFill>
                            <a:schemeClr val="dk1"/>
                          </a:solidFill>
                          <a:latin typeface="+mn-lt"/>
                          <a:ea typeface="+mn-ea"/>
                          <a:cs typeface="+mn-cs"/>
                        </a:rPr>
                        <a:t>Verificar se quando houver um alerta uma mensagem informativa será exibido na home do usuário.</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pt-BR" sz="1600" kern="1200" dirty="0">
                        <a:solidFill>
                          <a:schemeClr val="dk1"/>
                        </a:solidFill>
                        <a:latin typeface="+mn-lt"/>
                        <a:ea typeface="+mn-ea"/>
                        <a:cs typeface="+mn-cs"/>
                      </a:endParaRPr>
                    </a:p>
                    <a:p>
                      <a:pPr marL="0" marR="0" indent="0" algn="ctr" defTabSz="914400" rtl="0" eaLnBrk="1" fontAlgn="auto" latinLnBrk="0" hangingPunct="1">
                        <a:lnSpc>
                          <a:spcPct val="100000"/>
                        </a:lnSpc>
                        <a:spcBef>
                          <a:spcPts val="0"/>
                        </a:spcBef>
                        <a:spcAft>
                          <a:spcPts val="0"/>
                        </a:spcAft>
                        <a:buClrTx/>
                        <a:buSzTx/>
                        <a:buFontTx/>
                        <a:buNone/>
                        <a:tabLst/>
                        <a:defRPr/>
                      </a:pPr>
                      <a:r>
                        <a:rPr lang="pt-BR" sz="1600" kern="1200" dirty="0">
                          <a:solidFill>
                            <a:schemeClr val="dk1"/>
                          </a:solidFill>
                          <a:latin typeface="+mn-lt"/>
                          <a:ea typeface="+mn-ea"/>
                          <a:cs typeface="+mn-cs"/>
                        </a:rPr>
                        <a:t>Sucesso</a:t>
                      </a:r>
                    </a:p>
                    <a:p>
                      <a:pPr marL="0" algn="ctr" defTabSz="914400" rtl="0" eaLnBrk="1" latinLnBrk="0" hangingPunct="1"/>
                      <a:endParaRPr lang="pt-BR" sz="16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07879905"/>
                  </a:ext>
                </a:extLst>
              </a:tr>
            </a:tbl>
          </a:graphicData>
        </a:graphic>
      </p:graphicFrame>
    </p:spTree>
    <p:extLst>
      <p:ext uri="{BB962C8B-B14F-4D97-AF65-F5344CB8AC3E}">
        <p14:creationId xmlns:p14="http://schemas.microsoft.com/office/powerpoint/2010/main" val="4137897157"/>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Caso de Teste</a:t>
            </a:r>
          </a:p>
        </p:txBody>
      </p:sp>
      <p:sp>
        <p:nvSpPr>
          <p:cNvPr id="3" name="Marcador de Posição de Conteúdo 2"/>
          <p:cNvSpPr>
            <a:spLocks noGrp="1"/>
          </p:cNvSpPr>
          <p:nvPr>
            <p:ph idx="1"/>
          </p:nvPr>
        </p:nvSpPr>
        <p:spPr/>
        <p:txBody>
          <a:bodyPr/>
          <a:lstStyle/>
          <a:p>
            <a:pPr hangingPunct="0"/>
            <a:r>
              <a:rPr lang="pt-BR" b="1" dirty="0"/>
              <a:t>Enviar notificação de Alertas por e-mail:</a:t>
            </a:r>
            <a:r>
              <a:rPr lang="pt-BR" dirty="0"/>
              <a:t> Este Caso de Uso deverá ocorrer quando, após a detecção de um alerta crítico, seja enviado imediatamente uma notificação no e-mail do usuário, a fim de avisá-lo de um possível risco.</a:t>
            </a:r>
          </a:p>
        </p:txBody>
      </p:sp>
      <p:pic>
        <p:nvPicPr>
          <p:cNvPr id="4" name="Imagem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graphicFrame>
        <p:nvGraphicFramePr>
          <p:cNvPr id="6" name="Tabela 5"/>
          <p:cNvGraphicFramePr>
            <a:graphicFrameLocks noGrp="1"/>
          </p:cNvGraphicFramePr>
          <p:nvPr>
            <p:extLst/>
          </p:nvPr>
        </p:nvGraphicFramePr>
        <p:xfrm>
          <a:off x="1261872" y="3048000"/>
          <a:ext cx="8127999" cy="201168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1651200494"/>
                    </a:ext>
                  </a:extLst>
                </a:gridCol>
                <a:gridCol w="2709333">
                  <a:extLst>
                    <a:ext uri="{9D8B030D-6E8A-4147-A177-3AD203B41FA5}">
                      <a16:colId xmlns:a16="http://schemas.microsoft.com/office/drawing/2014/main" val="2113526664"/>
                    </a:ext>
                  </a:extLst>
                </a:gridCol>
                <a:gridCol w="2709333">
                  <a:extLst>
                    <a:ext uri="{9D8B030D-6E8A-4147-A177-3AD203B41FA5}">
                      <a16:colId xmlns:a16="http://schemas.microsoft.com/office/drawing/2014/main" val="1496732803"/>
                    </a:ext>
                  </a:extLst>
                </a:gridCol>
              </a:tblGrid>
              <a:tr h="498421">
                <a:tc>
                  <a:txBody>
                    <a:bodyPr/>
                    <a:lstStyle/>
                    <a:p>
                      <a:pPr algn="ctr"/>
                      <a:r>
                        <a:rPr lang="pt-BR" sz="1500" dirty="0">
                          <a:solidFill>
                            <a:schemeClr val="bg1"/>
                          </a:solidFill>
                        </a:rPr>
                        <a:t>Casos de Teste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a:txBody>
                    <a:bodyPr/>
                    <a:lstStyle/>
                    <a:p>
                      <a:pPr algn="ctr"/>
                      <a:r>
                        <a:rPr lang="pt-BR" sz="1500" dirty="0">
                          <a:solidFill>
                            <a:schemeClr val="bg1"/>
                          </a:solidFill>
                        </a:rPr>
                        <a:t>Descrição do </a:t>
                      </a:r>
                    </a:p>
                    <a:p>
                      <a:pPr algn="ctr"/>
                      <a:r>
                        <a:rPr lang="pt-BR" sz="1500" dirty="0">
                          <a:solidFill>
                            <a:schemeClr val="bg1"/>
                          </a:solidFill>
                        </a:rPr>
                        <a:t>Caso de</a:t>
                      </a:r>
                      <a:r>
                        <a:rPr lang="pt-BR" sz="1500" baseline="0" dirty="0">
                          <a:solidFill>
                            <a:schemeClr val="bg1"/>
                          </a:solidFill>
                        </a:rPr>
                        <a:t> </a:t>
                      </a:r>
                      <a:r>
                        <a:rPr lang="pt-BR" sz="1500" dirty="0">
                          <a:solidFill>
                            <a:schemeClr val="bg1"/>
                          </a:solidFill>
                        </a:rPr>
                        <a:t>Teste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a:txBody>
                    <a:bodyPr/>
                    <a:lstStyle/>
                    <a:p>
                      <a:pPr algn="ctr"/>
                      <a:r>
                        <a:rPr lang="pt-BR" sz="1500" dirty="0">
                          <a:solidFill>
                            <a:schemeClr val="bg1"/>
                          </a:solidFill>
                        </a:rPr>
                        <a:t>Status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extLst>
                  <a:ext uri="{0D108BD9-81ED-4DB2-BD59-A6C34878D82A}">
                    <a16:rowId xmlns:a16="http://schemas.microsoft.com/office/drawing/2014/main" val="4223604693"/>
                  </a:ext>
                </a:extLst>
              </a:tr>
              <a:tr h="1096144">
                <a:tc>
                  <a:txBody>
                    <a:bodyPr/>
                    <a:lstStyle/>
                    <a:p>
                      <a:pPr marL="0" indent="0" algn="just" defTabSz="914400" rtl="0" eaLnBrk="1" latinLnBrk="0" hangingPunct="1">
                        <a:lnSpc>
                          <a:spcPct val="100000"/>
                        </a:lnSpc>
                        <a:spcBef>
                          <a:spcPts val="1400"/>
                        </a:spcBef>
                        <a:spcAft>
                          <a:spcPts val="0"/>
                        </a:spcAft>
                        <a:buClr>
                          <a:schemeClr val="accent1"/>
                        </a:buClr>
                        <a:buSzPct val="80000"/>
                        <a:buFont typeface="Arial" pitchFamily="34" charset="0"/>
                        <a:buNone/>
                      </a:pPr>
                      <a:r>
                        <a:rPr lang="pt-BR" sz="1600" kern="1200" dirty="0">
                          <a:solidFill>
                            <a:schemeClr val="dk1"/>
                          </a:solidFill>
                          <a:latin typeface="+mn-lt"/>
                          <a:ea typeface="+mn-ea"/>
                          <a:cs typeface="+mn-cs"/>
                        </a:rPr>
                        <a:t>CT #100</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indent="0" algn="just" defTabSz="914400" rtl="0" eaLnBrk="1" latinLnBrk="0" hangingPunct="1">
                        <a:lnSpc>
                          <a:spcPct val="100000"/>
                        </a:lnSpc>
                        <a:spcBef>
                          <a:spcPts val="1400"/>
                        </a:spcBef>
                        <a:spcAft>
                          <a:spcPts val="0"/>
                        </a:spcAft>
                        <a:buClr>
                          <a:schemeClr val="accent1"/>
                        </a:buClr>
                        <a:buSzPct val="80000"/>
                        <a:buFont typeface="Arial" pitchFamily="34" charset="0"/>
                        <a:buNone/>
                      </a:pPr>
                      <a:r>
                        <a:rPr lang="pt-BR" sz="1600" kern="1200" dirty="0">
                          <a:solidFill>
                            <a:schemeClr val="dk1"/>
                          </a:solidFill>
                          <a:latin typeface="+mn-lt"/>
                          <a:ea typeface="+mn-ea"/>
                          <a:cs typeface="+mn-cs"/>
                        </a:rPr>
                        <a:t>Verificar se quando houver um alerta crítico de uma determinada PCD de interesse de um usuário, haverá o envio de um e-mail informativo.</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latinLnBrk="0" hangingPunct="1"/>
                      <a:r>
                        <a:rPr lang="pt-BR" sz="1600" kern="1200" dirty="0">
                          <a:solidFill>
                            <a:schemeClr val="dk1"/>
                          </a:solidFill>
                          <a:latin typeface="+mn-lt"/>
                          <a:ea typeface="+mn-ea"/>
                          <a:cs typeface="+mn-cs"/>
                        </a:rPr>
                        <a:t>Sucesso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476639649"/>
                  </a:ext>
                </a:extLst>
              </a:tr>
            </a:tbl>
          </a:graphicData>
        </a:graphic>
      </p:graphicFrame>
    </p:spTree>
    <p:extLst>
      <p:ext uri="{BB962C8B-B14F-4D97-AF65-F5344CB8AC3E}">
        <p14:creationId xmlns:p14="http://schemas.microsoft.com/office/powerpoint/2010/main" val="3469801088"/>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Caso de Teste</a:t>
            </a:r>
          </a:p>
        </p:txBody>
      </p:sp>
      <p:sp>
        <p:nvSpPr>
          <p:cNvPr id="3" name="Marcador de Posição de Conteúdo 2"/>
          <p:cNvSpPr>
            <a:spLocks noGrp="1"/>
          </p:cNvSpPr>
          <p:nvPr>
            <p:ph idx="1"/>
          </p:nvPr>
        </p:nvSpPr>
        <p:spPr/>
        <p:txBody>
          <a:bodyPr/>
          <a:lstStyle/>
          <a:p>
            <a:pPr hangingPunct="0"/>
            <a:r>
              <a:rPr lang="pt-BR" b="1" dirty="0"/>
              <a:t>Enviar notificação de Alertas por e-mail</a:t>
            </a:r>
            <a:endParaRPr lang="pt-BR" dirty="0"/>
          </a:p>
        </p:txBody>
      </p:sp>
      <p:pic>
        <p:nvPicPr>
          <p:cNvPr id="4" name="Imagem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graphicFrame>
        <p:nvGraphicFramePr>
          <p:cNvPr id="6" name="Tabela 5"/>
          <p:cNvGraphicFramePr>
            <a:graphicFrameLocks noGrp="1"/>
          </p:cNvGraphicFramePr>
          <p:nvPr>
            <p:extLst/>
          </p:nvPr>
        </p:nvGraphicFramePr>
        <p:xfrm>
          <a:off x="1261872" y="2448910"/>
          <a:ext cx="8127999" cy="407416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1651200494"/>
                    </a:ext>
                  </a:extLst>
                </a:gridCol>
                <a:gridCol w="2709333">
                  <a:extLst>
                    <a:ext uri="{9D8B030D-6E8A-4147-A177-3AD203B41FA5}">
                      <a16:colId xmlns:a16="http://schemas.microsoft.com/office/drawing/2014/main" val="2113526664"/>
                    </a:ext>
                  </a:extLst>
                </a:gridCol>
                <a:gridCol w="2709333">
                  <a:extLst>
                    <a:ext uri="{9D8B030D-6E8A-4147-A177-3AD203B41FA5}">
                      <a16:colId xmlns:a16="http://schemas.microsoft.com/office/drawing/2014/main" val="1496732803"/>
                    </a:ext>
                  </a:extLst>
                </a:gridCol>
              </a:tblGrid>
              <a:tr h="498421">
                <a:tc>
                  <a:txBody>
                    <a:bodyPr/>
                    <a:lstStyle/>
                    <a:p>
                      <a:pPr algn="ctr"/>
                      <a:r>
                        <a:rPr lang="pt-BR" sz="1500" dirty="0">
                          <a:solidFill>
                            <a:schemeClr val="bg1"/>
                          </a:solidFill>
                        </a:rPr>
                        <a:t>Casos de Teste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a:txBody>
                    <a:bodyPr/>
                    <a:lstStyle/>
                    <a:p>
                      <a:pPr algn="ctr"/>
                      <a:r>
                        <a:rPr lang="pt-BR" sz="1500" dirty="0">
                          <a:solidFill>
                            <a:schemeClr val="bg1"/>
                          </a:solidFill>
                        </a:rPr>
                        <a:t>Descrição do </a:t>
                      </a:r>
                    </a:p>
                    <a:p>
                      <a:pPr algn="ctr"/>
                      <a:r>
                        <a:rPr lang="pt-BR" sz="1500" dirty="0">
                          <a:solidFill>
                            <a:schemeClr val="bg1"/>
                          </a:solidFill>
                        </a:rPr>
                        <a:t>Caso de</a:t>
                      </a:r>
                      <a:r>
                        <a:rPr lang="pt-BR" sz="1500" baseline="0" dirty="0">
                          <a:solidFill>
                            <a:schemeClr val="bg1"/>
                          </a:solidFill>
                        </a:rPr>
                        <a:t> </a:t>
                      </a:r>
                      <a:r>
                        <a:rPr lang="pt-BR" sz="1500" dirty="0">
                          <a:solidFill>
                            <a:schemeClr val="bg1"/>
                          </a:solidFill>
                        </a:rPr>
                        <a:t>Teste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a:txBody>
                    <a:bodyPr/>
                    <a:lstStyle/>
                    <a:p>
                      <a:pPr algn="ctr"/>
                      <a:r>
                        <a:rPr lang="pt-BR" sz="1500" dirty="0">
                          <a:solidFill>
                            <a:schemeClr val="bg1"/>
                          </a:solidFill>
                        </a:rPr>
                        <a:t>Status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extLst>
                  <a:ext uri="{0D108BD9-81ED-4DB2-BD59-A6C34878D82A}">
                    <a16:rowId xmlns:a16="http://schemas.microsoft.com/office/drawing/2014/main" val="4223604693"/>
                  </a:ext>
                </a:extLst>
              </a:tr>
              <a:tr h="1096144">
                <a:tc>
                  <a:txBody>
                    <a:bodyPr/>
                    <a:lstStyle/>
                    <a:p>
                      <a:pPr marL="0" indent="0" algn="just" defTabSz="914400" rtl="0" eaLnBrk="1" latinLnBrk="0" hangingPunct="1">
                        <a:lnSpc>
                          <a:spcPct val="100000"/>
                        </a:lnSpc>
                        <a:spcBef>
                          <a:spcPts val="1400"/>
                        </a:spcBef>
                        <a:spcAft>
                          <a:spcPts val="0"/>
                        </a:spcAft>
                        <a:buClr>
                          <a:schemeClr val="accent1"/>
                        </a:buClr>
                        <a:buSzPct val="80000"/>
                        <a:buFont typeface="Arial" pitchFamily="34" charset="0"/>
                        <a:buNone/>
                      </a:pPr>
                      <a:r>
                        <a:rPr lang="pt-BR" sz="1600" kern="1200" dirty="0">
                          <a:solidFill>
                            <a:schemeClr val="dk1"/>
                          </a:solidFill>
                          <a:latin typeface="+mn-lt"/>
                          <a:ea typeface="+mn-ea"/>
                          <a:cs typeface="+mn-cs"/>
                        </a:rPr>
                        <a:t>CT #101</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indent="0" algn="just" defTabSz="914400" rtl="0" eaLnBrk="1" latinLnBrk="0" hangingPunct="1">
                        <a:lnSpc>
                          <a:spcPct val="100000"/>
                        </a:lnSpc>
                        <a:spcBef>
                          <a:spcPts val="1400"/>
                        </a:spcBef>
                        <a:spcAft>
                          <a:spcPts val="0"/>
                        </a:spcAft>
                        <a:buClr>
                          <a:schemeClr val="accent1"/>
                        </a:buClr>
                        <a:buSzPct val="80000"/>
                        <a:buFont typeface="Arial" pitchFamily="34" charset="0"/>
                        <a:buNone/>
                      </a:pPr>
                      <a:r>
                        <a:rPr lang="pt-BR" sz="1600" kern="1200" dirty="0">
                          <a:solidFill>
                            <a:schemeClr val="dk1"/>
                          </a:solidFill>
                          <a:latin typeface="+mn-lt"/>
                          <a:ea typeface="+mn-ea"/>
                          <a:cs typeface="+mn-cs"/>
                        </a:rPr>
                        <a:t>Verificar ao clicar no link “Para mais informações sobre este alerta clique aqui” disposto no e-mail enviado.</a:t>
                      </a:r>
                    </a:p>
                    <a:p>
                      <a:pPr marL="0" indent="0" algn="just" defTabSz="914400" rtl="0" eaLnBrk="1" latinLnBrk="0" hangingPunct="1">
                        <a:lnSpc>
                          <a:spcPct val="100000"/>
                        </a:lnSpc>
                        <a:spcBef>
                          <a:spcPts val="1400"/>
                        </a:spcBef>
                        <a:spcAft>
                          <a:spcPts val="0"/>
                        </a:spcAft>
                        <a:buClr>
                          <a:schemeClr val="accent1"/>
                        </a:buClr>
                        <a:buSzPct val="80000"/>
                        <a:buFont typeface="Arial" pitchFamily="34" charset="0"/>
                        <a:buNone/>
                      </a:pPr>
                      <a:r>
                        <a:rPr lang="pt-BR" sz="1600" kern="1200" dirty="0">
                          <a:solidFill>
                            <a:schemeClr val="dk1"/>
                          </a:solidFill>
                          <a:latin typeface="+mn-lt"/>
                          <a:ea typeface="+mn-ea"/>
                          <a:cs typeface="+mn-cs"/>
                        </a:rPr>
                        <a:t> </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latinLnBrk="0" hangingPunct="1"/>
                      <a:r>
                        <a:rPr lang="pt-BR" sz="1600" kern="1200" dirty="0">
                          <a:solidFill>
                            <a:schemeClr val="dk1"/>
                          </a:solidFill>
                          <a:latin typeface="+mn-lt"/>
                          <a:ea typeface="+mn-ea"/>
                          <a:cs typeface="+mn-cs"/>
                        </a:rPr>
                        <a:t>Sucesso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476639649"/>
                  </a:ext>
                </a:extLst>
              </a:tr>
              <a:tr h="1096144">
                <a:tc>
                  <a:txBody>
                    <a:bodyPr/>
                    <a:lstStyle/>
                    <a:p>
                      <a:pPr marL="0" indent="0" algn="just" defTabSz="914400" rtl="0" eaLnBrk="1" latinLnBrk="0" hangingPunct="1">
                        <a:lnSpc>
                          <a:spcPct val="100000"/>
                        </a:lnSpc>
                        <a:spcBef>
                          <a:spcPts val="1400"/>
                        </a:spcBef>
                        <a:spcAft>
                          <a:spcPts val="0"/>
                        </a:spcAft>
                        <a:buClr>
                          <a:schemeClr val="accent1"/>
                        </a:buClr>
                        <a:buSzPct val="80000"/>
                        <a:buFont typeface="Arial" pitchFamily="34" charset="0"/>
                        <a:buNone/>
                      </a:pPr>
                      <a:r>
                        <a:rPr lang="pt-BR" sz="1600" kern="1200" dirty="0">
                          <a:solidFill>
                            <a:schemeClr val="dk1"/>
                          </a:solidFill>
                          <a:latin typeface="+mn-lt"/>
                          <a:ea typeface="+mn-ea"/>
                          <a:cs typeface="+mn-cs"/>
                        </a:rPr>
                        <a:t>CT #102</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indent="0" algn="just" defTabSz="914400" rtl="0" eaLnBrk="1" latinLnBrk="0" hangingPunct="1">
                        <a:lnSpc>
                          <a:spcPct val="100000"/>
                        </a:lnSpc>
                        <a:spcBef>
                          <a:spcPts val="1400"/>
                        </a:spcBef>
                        <a:spcAft>
                          <a:spcPts val="0"/>
                        </a:spcAft>
                        <a:buClr>
                          <a:schemeClr val="accent1"/>
                        </a:buClr>
                        <a:buSzPct val="80000"/>
                        <a:buFont typeface="Arial" pitchFamily="34" charset="0"/>
                        <a:buNone/>
                      </a:pPr>
                      <a:r>
                        <a:rPr lang="pt-BR" sz="1600" kern="1200" dirty="0">
                          <a:solidFill>
                            <a:schemeClr val="dk1"/>
                          </a:solidFill>
                          <a:latin typeface="+mn-lt"/>
                          <a:ea typeface="+mn-ea"/>
                          <a:cs typeface="+mn-cs"/>
                        </a:rPr>
                        <a:t>  Quando o usuário cadastrado receber em seu e-mail uma notificação de alerta crítico e clicar na opção nomeada “Saiba mais”</a:t>
                      </a:r>
                    </a:p>
                    <a:p>
                      <a:pPr marL="0" indent="0" algn="just" defTabSz="914400" rtl="0" eaLnBrk="1" latinLnBrk="0" hangingPunct="1">
                        <a:lnSpc>
                          <a:spcPct val="100000"/>
                        </a:lnSpc>
                        <a:spcBef>
                          <a:spcPts val="1400"/>
                        </a:spcBef>
                        <a:spcAft>
                          <a:spcPts val="0"/>
                        </a:spcAft>
                        <a:buClr>
                          <a:schemeClr val="accent1"/>
                        </a:buClr>
                        <a:buSzPct val="80000"/>
                        <a:buFont typeface="Arial" pitchFamily="34" charset="0"/>
                        <a:buNone/>
                      </a:pPr>
                      <a:r>
                        <a:rPr lang="pt-BR" sz="1600" kern="1200" dirty="0">
                          <a:solidFill>
                            <a:schemeClr val="dk1"/>
                          </a:solidFill>
                          <a:latin typeface="+mn-lt"/>
                          <a:ea typeface="+mn-ea"/>
                          <a:cs typeface="+mn-cs"/>
                        </a:rPr>
                        <a:t> </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pt-BR" sz="1600" kern="1200" dirty="0">
                        <a:solidFill>
                          <a:schemeClr val="dk1"/>
                        </a:solidFill>
                        <a:latin typeface="+mn-lt"/>
                        <a:ea typeface="+mn-ea"/>
                        <a:cs typeface="+mn-cs"/>
                      </a:endParaRPr>
                    </a:p>
                    <a:p>
                      <a:pPr marL="0" marR="0" indent="0" algn="ctr" defTabSz="914400" rtl="0" eaLnBrk="1" fontAlgn="auto" latinLnBrk="0" hangingPunct="1">
                        <a:lnSpc>
                          <a:spcPct val="100000"/>
                        </a:lnSpc>
                        <a:spcBef>
                          <a:spcPts val="0"/>
                        </a:spcBef>
                        <a:spcAft>
                          <a:spcPts val="0"/>
                        </a:spcAft>
                        <a:buClrTx/>
                        <a:buSzTx/>
                        <a:buFontTx/>
                        <a:buNone/>
                        <a:tabLst/>
                        <a:defRPr/>
                      </a:pPr>
                      <a:r>
                        <a:rPr lang="pt-BR" sz="1600" kern="1200" dirty="0">
                          <a:solidFill>
                            <a:schemeClr val="dk1"/>
                          </a:solidFill>
                          <a:latin typeface="+mn-lt"/>
                          <a:ea typeface="+mn-ea"/>
                          <a:cs typeface="+mn-cs"/>
                        </a:rPr>
                        <a:t>Sucesso</a:t>
                      </a:r>
                    </a:p>
                    <a:p>
                      <a:pPr marL="0" algn="ctr" defTabSz="914400" rtl="0" eaLnBrk="1" latinLnBrk="0" hangingPunct="1"/>
                      <a:endParaRPr lang="pt-BR" sz="16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07879905"/>
                  </a:ext>
                </a:extLst>
              </a:tr>
            </a:tbl>
          </a:graphicData>
        </a:graphic>
      </p:graphicFrame>
    </p:spTree>
    <p:extLst>
      <p:ext uri="{BB962C8B-B14F-4D97-AF65-F5344CB8AC3E}">
        <p14:creationId xmlns:p14="http://schemas.microsoft.com/office/powerpoint/2010/main" val="353963480"/>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Caso de Teste</a:t>
            </a:r>
          </a:p>
        </p:txBody>
      </p:sp>
      <p:sp>
        <p:nvSpPr>
          <p:cNvPr id="3" name="Marcador de Posição de Conteúdo 2"/>
          <p:cNvSpPr>
            <a:spLocks noGrp="1"/>
          </p:cNvSpPr>
          <p:nvPr>
            <p:ph idx="1"/>
          </p:nvPr>
        </p:nvSpPr>
        <p:spPr/>
        <p:txBody>
          <a:bodyPr/>
          <a:lstStyle/>
          <a:p>
            <a:pPr hangingPunct="0"/>
            <a:r>
              <a:rPr lang="pt-BR" b="1" dirty="0"/>
              <a:t>Enviar notificação de Alertas na página principal:</a:t>
            </a:r>
            <a:r>
              <a:rPr lang="pt-BR" dirty="0"/>
              <a:t> Este Caso de Uso deverá ocorrer quando, após a detecção de um alerta crítico, seja enviado imediatamente uma notificação na página (em forma de modal).</a:t>
            </a:r>
          </a:p>
        </p:txBody>
      </p:sp>
      <p:pic>
        <p:nvPicPr>
          <p:cNvPr id="4" name="Imagem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graphicFrame>
        <p:nvGraphicFramePr>
          <p:cNvPr id="6" name="Tabela 5"/>
          <p:cNvGraphicFramePr>
            <a:graphicFrameLocks noGrp="1"/>
          </p:cNvGraphicFramePr>
          <p:nvPr>
            <p:extLst/>
          </p:nvPr>
        </p:nvGraphicFramePr>
        <p:xfrm>
          <a:off x="1261872" y="3048000"/>
          <a:ext cx="8127999" cy="1644784"/>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1651200494"/>
                    </a:ext>
                  </a:extLst>
                </a:gridCol>
                <a:gridCol w="2709333">
                  <a:extLst>
                    <a:ext uri="{9D8B030D-6E8A-4147-A177-3AD203B41FA5}">
                      <a16:colId xmlns:a16="http://schemas.microsoft.com/office/drawing/2014/main" val="2113526664"/>
                    </a:ext>
                  </a:extLst>
                </a:gridCol>
                <a:gridCol w="2709333">
                  <a:extLst>
                    <a:ext uri="{9D8B030D-6E8A-4147-A177-3AD203B41FA5}">
                      <a16:colId xmlns:a16="http://schemas.microsoft.com/office/drawing/2014/main" val="1496732803"/>
                    </a:ext>
                  </a:extLst>
                </a:gridCol>
              </a:tblGrid>
              <a:tr h="498421">
                <a:tc>
                  <a:txBody>
                    <a:bodyPr/>
                    <a:lstStyle/>
                    <a:p>
                      <a:pPr algn="ctr"/>
                      <a:r>
                        <a:rPr lang="pt-BR" sz="1500" dirty="0">
                          <a:solidFill>
                            <a:schemeClr val="bg1"/>
                          </a:solidFill>
                        </a:rPr>
                        <a:t>Casos de Teste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a:txBody>
                    <a:bodyPr/>
                    <a:lstStyle/>
                    <a:p>
                      <a:pPr algn="ctr"/>
                      <a:r>
                        <a:rPr lang="pt-BR" sz="1500" dirty="0">
                          <a:solidFill>
                            <a:schemeClr val="bg1"/>
                          </a:solidFill>
                        </a:rPr>
                        <a:t>Descrição do </a:t>
                      </a:r>
                    </a:p>
                    <a:p>
                      <a:pPr algn="ctr"/>
                      <a:r>
                        <a:rPr lang="pt-BR" sz="1500" dirty="0">
                          <a:solidFill>
                            <a:schemeClr val="bg1"/>
                          </a:solidFill>
                        </a:rPr>
                        <a:t>Caso de</a:t>
                      </a:r>
                      <a:r>
                        <a:rPr lang="pt-BR" sz="1500" baseline="0" dirty="0">
                          <a:solidFill>
                            <a:schemeClr val="bg1"/>
                          </a:solidFill>
                        </a:rPr>
                        <a:t> </a:t>
                      </a:r>
                      <a:r>
                        <a:rPr lang="pt-BR" sz="1500" dirty="0">
                          <a:solidFill>
                            <a:schemeClr val="bg1"/>
                          </a:solidFill>
                        </a:rPr>
                        <a:t>Teste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a:txBody>
                    <a:bodyPr/>
                    <a:lstStyle/>
                    <a:p>
                      <a:pPr algn="ctr"/>
                      <a:r>
                        <a:rPr lang="pt-BR" sz="1500" dirty="0">
                          <a:solidFill>
                            <a:schemeClr val="bg1"/>
                          </a:solidFill>
                        </a:rPr>
                        <a:t>Status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extLst>
                  <a:ext uri="{0D108BD9-81ED-4DB2-BD59-A6C34878D82A}">
                    <a16:rowId xmlns:a16="http://schemas.microsoft.com/office/drawing/2014/main" val="4223604693"/>
                  </a:ext>
                </a:extLst>
              </a:tr>
              <a:tr h="1096144">
                <a:tc>
                  <a:txBody>
                    <a:bodyPr/>
                    <a:lstStyle/>
                    <a:p>
                      <a:pPr marL="0" indent="0" algn="just" defTabSz="914400" rtl="0" eaLnBrk="1" latinLnBrk="0" hangingPunct="1">
                        <a:lnSpc>
                          <a:spcPct val="100000"/>
                        </a:lnSpc>
                        <a:spcBef>
                          <a:spcPts val="1400"/>
                        </a:spcBef>
                        <a:spcAft>
                          <a:spcPts val="0"/>
                        </a:spcAft>
                        <a:buClr>
                          <a:schemeClr val="accent1"/>
                        </a:buClr>
                        <a:buSzPct val="80000"/>
                        <a:buFont typeface="Arial" pitchFamily="34" charset="0"/>
                        <a:buNone/>
                      </a:pPr>
                      <a:r>
                        <a:rPr lang="pt-BR" sz="1600" kern="1200" dirty="0">
                          <a:solidFill>
                            <a:schemeClr val="dk1"/>
                          </a:solidFill>
                          <a:latin typeface="+mn-lt"/>
                          <a:ea typeface="+mn-ea"/>
                          <a:cs typeface="+mn-cs"/>
                        </a:rPr>
                        <a:t>CT #103</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indent="0" algn="just" defTabSz="914400" rtl="0" eaLnBrk="1" latinLnBrk="0" hangingPunct="1">
                        <a:lnSpc>
                          <a:spcPct val="100000"/>
                        </a:lnSpc>
                        <a:spcBef>
                          <a:spcPts val="1400"/>
                        </a:spcBef>
                        <a:spcAft>
                          <a:spcPts val="0"/>
                        </a:spcAft>
                        <a:buClr>
                          <a:schemeClr val="accent1"/>
                        </a:buClr>
                        <a:buSzPct val="80000"/>
                        <a:buFont typeface="Arial" pitchFamily="34" charset="0"/>
                        <a:buNone/>
                      </a:pPr>
                      <a:r>
                        <a:rPr lang="pt-BR" sz="1600" kern="1200" dirty="0">
                          <a:solidFill>
                            <a:schemeClr val="dk1"/>
                          </a:solidFill>
                          <a:latin typeface="+mn-lt"/>
                          <a:ea typeface="+mn-ea"/>
                          <a:cs typeface="+mn-cs"/>
                        </a:rPr>
                        <a:t>Verifica se quando houver um alerta o usuário terá acesso a uma mensagem informativa na home.</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latinLnBrk="0" hangingPunct="1"/>
                      <a:r>
                        <a:rPr lang="pt-BR" sz="1600" kern="1200" dirty="0">
                          <a:solidFill>
                            <a:schemeClr val="dk1"/>
                          </a:solidFill>
                          <a:latin typeface="+mn-lt"/>
                          <a:ea typeface="+mn-ea"/>
                          <a:cs typeface="+mn-cs"/>
                        </a:rPr>
                        <a:t>Sucesso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476639649"/>
                  </a:ext>
                </a:extLst>
              </a:tr>
            </a:tbl>
          </a:graphicData>
        </a:graphic>
      </p:graphicFrame>
    </p:spTree>
    <p:extLst>
      <p:ext uri="{BB962C8B-B14F-4D97-AF65-F5344CB8AC3E}">
        <p14:creationId xmlns:p14="http://schemas.microsoft.com/office/powerpoint/2010/main" val="635966293"/>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Caso de Teste</a:t>
            </a:r>
          </a:p>
        </p:txBody>
      </p:sp>
      <p:sp>
        <p:nvSpPr>
          <p:cNvPr id="3" name="Marcador de Posição de Conteúdo 2"/>
          <p:cNvSpPr>
            <a:spLocks noGrp="1"/>
          </p:cNvSpPr>
          <p:nvPr>
            <p:ph idx="1"/>
          </p:nvPr>
        </p:nvSpPr>
        <p:spPr/>
        <p:txBody>
          <a:bodyPr/>
          <a:lstStyle/>
          <a:p>
            <a:pPr hangingPunct="0"/>
            <a:r>
              <a:rPr lang="pt-BR" b="1" dirty="0"/>
              <a:t>Enviar notificação de Alertas na página principal</a:t>
            </a:r>
            <a:endParaRPr lang="pt-BR" dirty="0"/>
          </a:p>
        </p:txBody>
      </p:sp>
      <p:pic>
        <p:nvPicPr>
          <p:cNvPr id="4" name="Imagem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graphicFrame>
        <p:nvGraphicFramePr>
          <p:cNvPr id="6" name="Tabela 5"/>
          <p:cNvGraphicFramePr>
            <a:graphicFrameLocks noGrp="1"/>
          </p:cNvGraphicFramePr>
          <p:nvPr>
            <p:extLst/>
          </p:nvPr>
        </p:nvGraphicFramePr>
        <p:xfrm>
          <a:off x="1261872" y="2448910"/>
          <a:ext cx="8127999" cy="2863984"/>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1651200494"/>
                    </a:ext>
                  </a:extLst>
                </a:gridCol>
                <a:gridCol w="2709333">
                  <a:extLst>
                    <a:ext uri="{9D8B030D-6E8A-4147-A177-3AD203B41FA5}">
                      <a16:colId xmlns:a16="http://schemas.microsoft.com/office/drawing/2014/main" val="2113526664"/>
                    </a:ext>
                  </a:extLst>
                </a:gridCol>
                <a:gridCol w="2709333">
                  <a:extLst>
                    <a:ext uri="{9D8B030D-6E8A-4147-A177-3AD203B41FA5}">
                      <a16:colId xmlns:a16="http://schemas.microsoft.com/office/drawing/2014/main" val="1496732803"/>
                    </a:ext>
                  </a:extLst>
                </a:gridCol>
              </a:tblGrid>
              <a:tr h="498421">
                <a:tc>
                  <a:txBody>
                    <a:bodyPr/>
                    <a:lstStyle/>
                    <a:p>
                      <a:pPr algn="ctr"/>
                      <a:r>
                        <a:rPr lang="pt-BR" sz="1500" dirty="0">
                          <a:solidFill>
                            <a:schemeClr val="bg1"/>
                          </a:solidFill>
                        </a:rPr>
                        <a:t>Casos de Teste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a:txBody>
                    <a:bodyPr/>
                    <a:lstStyle/>
                    <a:p>
                      <a:pPr algn="ctr"/>
                      <a:r>
                        <a:rPr lang="pt-BR" sz="1500" dirty="0">
                          <a:solidFill>
                            <a:schemeClr val="bg1"/>
                          </a:solidFill>
                        </a:rPr>
                        <a:t>Descrição do </a:t>
                      </a:r>
                    </a:p>
                    <a:p>
                      <a:pPr algn="ctr"/>
                      <a:r>
                        <a:rPr lang="pt-BR" sz="1500" dirty="0">
                          <a:solidFill>
                            <a:schemeClr val="bg1"/>
                          </a:solidFill>
                        </a:rPr>
                        <a:t>Caso de</a:t>
                      </a:r>
                      <a:r>
                        <a:rPr lang="pt-BR" sz="1500" baseline="0" dirty="0">
                          <a:solidFill>
                            <a:schemeClr val="bg1"/>
                          </a:solidFill>
                        </a:rPr>
                        <a:t> </a:t>
                      </a:r>
                      <a:r>
                        <a:rPr lang="pt-BR" sz="1500" dirty="0">
                          <a:solidFill>
                            <a:schemeClr val="bg1"/>
                          </a:solidFill>
                        </a:rPr>
                        <a:t>Teste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a:txBody>
                    <a:bodyPr/>
                    <a:lstStyle/>
                    <a:p>
                      <a:pPr algn="ctr"/>
                      <a:r>
                        <a:rPr lang="pt-BR" sz="1500" dirty="0">
                          <a:solidFill>
                            <a:schemeClr val="bg1"/>
                          </a:solidFill>
                        </a:rPr>
                        <a:t>Status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extLst>
                  <a:ext uri="{0D108BD9-81ED-4DB2-BD59-A6C34878D82A}">
                    <a16:rowId xmlns:a16="http://schemas.microsoft.com/office/drawing/2014/main" val="4223604693"/>
                  </a:ext>
                </a:extLst>
              </a:tr>
              <a:tr h="1096144">
                <a:tc>
                  <a:txBody>
                    <a:bodyPr/>
                    <a:lstStyle/>
                    <a:p>
                      <a:pPr marL="0" indent="0" algn="just" defTabSz="914400" rtl="0" eaLnBrk="1" latinLnBrk="0" hangingPunct="1">
                        <a:lnSpc>
                          <a:spcPct val="100000"/>
                        </a:lnSpc>
                        <a:spcBef>
                          <a:spcPts val="1400"/>
                        </a:spcBef>
                        <a:spcAft>
                          <a:spcPts val="0"/>
                        </a:spcAft>
                        <a:buClr>
                          <a:schemeClr val="accent1"/>
                        </a:buClr>
                        <a:buSzPct val="80000"/>
                        <a:buFont typeface="Arial" pitchFamily="34" charset="0"/>
                        <a:buNone/>
                      </a:pPr>
                      <a:r>
                        <a:rPr lang="pt-BR" sz="1600" kern="1200" dirty="0">
                          <a:solidFill>
                            <a:schemeClr val="dk1"/>
                          </a:solidFill>
                          <a:latin typeface="+mn-lt"/>
                          <a:ea typeface="+mn-ea"/>
                          <a:cs typeface="+mn-cs"/>
                        </a:rPr>
                        <a:t>CT #104</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indent="0" algn="just" defTabSz="914400" rtl="0" eaLnBrk="1" latinLnBrk="0" hangingPunct="1">
                        <a:lnSpc>
                          <a:spcPct val="100000"/>
                        </a:lnSpc>
                        <a:spcBef>
                          <a:spcPts val="1400"/>
                        </a:spcBef>
                        <a:spcAft>
                          <a:spcPts val="0"/>
                        </a:spcAft>
                        <a:buClr>
                          <a:schemeClr val="accent1"/>
                        </a:buClr>
                        <a:buSzPct val="80000"/>
                        <a:buFont typeface="Arial" pitchFamily="34" charset="0"/>
                        <a:buNone/>
                      </a:pPr>
                      <a:r>
                        <a:rPr lang="pt-BR" sz="1600" kern="1200">
                          <a:solidFill>
                            <a:schemeClr val="dk1"/>
                          </a:solidFill>
                          <a:latin typeface="+mn-lt"/>
                          <a:ea typeface="+mn-ea"/>
                          <a:cs typeface="+mn-cs"/>
                        </a:rPr>
                        <a:t> Verificar ao clicar no link “Para mais informações sobre este alerta clique aqui” disposto na mensagem exibida.</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latinLnBrk="0" hangingPunct="1"/>
                      <a:r>
                        <a:rPr lang="pt-BR" sz="1600" kern="1200" dirty="0">
                          <a:solidFill>
                            <a:schemeClr val="dk1"/>
                          </a:solidFill>
                          <a:latin typeface="+mn-lt"/>
                          <a:ea typeface="+mn-ea"/>
                          <a:cs typeface="+mn-cs"/>
                        </a:rPr>
                        <a:t>Sucesso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476639649"/>
                  </a:ext>
                </a:extLst>
              </a:tr>
              <a:tr h="1096144">
                <a:tc>
                  <a:txBody>
                    <a:bodyPr/>
                    <a:lstStyle/>
                    <a:p>
                      <a:pPr marL="0" indent="0" algn="just" defTabSz="914400" rtl="0" eaLnBrk="1" latinLnBrk="0" hangingPunct="1">
                        <a:lnSpc>
                          <a:spcPct val="100000"/>
                        </a:lnSpc>
                        <a:spcBef>
                          <a:spcPts val="1400"/>
                        </a:spcBef>
                        <a:spcAft>
                          <a:spcPts val="0"/>
                        </a:spcAft>
                        <a:buClr>
                          <a:schemeClr val="accent1"/>
                        </a:buClr>
                        <a:buSzPct val="80000"/>
                        <a:buFont typeface="Arial" pitchFamily="34" charset="0"/>
                        <a:buNone/>
                      </a:pPr>
                      <a:r>
                        <a:rPr lang="pt-BR" sz="1600" kern="1200" dirty="0">
                          <a:solidFill>
                            <a:schemeClr val="dk1"/>
                          </a:solidFill>
                          <a:latin typeface="+mn-lt"/>
                          <a:ea typeface="+mn-ea"/>
                          <a:cs typeface="+mn-cs"/>
                        </a:rPr>
                        <a:t>CT #105</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indent="0" algn="just" defTabSz="914400" rtl="0" eaLnBrk="1" latinLnBrk="0" hangingPunct="1">
                        <a:lnSpc>
                          <a:spcPct val="100000"/>
                        </a:lnSpc>
                        <a:spcBef>
                          <a:spcPts val="1400"/>
                        </a:spcBef>
                        <a:spcAft>
                          <a:spcPts val="0"/>
                        </a:spcAft>
                        <a:buClr>
                          <a:schemeClr val="accent1"/>
                        </a:buClr>
                        <a:buSzPct val="80000"/>
                        <a:buFont typeface="Arial" pitchFamily="34" charset="0"/>
                        <a:buNone/>
                      </a:pPr>
                      <a:r>
                        <a:rPr lang="pt-BR" sz="1600" kern="1200" dirty="0">
                          <a:solidFill>
                            <a:schemeClr val="dk1"/>
                          </a:solidFill>
                          <a:latin typeface="+mn-lt"/>
                          <a:ea typeface="+mn-ea"/>
                          <a:cs typeface="+mn-cs"/>
                        </a:rPr>
                        <a:t>Verificar ao clicar   no símbolo “x” disposto no canto superior direito do alerta.</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sz="1600" kern="1200" dirty="0">
                          <a:solidFill>
                            <a:schemeClr val="dk1"/>
                          </a:solidFill>
                          <a:latin typeface="+mn-lt"/>
                          <a:ea typeface="+mn-ea"/>
                          <a:cs typeface="+mn-cs"/>
                        </a:rPr>
                        <a:t>Sucesso</a:t>
                      </a:r>
                    </a:p>
                    <a:p>
                      <a:pPr marL="0" algn="ctr" defTabSz="914400" rtl="0" eaLnBrk="1" latinLnBrk="0" hangingPunct="1"/>
                      <a:endParaRPr lang="pt-BR" sz="16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07879905"/>
                  </a:ext>
                </a:extLst>
              </a:tr>
            </a:tbl>
          </a:graphicData>
        </a:graphic>
      </p:graphicFrame>
    </p:spTree>
    <p:extLst>
      <p:ext uri="{BB962C8B-B14F-4D97-AF65-F5344CB8AC3E}">
        <p14:creationId xmlns:p14="http://schemas.microsoft.com/office/powerpoint/2010/main" val="123020249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Caso de Uso 4.9 – Iteração #03</a:t>
            </a:r>
          </a:p>
        </p:txBody>
      </p:sp>
      <p:pic>
        <p:nvPicPr>
          <p:cNvPr id="6" name="Imagem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graphicFrame>
        <p:nvGraphicFramePr>
          <p:cNvPr id="9" name="Tabela 8"/>
          <p:cNvGraphicFramePr>
            <a:graphicFrameLocks noGrp="1"/>
          </p:cNvGraphicFramePr>
          <p:nvPr>
            <p:extLst>
              <p:ext uri="{D42A27DB-BD31-4B8C-83A1-F6EECF244321}">
                <p14:modId xmlns:p14="http://schemas.microsoft.com/office/powerpoint/2010/main" val="2656234861"/>
              </p:ext>
            </p:extLst>
          </p:nvPr>
        </p:nvGraphicFramePr>
        <p:xfrm>
          <a:off x="1261872" y="2312125"/>
          <a:ext cx="8594726" cy="1483360"/>
        </p:xfrm>
        <a:graphic>
          <a:graphicData uri="http://schemas.openxmlformats.org/drawingml/2006/table">
            <a:tbl>
              <a:tblPr firstRow="1" bandRow="1">
                <a:tableStyleId>{5C22544A-7EE6-4342-B048-85BDC9FD1C3A}</a:tableStyleId>
              </a:tblPr>
              <a:tblGrid>
                <a:gridCol w="8594726">
                  <a:extLst>
                    <a:ext uri="{9D8B030D-6E8A-4147-A177-3AD203B41FA5}">
                      <a16:colId xmlns:a16="http://schemas.microsoft.com/office/drawing/2014/main" val="3184453126"/>
                    </a:ext>
                  </a:extLst>
                </a:gridCol>
              </a:tblGrid>
              <a:tr h="370840">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pt-BR" sz="1800" b="1" kern="1200" dirty="0">
                          <a:solidFill>
                            <a:schemeClr val="lt1"/>
                          </a:solidFill>
                          <a:effectLst/>
                          <a:latin typeface="+mn-lt"/>
                          <a:ea typeface="+mn-ea"/>
                          <a:cs typeface="+mn-cs"/>
                        </a:rPr>
                        <a:t> </a:t>
                      </a:r>
                      <a:r>
                        <a:rPr lang="pt-BR" b="1" dirty="0">
                          <a:effectLst/>
                        </a:rPr>
                        <a:t>Alterar informações cadastradas</a:t>
                      </a:r>
                      <a:r>
                        <a:rPr lang="pt-BR" sz="1800" b="1" kern="1200" dirty="0">
                          <a:solidFill>
                            <a:schemeClr val="lt1"/>
                          </a:solidFill>
                          <a:effectLst/>
                          <a:latin typeface="+mn-lt"/>
                          <a:ea typeface="+mn-ea"/>
                          <a:cs typeface="+mn-cs"/>
                        </a:rPr>
                        <a:t> </a:t>
                      </a:r>
                      <a:r>
                        <a:rPr lang="pt-BR" b="1" dirty="0">
                          <a:solidFill>
                            <a:schemeClr val="bg1"/>
                          </a:solidFill>
                        </a:rPr>
                        <a:t>- Iteração 03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extLst>
                  <a:ext uri="{0D108BD9-81ED-4DB2-BD59-A6C34878D82A}">
                    <a16:rowId xmlns:a16="http://schemas.microsoft.com/office/drawing/2014/main" val="1091544215"/>
                  </a:ext>
                </a:extLst>
              </a:tr>
              <a:tr h="370840">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pt-BR" dirty="0">
                          <a:solidFill>
                            <a:schemeClr val="tx1"/>
                          </a:solidFill>
                        </a:rPr>
                        <a:t>Cenário de Sucesso – </a:t>
                      </a:r>
                      <a:r>
                        <a:rPr lang="pt-BR" sz="1800" kern="1200" dirty="0">
                          <a:solidFill>
                            <a:schemeClr val="tx1"/>
                          </a:solidFill>
                          <a:latin typeface="+mn-lt"/>
                          <a:ea typeface="+mn-ea"/>
                          <a:cs typeface="+mn-cs"/>
                        </a:rPr>
                        <a:t>Alterar informações cadastradas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24283349"/>
                  </a:ext>
                </a:extLst>
              </a:tr>
              <a:tr h="370840">
                <a:tc>
                  <a:txBody>
                    <a:bodyPr/>
                    <a:lstStyle/>
                    <a:p>
                      <a:pPr algn="ctr"/>
                      <a:r>
                        <a:rPr lang="pt-BR" b="1" dirty="0">
                          <a:solidFill>
                            <a:schemeClr val="bg1"/>
                          </a:solidFill>
                        </a:rPr>
                        <a:t>Cenários Alternativos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B1E3E"/>
                    </a:solidFill>
                  </a:tcPr>
                </a:tc>
                <a:extLst>
                  <a:ext uri="{0D108BD9-81ED-4DB2-BD59-A6C34878D82A}">
                    <a16:rowId xmlns:a16="http://schemas.microsoft.com/office/drawing/2014/main" val="1460635157"/>
                  </a:ext>
                </a:extLst>
              </a:tr>
              <a:tr h="370840">
                <a:tc>
                  <a:txBody>
                    <a:bodyPr/>
                    <a:lstStyle/>
                    <a:p>
                      <a:pPr algn="l"/>
                      <a:r>
                        <a:rPr lang="pt-BR" sz="1800" kern="1200" dirty="0">
                          <a:solidFill>
                            <a:schemeClr val="tx1"/>
                          </a:solidFill>
                          <a:latin typeface="+mn-lt"/>
                          <a:ea typeface="+mn-ea"/>
                          <a:cs typeface="+mn-cs"/>
                        </a:rPr>
                        <a:t>Campos não preenchidos ou preenchidos de maneira errada.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974804144"/>
                  </a:ext>
                </a:extLst>
              </a:tr>
            </a:tbl>
          </a:graphicData>
        </a:graphic>
      </p:graphicFrame>
    </p:spTree>
    <p:extLst>
      <p:ext uri="{BB962C8B-B14F-4D97-AF65-F5344CB8AC3E}">
        <p14:creationId xmlns:p14="http://schemas.microsoft.com/office/powerpoint/2010/main" val="1381364546"/>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Caso de Teste</a:t>
            </a:r>
          </a:p>
        </p:txBody>
      </p:sp>
      <p:sp>
        <p:nvSpPr>
          <p:cNvPr id="3" name="Marcador de Posição de Conteúdo 2"/>
          <p:cNvSpPr>
            <a:spLocks noGrp="1"/>
          </p:cNvSpPr>
          <p:nvPr>
            <p:ph idx="1"/>
          </p:nvPr>
        </p:nvSpPr>
        <p:spPr/>
        <p:txBody>
          <a:bodyPr/>
          <a:lstStyle/>
          <a:p>
            <a:pPr lvl="0" hangingPunct="0"/>
            <a:r>
              <a:rPr lang="pt-BR" b="1" dirty="0"/>
              <a:t>Gerenciar Alertas (ADM): </a:t>
            </a:r>
            <a:r>
              <a:rPr lang="pt-BR" dirty="0"/>
              <a:t>Este Caso de Uso deve ocorrer sempre que algum usuário administrador quiser fazer o gerenciamento dos alertas enviados pelos usuários.</a:t>
            </a:r>
          </a:p>
        </p:txBody>
      </p:sp>
      <p:pic>
        <p:nvPicPr>
          <p:cNvPr id="4" name="Imagem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graphicFrame>
        <p:nvGraphicFramePr>
          <p:cNvPr id="6" name="Tabela 5"/>
          <p:cNvGraphicFramePr>
            <a:graphicFrameLocks noGrp="1"/>
          </p:cNvGraphicFramePr>
          <p:nvPr>
            <p:extLst/>
          </p:nvPr>
        </p:nvGraphicFramePr>
        <p:xfrm>
          <a:off x="1261872" y="2783071"/>
          <a:ext cx="8127999" cy="3271314"/>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1651200494"/>
                    </a:ext>
                  </a:extLst>
                </a:gridCol>
                <a:gridCol w="2709333">
                  <a:extLst>
                    <a:ext uri="{9D8B030D-6E8A-4147-A177-3AD203B41FA5}">
                      <a16:colId xmlns:a16="http://schemas.microsoft.com/office/drawing/2014/main" val="2113526664"/>
                    </a:ext>
                  </a:extLst>
                </a:gridCol>
                <a:gridCol w="2709333">
                  <a:extLst>
                    <a:ext uri="{9D8B030D-6E8A-4147-A177-3AD203B41FA5}">
                      <a16:colId xmlns:a16="http://schemas.microsoft.com/office/drawing/2014/main" val="1496732803"/>
                    </a:ext>
                  </a:extLst>
                </a:gridCol>
              </a:tblGrid>
              <a:tr h="501325">
                <a:tc>
                  <a:txBody>
                    <a:bodyPr/>
                    <a:lstStyle/>
                    <a:p>
                      <a:pPr algn="ctr"/>
                      <a:r>
                        <a:rPr lang="pt-BR" sz="1500" dirty="0">
                          <a:solidFill>
                            <a:schemeClr val="bg1"/>
                          </a:solidFill>
                        </a:rPr>
                        <a:t>Casos de Teste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a:txBody>
                    <a:bodyPr/>
                    <a:lstStyle/>
                    <a:p>
                      <a:pPr algn="ctr"/>
                      <a:r>
                        <a:rPr lang="pt-BR" sz="1500" dirty="0">
                          <a:solidFill>
                            <a:schemeClr val="bg1"/>
                          </a:solidFill>
                        </a:rPr>
                        <a:t>Descrição do </a:t>
                      </a:r>
                    </a:p>
                    <a:p>
                      <a:pPr algn="ctr"/>
                      <a:r>
                        <a:rPr lang="pt-BR" sz="1500" dirty="0">
                          <a:solidFill>
                            <a:schemeClr val="bg1"/>
                          </a:solidFill>
                        </a:rPr>
                        <a:t>Caso de</a:t>
                      </a:r>
                      <a:r>
                        <a:rPr lang="pt-BR" sz="1500" baseline="0" dirty="0">
                          <a:solidFill>
                            <a:schemeClr val="bg1"/>
                          </a:solidFill>
                        </a:rPr>
                        <a:t> </a:t>
                      </a:r>
                      <a:r>
                        <a:rPr lang="pt-BR" sz="1500" dirty="0">
                          <a:solidFill>
                            <a:schemeClr val="bg1"/>
                          </a:solidFill>
                        </a:rPr>
                        <a:t>Teste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a:txBody>
                    <a:bodyPr/>
                    <a:lstStyle/>
                    <a:p>
                      <a:pPr algn="ctr"/>
                      <a:r>
                        <a:rPr lang="pt-BR" sz="1500" dirty="0">
                          <a:solidFill>
                            <a:schemeClr val="bg1"/>
                          </a:solidFill>
                        </a:rPr>
                        <a:t>Status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extLst>
                  <a:ext uri="{0D108BD9-81ED-4DB2-BD59-A6C34878D82A}">
                    <a16:rowId xmlns:a16="http://schemas.microsoft.com/office/drawing/2014/main" val="4223604693"/>
                  </a:ext>
                </a:extLst>
              </a:tr>
              <a:tr h="566008">
                <a:tc>
                  <a:txBody>
                    <a:bodyPr/>
                    <a:lstStyle/>
                    <a:p>
                      <a:pPr marL="0" indent="0" algn="just" defTabSz="914400" rtl="0" eaLnBrk="1" latinLnBrk="0" hangingPunct="1">
                        <a:lnSpc>
                          <a:spcPct val="100000"/>
                        </a:lnSpc>
                        <a:spcBef>
                          <a:spcPts val="1400"/>
                        </a:spcBef>
                        <a:spcAft>
                          <a:spcPts val="0"/>
                        </a:spcAft>
                        <a:buClr>
                          <a:schemeClr val="accent1"/>
                        </a:buClr>
                        <a:buSzPct val="80000"/>
                        <a:buFont typeface="Arial" pitchFamily="34" charset="0"/>
                        <a:buNone/>
                      </a:pPr>
                      <a:r>
                        <a:rPr lang="pt-BR" sz="1600" kern="1200" dirty="0">
                          <a:solidFill>
                            <a:schemeClr val="dk1"/>
                          </a:solidFill>
                          <a:latin typeface="+mn-lt"/>
                          <a:ea typeface="+mn-ea"/>
                          <a:cs typeface="+mn-cs"/>
                        </a:rPr>
                        <a:t>CT #163</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indent="0" algn="just" defTabSz="914400" rtl="0" eaLnBrk="1" latinLnBrk="0" hangingPunct="1">
                        <a:lnSpc>
                          <a:spcPct val="100000"/>
                        </a:lnSpc>
                        <a:spcBef>
                          <a:spcPts val="1400"/>
                        </a:spcBef>
                        <a:spcAft>
                          <a:spcPts val="0"/>
                        </a:spcAft>
                        <a:buClr>
                          <a:schemeClr val="accent1"/>
                        </a:buClr>
                        <a:buSzPct val="80000"/>
                        <a:buFont typeface="Arial" pitchFamily="34" charset="0"/>
                        <a:buNone/>
                      </a:pPr>
                      <a:r>
                        <a:rPr lang="pt-BR" sz="1600" kern="1200">
                          <a:solidFill>
                            <a:schemeClr val="dk1"/>
                          </a:solidFill>
                          <a:latin typeface="+mn-lt"/>
                          <a:ea typeface="+mn-ea"/>
                          <a:cs typeface="+mn-cs"/>
                        </a:rPr>
                        <a:t>Verifica se ao clicar no botão “Descrição”.</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latinLnBrk="0" hangingPunct="1"/>
                      <a:r>
                        <a:rPr lang="pt-BR" sz="1600" kern="1200" dirty="0">
                          <a:solidFill>
                            <a:schemeClr val="dk1"/>
                          </a:solidFill>
                          <a:latin typeface="+mn-lt"/>
                          <a:ea typeface="+mn-ea"/>
                          <a:cs typeface="+mn-cs"/>
                        </a:rPr>
                        <a:t>Sucesso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476639649"/>
                  </a:ext>
                </a:extLst>
              </a:tr>
              <a:tr h="632240">
                <a:tc>
                  <a:txBody>
                    <a:bodyPr/>
                    <a:lstStyle/>
                    <a:p>
                      <a:pPr marL="0" indent="0" algn="just" defTabSz="914400" rtl="0" eaLnBrk="1" latinLnBrk="0" hangingPunct="1">
                        <a:lnSpc>
                          <a:spcPct val="100000"/>
                        </a:lnSpc>
                        <a:spcBef>
                          <a:spcPts val="1400"/>
                        </a:spcBef>
                        <a:spcAft>
                          <a:spcPts val="0"/>
                        </a:spcAft>
                        <a:buClr>
                          <a:schemeClr val="accent1"/>
                        </a:buClr>
                        <a:buSzPct val="80000"/>
                        <a:buFont typeface="Arial" pitchFamily="34" charset="0"/>
                        <a:buNone/>
                      </a:pPr>
                      <a:r>
                        <a:rPr lang="pt-BR" sz="1600" kern="1200">
                          <a:solidFill>
                            <a:schemeClr val="dk1"/>
                          </a:solidFill>
                          <a:latin typeface="+mn-lt"/>
                          <a:ea typeface="+mn-ea"/>
                          <a:cs typeface="+mn-cs"/>
                        </a:rPr>
                        <a:t>CT #164</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indent="0" algn="just" defTabSz="914400" rtl="0" eaLnBrk="1" latinLnBrk="0" hangingPunct="1">
                        <a:lnSpc>
                          <a:spcPct val="100000"/>
                        </a:lnSpc>
                        <a:spcBef>
                          <a:spcPts val="1400"/>
                        </a:spcBef>
                        <a:spcAft>
                          <a:spcPts val="0"/>
                        </a:spcAft>
                        <a:buClr>
                          <a:schemeClr val="accent1"/>
                        </a:buClr>
                        <a:buSzPct val="80000"/>
                        <a:buFont typeface="Arial" pitchFamily="34" charset="0"/>
                        <a:buNone/>
                      </a:pPr>
                      <a:r>
                        <a:rPr lang="pt-BR" sz="1600" kern="1200" dirty="0">
                          <a:solidFill>
                            <a:schemeClr val="dk1"/>
                          </a:solidFill>
                          <a:latin typeface="+mn-lt"/>
                          <a:ea typeface="+mn-ea"/>
                          <a:cs typeface="+mn-cs"/>
                        </a:rPr>
                        <a:t>Verifica se ao clicar no botão “Imagens”.</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sz="1600" kern="1200" dirty="0">
                          <a:solidFill>
                            <a:schemeClr val="dk1"/>
                          </a:solidFill>
                          <a:latin typeface="+mn-lt"/>
                          <a:ea typeface="+mn-ea"/>
                          <a:cs typeface="+mn-cs"/>
                        </a:rPr>
                        <a:t>Sucesso</a:t>
                      </a:r>
                    </a:p>
                    <a:p>
                      <a:pPr marL="0" algn="ctr" defTabSz="914400" rtl="0" eaLnBrk="1" latinLnBrk="0" hangingPunct="1"/>
                      <a:endParaRPr lang="pt-BR" sz="16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77220169"/>
                  </a:ext>
                </a:extLst>
              </a:tr>
              <a:tr h="627313">
                <a:tc>
                  <a:txBody>
                    <a:bodyPr/>
                    <a:lstStyle/>
                    <a:p>
                      <a:pPr marL="0" indent="0" algn="just" defTabSz="914400" rtl="0" eaLnBrk="1" latinLnBrk="0" hangingPunct="1">
                        <a:lnSpc>
                          <a:spcPct val="100000"/>
                        </a:lnSpc>
                        <a:spcBef>
                          <a:spcPts val="1400"/>
                        </a:spcBef>
                        <a:spcAft>
                          <a:spcPts val="0"/>
                        </a:spcAft>
                        <a:buClr>
                          <a:schemeClr val="accent1"/>
                        </a:buClr>
                        <a:buSzPct val="80000"/>
                        <a:buFont typeface="Arial" pitchFamily="34" charset="0"/>
                        <a:buNone/>
                      </a:pPr>
                      <a:r>
                        <a:rPr lang="pt-BR" sz="1600" kern="1200">
                          <a:solidFill>
                            <a:schemeClr val="dk1"/>
                          </a:solidFill>
                          <a:latin typeface="+mn-lt"/>
                          <a:ea typeface="+mn-ea"/>
                          <a:cs typeface="+mn-cs"/>
                        </a:rPr>
                        <a:t>CT #165</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indent="0" algn="just" defTabSz="914400" rtl="0" eaLnBrk="1" latinLnBrk="0" hangingPunct="1">
                        <a:lnSpc>
                          <a:spcPct val="100000"/>
                        </a:lnSpc>
                        <a:spcBef>
                          <a:spcPts val="1400"/>
                        </a:spcBef>
                        <a:spcAft>
                          <a:spcPts val="0"/>
                        </a:spcAft>
                        <a:buClr>
                          <a:schemeClr val="accent1"/>
                        </a:buClr>
                        <a:buSzPct val="80000"/>
                        <a:buFont typeface="Arial" pitchFamily="34" charset="0"/>
                        <a:buNone/>
                      </a:pPr>
                      <a:r>
                        <a:rPr lang="pt-BR" sz="1600" kern="1200" dirty="0">
                          <a:solidFill>
                            <a:schemeClr val="dk1"/>
                          </a:solidFill>
                          <a:latin typeface="+mn-lt"/>
                          <a:ea typeface="+mn-ea"/>
                          <a:cs typeface="+mn-cs"/>
                        </a:rPr>
                        <a:t>Verifica se ao clicar no botão “Aprovado”.</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sz="1600" dirty="0"/>
                        <a:t>Falha</a:t>
                      </a:r>
                    </a:p>
                    <a:p>
                      <a:pPr marL="0" algn="ctr" defTabSz="914400" rtl="0" eaLnBrk="1" latinLnBrk="0" hangingPunct="1"/>
                      <a:endParaRPr lang="pt-BR" sz="16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27401360"/>
                  </a:ext>
                </a:extLst>
              </a:tr>
              <a:tr h="897113">
                <a:tc>
                  <a:txBody>
                    <a:bodyPr/>
                    <a:lstStyle/>
                    <a:p>
                      <a:pPr marL="0" indent="0" algn="just" defTabSz="914400" rtl="0" eaLnBrk="1" latinLnBrk="0" hangingPunct="1">
                        <a:lnSpc>
                          <a:spcPct val="100000"/>
                        </a:lnSpc>
                        <a:spcBef>
                          <a:spcPts val="1400"/>
                        </a:spcBef>
                        <a:spcAft>
                          <a:spcPts val="0"/>
                        </a:spcAft>
                        <a:buClr>
                          <a:schemeClr val="accent1"/>
                        </a:buClr>
                        <a:buSzPct val="80000"/>
                        <a:buFont typeface="Arial" pitchFamily="34" charset="0"/>
                        <a:buNone/>
                      </a:pPr>
                      <a:r>
                        <a:rPr lang="pt-BR" sz="1600" kern="1200" dirty="0">
                          <a:solidFill>
                            <a:schemeClr val="dk1"/>
                          </a:solidFill>
                          <a:latin typeface="+mn-lt"/>
                          <a:ea typeface="+mn-ea"/>
                          <a:cs typeface="+mn-cs"/>
                        </a:rPr>
                        <a:t>CT#166</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indent="0" algn="just" defTabSz="914400" rtl="0" eaLnBrk="1" latinLnBrk="0" hangingPunct="1">
                        <a:lnSpc>
                          <a:spcPct val="100000"/>
                        </a:lnSpc>
                        <a:spcBef>
                          <a:spcPts val="1400"/>
                        </a:spcBef>
                        <a:spcAft>
                          <a:spcPts val="0"/>
                        </a:spcAft>
                        <a:buClr>
                          <a:schemeClr val="accent1"/>
                        </a:buClr>
                        <a:buSzPct val="80000"/>
                        <a:buFont typeface="Arial" pitchFamily="34" charset="0"/>
                        <a:buNone/>
                      </a:pPr>
                      <a:r>
                        <a:rPr lang="pt-BR" sz="1600" kern="1200" dirty="0">
                          <a:solidFill>
                            <a:schemeClr val="dk1"/>
                          </a:solidFill>
                          <a:latin typeface="+mn-lt"/>
                          <a:ea typeface="+mn-ea"/>
                          <a:cs typeface="+mn-cs"/>
                        </a:rPr>
                        <a:t>Verifica se ao clicar em “Reprovado”.</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sz="1600" dirty="0"/>
                        <a:t>Falha</a:t>
                      </a:r>
                    </a:p>
                    <a:p>
                      <a:pPr marL="0" algn="ctr" defTabSz="914400" rtl="0" eaLnBrk="1" latinLnBrk="0" hangingPunct="1"/>
                      <a:endParaRPr lang="pt-BR" sz="16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205152480"/>
                  </a:ext>
                </a:extLst>
              </a:tr>
            </a:tbl>
          </a:graphicData>
        </a:graphic>
      </p:graphicFrame>
    </p:spTree>
    <p:extLst>
      <p:ext uri="{BB962C8B-B14F-4D97-AF65-F5344CB8AC3E}">
        <p14:creationId xmlns:p14="http://schemas.microsoft.com/office/powerpoint/2010/main" val="2703047984"/>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Caso de Teste</a:t>
            </a:r>
          </a:p>
        </p:txBody>
      </p:sp>
      <p:sp>
        <p:nvSpPr>
          <p:cNvPr id="3" name="Marcador de Posição de Conteúdo 2"/>
          <p:cNvSpPr>
            <a:spLocks noGrp="1"/>
          </p:cNvSpPr>
          <p:nvPr>
            <p:ph idx="1"/>
          </p:nvPr>
        </p:nvSpPr>
        <p:spPr/>
        <p:txBody>
          <a:bodyPr/>
          <a:lstStyle/>
          <a:p>
            <a:pPr lvl="0" hangingPunct="0"/>
            <a:r>
              <a:rPr lang="pt-BR" b="1" dirty="0"/>
              <a:t>Gerenciar Alertas (ADM)</a:t>
            </a:r>
            <a:endParaRPr lang="pt-BR" dirty="0"/>
          </a:p>
        </p:txBody>
      </p:sp>
      <p:pic>
        <p:nvPicPr>
          <p:cNvPr id="4" name="Imagem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graphicFrame>
        <p:nvGraphicFramePr>
          <p:cNvPr id="6" name="Tabela 5"/>
          <p:cNvGraphicFramePr>
            <a:graphicFrameLocks noGrp="1"/>
          </p:cNvGraphicFramePr>
          <p:nvPr>
            <p:extLst/>
          </p:nvPr>
        </p:nvGraphicFramePr>
        <p:xfrm>
          <a:off x="1261872" y="2268066"/>
          <a:ext cx="8127999" cy="4332352"/>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1651200494"/>
                    </a:ext>
                  </a:extLst>
                </a:gridCol>
                <a:gridCol w="2709333">
                  <a:extLst>
                    <a:ext uri="{9D8B030D-6E8A-4147-A177-3AD203B41FA5}">
                      <a16:colId xmlns:a16="http://schemas.microsoft.com/office/drawing/2014/main" val="2113526664"/>
                    </a:ext>
                  </a:extLst>
                </a:gridCol>
                <a:gridCol w="2709333">
                  <a:extLst>
                    <a:ext uri="{9D8B030D-6E8A-4147-A177-3AD203B41FA5}">
                      <a16:colId xmlns:a16="http://schemas.microsoft.com/office/drawing/2014/main" val="1496732803"/>
                    </a:ext>
                  </a:extLst>
                </a:gridCol>
              </a:tblGrid>
              <a:tr h="538209">
                <a:tc>
                  <a:txBody>
                    <a:bodyPr/>
                    <a:lstStyle/>
                    <a:p>
                      <a:pPr algn="ctr"/>
                      <a:r>
                        <a:rPr lang="pt-BR" sz="1500" dirty="0">
                          <a:solidFill>
                            <a:schemeClr val="bg1"/>
                          </a:solidFill>
                        </a:rPr>
                        <a:t>Casos de Teste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a:txBody>
                    <a:bodyPr/>
                    <a:lstStyle/>
                    <a:p>
                      <a:pPr algn="ctr"/>
                      <a:r>
                        <a:rPr lang="pt-BR" sz="1500" dirty="0">
                          <a:solidFill>
                            <a:schemeClr val="bg1"/>
                          </a:solidFill>
                        </a:rPr>
                        <a:t>Descrição do </a:t>
                      </a:r>
                    </a:p>
                    <a:p>
                      <a:pPr algn="ctr"/>
                      <a:r>
                        <a:rPr lang="pt-BR" sz="1500" dirty="0">
                          <a:solidFill>
                            <a:schemeClr val="bg1"/>
                          </a:solidFill>
                        </a:rPr>
                        <a:t>Caso de</a:t>
                      </a:r>
                      <a:r>
                        <a:rPr lang="pt-BR" sz="1500" baseline="0" dirty="0">
                          <a:solidFill>
                            <a:schemeClr val="bg1"/>
                          </a:solidFill>
                        </a:rPr>
                        <a:t> </a:t>
                      </a:r>
                      <a:r>
                        <a:rPr lang="pt-BR" sz="1500" dirty="0">
                          <a:solidFill>
                            <a:schemeClr val="bg1"/>
                          </a:solidFill>
                        </a:rPr>
                        <a:t>Teste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a:txBody>
                    <a:bodyPr/>
                    <a:lstStyle/>
                    <a:p>
                      <a:pPr algn="ctr"/>
                      <a:r>
                        <a:rPr lang="pt-BR" sz="1500" dirty="0">
                          <a:solidFill>
                            <a:schemeClr val="bg1"/>
                          </a:solidFill>
                        </a:rPr>
                        <a:t>Status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extLst>
                  <a:ext uri="{0D108BD9-81ED-4DB2-BD59-A6C34878D82A}">
                    <a16:rowId xmlns:a16="http://schemas.microsoft.com/office/drawing/2014/main" val="4223604693"/>
                  </a:ext>
                </a:extLst>
              </a:tr>
              <a:tr h="534302">
                <a:tc>
                  <a:txBody>
                    <a:bodyPr/>
                    <a:lstStyle/>
                    <a:p>
                      <a:pPr marL="0" indent="0" algn="just" defTabSz="914400" rtl="0" eaLnBrk="1" latinLnBrk="0" hangingPunct="1">
                        <a:lnSpc>
                          <a:spcPct val="100000"/>
                        </a:lnSpc>
                        <a:spcBef>
                          <a:spcPts val="1400"/>
                        </a:spcBef>
                        <a:spcAft>
                          <a:spcPts val="0"/>
                        </a:spcAft>
                        <a:buClr>
                          <a:schemeClr val="accent1"/>
                        </a:buClr>
                        <a:buSzPct val="80000"/>
                        <a:buFont typeface="Arial" pitchFamily="34" charset="0"/>
                        <a:buNone/>
                      </a:pPr>
                      <a:r>
                        <a:rPr lang="pt-BR" sz="1600" kern="1200" dirty="0">
                          <a:solidFill>
                            <a:schemeClr val="dk1"/>
                          </a:solidFill>
                          <a:latin typeface="+mn-lt"/>
                          <a:ea typeface="+mn-ea"/>
                          <a:cs typeface="+mn-cs"/>
                        </a:rPr>
                        <a:t>CT #167</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indent="0" algn="just" defTabSz="914400" rtl="0" eaLnBrk="1" latinLnBrk="0" hangingPunct="1">
                        <a:lnSpc>
                          <a:spcPct val="100000"/>
                        </a:lnSpc>
                        <a:spcBef>
                          <a:spcPts val="1400"/>
                        </a:spcBef>
                        <a:spcAft>
                          <a:spcPts val="0"/>
                        </a:spcAft>
                        <a:buClr>
                          <a:schemeClr val="accent1"/>
                        </a:buClr>
                        <a:buSzPct val="80000"/>
                        <a:buFont typeface="Arial" pitchFamily="34" charset="0"/>
                        <a:buNone/>
                      </a:pPr>
                      <a:r>
                        <a:rPr lang="pt-BR" sz="1600" kern="1200">
                          <a:solidFill>
                            <a:schemeClr val="dk1"/>
                          </a:solidFill>
                          <a:latin typeface="+mn-lt"/>
                          <a:ea typeface="+mn-ea"/>
                          <a:cs typeface="+mn-cs"/>
                        </a:rPr>
                        <a:t>Verifica se ao clicar em “Próximo”.</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latinLnBrk="0" hangingPunct="1"/>
                      <a:r>
                        <a:rPr lang="pt-BR" sz="1600" kern="1200" dirty="0">
                          <a:solidFill>
                            <a:schemeClr val="dk1"/>
                          </a:solidFill>
                          <a:latin typeface="+mn-lt"/>
                          <a:ea typeface="+mn-ea"/>
                          <a:cs typeface="+mn-cs"/>
                        </a:rPr>
                        <a:t>Sucesso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476639649"/>
                  </a:ext>
                </a:extLst>
              </a:tr>
              <a:tr h="596823">
                <a:tc>
                  <a:txBody>
                    <a:bodyPr/>
                    <a:lstStyle/>
                    <a:p>
                      <a:pPr marL="0" indent="0" algn="just" defTabSz="914400" rtl="0" eaLnBrk="1" latinLnBrk="0" hangingPunct="1">
                        <a:lnSpc>
                          <a:spcPct val="100000"/>
                        </a:lnSpc>
                        <a:spcBef>
                          <a:spcPts val="1400"/>
                        </a:spcBef>
                        <a:spcAft>
                          <a:spcPts val="0"/>
                        </a:spcAft>
                        <a:buClr>
                          <a:schemeClr val="accent1"/>
                        </a:buClr>
                        <a:buSzPct val="80000"/>
                        <a:buFont typeface="Arial" pitchFamily="34" charset="0"/>
                        <a:buNone/>
                      </a:pPr>
                      <a:r>
                        <a:rPr lang="pt-BR" sz="1600" kern="1200" dirty="0">
                          <a:solidFill>
                            <a:schemeClr val="dk1"/>
                          </a:solidFill>
                          <a:latin typeface="+mn-lt"/>
                          <a:ea typeface="+mn-ea"/>
                          <a:cs typeface="+mn-cs"/>
                        </a:rPr>
                        <a:t>CT #168</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indent="0" algn="just" defTabSz="914400" rtl="0" eaLnBrk="1" latinLnBrk="0" hangingPunct="1">
                        <a:lnSpc>
                          <a:spcPct val="100000"/>
                        </a:lnSpc>
                        <a:spcBef>
                          <a:spcPts val="1400"/>
                        </a:spcBef>
                        <a:spcAft>
                          <a:spcPts val="0"/>
                        </a:spcAft>
                        <a:buClr>
                          <a:schemeClr val="accent1"/>
                        </a:buClr>
                        <a:buSzPct val="80000"/>
                        <a:buFont typeface="Arial" pitchFamily="34" charset="0"/>
                        <a:buNone/>
                      </a:pPr>
                      <a:r>
                        <a:rPr lang="pt-BR" sz="1600" kern="1200" dirty="0">
                          <a:solidFill>
                            <a:schemeClr val="dk1"/>
                          </a:solidFill>
                          <a:latin typeface="+mn-lt"/>
                          <a:ea typeface="+mn-ea"/>
                          <a:cs typeface="+mn-cs"/>
                        </a:rPr>
                        <a:t>Verifica se ao clica no botão “Anterior”.</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sz="1600" kern="1200" dirty="0">
                          <a:solidFill>
                            <a:schemeClr val="dk1"/>
                          </a:solidFill>
                          <a:latin typeface="+mn-lt"/>
                          <a:ea typeface="+mn-ea"/>
                          <a:cs typeface="+mn-cs"/>
                        </a:rPr>
                        <a:t>Sucesso</a:t>
                      </a:r>
                    </a:p>
                    <a:p>
                      <a:pPr marL="0" algn="ctr" defTabSz="914400" rtl="0" eaLnBrk="1" latinLnBrk="0" hangingPunct="1"/>
                      <a:endParaRPr lang="pt-BR" sz="16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77220169"/>
                  </a:ext>
                </a:extLst>
              </a:tr>
              <a:tr h="592173">
                <a:tc>
                  <a:txBody>
                    <a:bodyPr/>
                    <a:lstStyle/>
                    <a:p>
                      <a:pPr marL="0" indent="0" algn="just" defTabSz="914400" rtl="0" eaLnBrk="1" latinLnBrk="0" hangingPunct="1">
                        <a:lnSpc>
                          <a:spcPct val="100000"/>
                        </a:lnSpc>
                        <a:spcBef>
                          <a:spcPts val="1400"/>
                        </a:spcBef>
                        <a:spcAft>
                          <a:spcPts val="0"/>
                        </a:spcAft>
                        <a:buClr>
                          <a:schemeClr val="accent1"/>
                        </a:buClr>
                        <a:buSzPct val="80000"/>
                        <a:buFont typeface="Arial" pitchFamily="34" charset="0"/>
                        <a:buNone/>
                      </a:pPr>
                      <a:r>
                        <a:rPr lang="pt-BR" sz="1600" kern="1200">
                          <a:solidFill>
                            <a:schemeClr val="dk1"/>
                          </a:solidFill>
                          <a:latin typeface="+mn-lt"/>
                          <a:ea typeface="+mn-ea"/>
                          <a:cs typeface="+mn-cs"/>
                        </a:rPr>
                        <a:t>CT #169</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indent="0" algn="just" defTabSz="914400" rtl="0" eaLnBrk="1" latinLnBrk="0" hangingPunct="1">
                        <a:lnSpc>
                          <a:spcPct val="100000"/>
                        </a:lnSpc>
                        <a:spcBef>
                          <a:spcPts val="1400"/>
                        </a:spcBef>
                        <a:spcAft>
                          <a:spcPts val="0"/>
                        </a:spcAft>
                        <a:buClr>
                          <a:schemeClr val="accent1"/>
                        </a:buClr>
                        <a:buSzPct val="80000"/>
                        <a:buFont typeface="Arial" pitchFamily="34" charset="0"/>
                        <a:buNone/>
                      </a:pPr>
                      <a:r>
                        <a:rPr lang="pt-BR" sz="1600" kern="1200" dirty="0">
                          <a:solidFill>
                            <a:schemeClr val="dk1"/>
                          </a:solidFill>
                          <a:latin typeface="+mn-lt"/>
                          <a:ea typeface="+mn-ea"/>
                          <a:cs typeface="+mn-cs"/>
                        </a:rPr>
                        <a:t>Verifica se ao clicar em “Status”.</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sz="1600" kern="1200" dirty="0">
                          <a:solidFill>
                            <a:schemeClr val="dk1"/>
                          </a:solidFill>
                          <a:latin typeface="+mn-lt"/>
                          <a:ea typeface="+mn-ea"/>
                          <a:cs typeface="+mn-cs"/>
                        </a:rPr>
                        <a:t>Sucesso</a:t>
                      </a:r>
                    </a:p>
                    <a:p>
                      <a:pPr marL="0" algn="ctr" defTabSz="914400" rtl="0" eaLnBrk="1" latinLnBrk="0" hangingPunct="1"/>
                      <a:endParaRPr lang="pt-BR" sz="16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27401360"/>
                  </a:ext>
                </a:extLst>
              </a:tr>
              <a:tr h="628182">
                <a:tc>
                  <a:txBody>
                    <a:bodyPr/>
                    <a:lstStyle/>
                    <a:p>
                      <a:pPr marL="0" indent="0" algn="just" defTabSz="914400" rtl="0" eaLnBrk="1" latinLnBrk="0" hangingPunct="1">
                        <a:lnSpc>
                          <a:spcPct val="100000"/>
                        </a:lnSpc>
                        <a:spcBef>
                          <a:spcPts val="1400"/>
                        </a:spcBef>
                        <a:spcAft>
                          <a:spcPts val="0"/>
                        </a:spcAft>
                        <a:buClr>
                          <a:schemeClr val="accent1"/>
                        </a:buClr>
                        <a:buSzPct val="80000"/>
                        <a:buFont typeface="Arial" pitchFamily="34" charset="0"/>
                        <a:buNone/>
                      </a:pPr>
                      <a:r>
                        <a:rPr lang="pt-BR" sz="1600" kern="1200">
                          <a:solidFill>
                            <a:schemeClr val="dk1"/>
                          </a:solidFill>
                          <a:latin typeface="+mn-lt"/>
                          <a:ea typeface="+mn-ea"/>
                          <a:cs typeface="+mn-cs"/>
                        </a:rPr>
                        <a:t>CT #170</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indent="0" algn="just" defTabSz="914400" rtl="0" eaLnBrk="1" latinLnBrk="0" hangingPunct="1">
                        <a:lnSpc>
                          <a:spcPct val="100000"/>
                        </a:lnSpc>
                        <a:spcBef>
                          <a:spcPts val="1400"/>
                        </a:spcBef>
                        <a:spcAft>
                          <a:spcPts val="0"/>
                        </a:spcAft>
                        <a:buClr>
                          <a:schemeClr val="accent1"/>
                        </a:buClr>
                        <a:buSzPct val="80000"/>
                        <a:buFont typeface="Arial" pitchFamily="34" charset="0"/>
                        <a:buNone/>
                      </a:pPr>
                      <a:r>
                        <a:rPr lang="pt-BR" sz="1600" kern="1200" dirty="0">
                          <a:solidFill>
                            <a:schemeClr val="dk1"/>
                          </a:solidFill>
                          <a:latin typeface="+mn-lt"/>
                          <a:ea typeface="+mn-ea"/>
                          <a:cs typeface="+mn-cs"/>
                        </a:rPr>
                        <a:t>Verifica se ao clicar em “Data”.</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sz="1600" kern="1200" dirty="0">
                          <a:solidFill>
                            <a:schemeClr val="dk1"/>
                          </a:solidFill>
                          <a:latin typeface="+mn-lt"/>
                          <a:ea typeface="+mn-ea"/>
                          <a:cs typeface="+mn-cs"/>
                        </a:rPr>
                        <a:t>Sucesso</a:t>
                      </a:r>
                    </a:p>
                    <a:p>
                      <a:pPr marL="0" algn="ctr" defTabSz="914400" rtl="0" eaLnBrk="1" latinLnBrk="0" hangingPunct="1"/>
                      <a:endParaRPr lang="pt-BR" sz="16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205152480"/>
                  </a:ext>
                </a:extLst>
              </a:tr>
              <a:tr h="585373">
                <a:tc>
                  <a:txBody>
                    <a:bodyPr/>
                    <a:lstStyle/>
                    <a:p>
                      <a:pPr marL="0" indent="0" algn="just" defTabSz="914400" rtl="0" eaLnBrk="1" latinLnBrk="0" hangingPunct="1">
                        <a:lnSpc>
                          <a:spcPct val="100000"/>
                        </a:lnSpc>
                        <a:spcBef>
                          <a:spcPts val="1400"/>
                        </a:spcBef>
                        <a:spcAft>
                          <a:spcPts val="0"/>
                        </a:spcAft>
                        <a:buClr>
                          <a:schemeClr val="accent1"/>
                        </a:buClr>
                        <a:buSzPct val="80000"/>
                        <a:buFont typeface="Arial" pitchFamily="34" charset="0"/>
                        <a:buNone/>
                      </a:pPr>
                      <a:r>
                        <a:rPr lang="pt-BR" sz="1600" kern="1200">
                          <a:solidFill>
                            <a:schemeClr val="dk1"/>
                          </a:solidFill>
                          <a:latin typeface="+mn-lt"/>
                          <a:ea typeface="+mn-ea"/>
                          <a:cs typeface="+mn-cs"/>
                        </a:rPr>
                        <a:t>CT #171</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indent="0" algn="just" defTabSz="914400" rtl="0" eaLnBrk="1" latinLnBrk="0" hangingPunct="1">
                        <a:lnSpc>
                          <a:spcPct val="100000"/>
                        </a:lnSpc>
                        <a:spcBef>
                          <a:spcPts val="1400"/>
                        </a:spcBef>
                        <a:spcAft>
                          <a:spcPts val="0"/>
                        </a:spcAft>
                        <a:buClr>
                          <a:schemeClr val="accent1"/>
                        </a:buClr>
                        <a:buSzPct val="80000"/>
                        <a:buFont typeface="Arial" pitchFamily="34" charset="0"/>
                        <a:buNone/>
                      </a:pPr>
                      <a:r>
                        <a:rPr lang="pt-BR" sz="1600" kern="1200" dirty="0">
                          <a:solidFill>
                            <a:schemeClr val="dk1"/>
                          </a:solidFill>
                          <a:latin typeface="+mn-lt"/>
                          <a:ea typeface="+mn-ea"/>
                          <a:cs typeface="+mn-cs"/>
                        </a:rPr>
                        <a:t>Verifica se ao clicar em “Horário”.</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sz="1600" kern="1200" dirty="0">
                          <a:solidFill>
                            <a:schemeClr val="dk1"/>
                          </a:solidFill>
                          <a:latin typeface="+mn-lt"/>
                          <a:ea typeface="+mn-ea"/>
                          <a:cs typeface="+mn-cs"/>
                        </a:rPr>
                        <a:t>Sucesso</a:t>
                      </a:r>
                    </a:p>
                    <a:p>
                      <a:pPr marL="0" algn="ctr" defTabSz="914400" rtl="0" eaLnBrk="1" latinLnBrk="0" hangingPunct="1"/>
                      <a:endParaRPr lang="pt-BR" sz="16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9589722"/>
                  </a:ext>
                </a:extLst>
              </a:tr>
              <a:tr h="846859">
                <a:tc>
                  <a:txBody>
                    <a:bodyPr/>
                    <a:lstStyle/>
                    <a:p>
                      <a:pPr marL="0" indent="0" algn="just" defTabSz="914400" rtl="0" eaLnBrk="1" latinLnBrk="0" hangingPunct="1">
                        <a:lnSpc>
                          <a:spcPct val="100000"/>
                        </a:lnSpc>
                        <a:spcBef>
                          <a:spcPts val="1400"/>
                        </a:spcBef>
                        <a:spcAft>
                          <a:spcPts val="0"/>
                        </a:spcAft>
                        <a:buClr>
                          <a:schemeClr val="accent1"/>
                        </a:buClr>
                        <a:buSzPct val="80000"/>
                        <a:buFont typeface="Arial" pitchFamily="34" charset="0"/>
                        <a:buNone/>
                      </a:pPr>
                      <a:r>
                        <a:rPr lang="pt-BR" sz="1600" kern="1200" dirty="0">
                          <a:solidFill>
                            <a:schemeClr val="dk1"/>
                          </a:solidFill>
                          <a:latin typeface="+mn-lt"/>
                          <a:ea typeface="+mn-ea"/>
                          <a:cs typeface="+mn-cs"/>
                        </a:rPr>
                        <a:t>CT #172</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indent="0" algn="just" defTabSz="914400" rtl="0" eaLnBrk="1" latinLnBrk="0" hangingPunct="1">
                        <a:lnSpc>
                          <a:spcPct val="100000"/>
                        </a:lnSpc>
                        <a:spcBef>
                          <a:spcPts val="1400"/>
                        </a:spcBef>
                        <a:spcAft>
                          <a:spcPts val="0"/>
                        </a:spcAft>
                        <a:buClr>
                          <a:schemeClr val="accent1"/>
                        </a:buClr>
                        <a:buSzPct val="80000"/>
                        <a:buFont typeface="Arial" pitchFamily="34" charset="0"/>
                        <a:buNone/>
                      </a:pPr>
                      <a:r>
                        <a:rPr lang="pt-BR" sz="1600" kern="1200" dirty="0">
                          <a:solidFill>
                            <a:schemeClr val="dk1"/>
                          </a:solidFill>
                          <a:latin typeface="+mn-lt"/>
                          <a:ea typeface="+mn-ea"/>
                          <a:cs typeface="+mn-cs"/>
                        </a:rPr>
                        <a:t>Verifica se ao clicar em “Alerta”.</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sz="1600" kern="1200" dirty="0">
                          <a:solidFill>
                            <a:schemeClr val="dk1"/>
                          </a:solidFill>
                          <a:latin typeface="+mn-lt"/>
                          <a:ea typeface="+mn-ea"/>
                          <a:cs typeface="+mn-cs"/>
                        </a:rPr>
                        <a:t>Sucesso</a:t>
                      </a:r>
                    </a:p>
                    <a:p>
                      <a:endParaRPr lang="pt-BR"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533623871"/>
                  </a:ext>
                </a:extLst>
              </a:tr>
            </a:tbl>
          </a:graphicData>
        </a:graphic>
      </p:graphicFrame>
    </p:spTree>
    <p:extLst>
      <p:ext uri="{BB962C8B-B14F-4D97-AF65-F5344CB8AC3E}">
        <p14:creationId xmlns:p14="http://schemas.microsoft.com/office/powerpoint/2010/main" val="478532968"/>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Caso de Teste</a:t>
            </a:r>
          </a:p>
        </p:txBody>
      </p:sp>
      <p:sp>
        <p:nvSpPr>
          <p:cNvPr id="3" name="Marcador de Posição de Conteúdo 2"/>
          <p:cNvSpPr>
            <a:spLocks noGrp="1"/>
          </p:cNvSpPr>
          <p:nvPr>
            <p:ph idx="1"/>
          </p:nvPr>
        </p:nvSpPr>
        <p:spPr/>
        <p:txBody>
          <a:bodyPr/>
          <a:lstStyle/>
          <a:p>
            <a:pPr lvl="0" hangingPunct="0"/>
            <a:r>
              <a:rPr lang="pt-BR" b="1" dirty="0"/>
              <a:t>Gerenciar Alertas (ADM)</a:t>
            </a:r>
            <a:endParaRPr lang="pt-BR" dirty="0"/>
          </a:p>
        </p:txBody>
      </p:sp>
      <p:pic>
        <p:nvPicPr>
          <p:cNvPr id="4" name="Imagem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graphicFrame>
        <p:nvGraphicFramePr>
          <p:cNvPr id="6" name="Tabela 5"/>
          <p:cNvGraphicFramePr>
            <a:graphicFrameLocks noGrp="1"/>
          </p:cNvGraphicFramePr>
          <p:nvPr>
            <p:extLst/>
          </p:nvPr>
        </p:nvGraphicFramePr>
        <p:xfrm>
          <a:off x="1261872" y="2268066"/>
          <a:ext cx="8127999" cy="1679765"/>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1651200494"/>
                    </a:ext>
                  </a:extLst>
                </a:gridCol>
                <a:gridCol w="2709333">
                  <a:extLst>
                    <a:ext uri="{9D8B030D-6E8A-4147-A177-3AD203B41FA5}">
                      <a16:colId xmlns:a16="http://schemas.microsoft.com/office/drawing/2014/main" val="2113526664"/>
                    </a:ext>
                  </a:extLst>
                </a:gridCol>
                <a:gridCol w="2709333">
                  <a:extLst>
                    <a:ext uri="{9D8B030D-6E8A-4147-A177-3AD203B41FA5}">
                      <a16:colId xmlns:a16="http://schemas.microsoft.com/office/drawing/2014/main" val="1496732803"/>
                    </a:ext>
                  </a:extLst>
                </a:gridCol>
              </a:tblGrid>
              <a:tr h="538209">
                <a:tc>
                  <a:txBody>
                    <a:bodyPr/>
                    <a:lstStyle/>
                    <a:p>
                      <a:pPr algn="ctr"/>
                      <a:r>
                        <a:rPr lang="pt-BR" sz="1500" dirty="0">
                          <a:solidFill>
                            <a:schemeClr val="bg1"/>
                          </a:solidFill>
                        </a:rPr>
                        <a:t>Casos de Teste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a:txBody>
                    <a:bodyPr/>
                    <a:lstStyle/>
                    <a:p>
                      <a:pPr algn="ctr"/>
                      <a:r>
                        <a:rPr lang="pt-BR" sz="1500" dirty="0">
                          <a:solidFill>
                            <a:schemeClr val="bg1"/>
                          </a:solidFill>
                        </a:rPr>
                        <a:t>Descrição do </a:t>
                      </a:r>
                    </a:p>
                    <a:p>
                      <a:pPr algn="ctr"/>
                      <a:r>
                        <a:rPr lang="pt-BR" sz="1500" dirty="0">
                          <a:solidFill>
                            <a:schemeClr val="bg1"/>
                          </a:solidFill>
                        </a:rPr>
                        <a:t>Caso de</a:t>
                      </a:r>
                      <a:r>
                        <a:rPr lang="pt-BR" sz="1500" baseline="0" dirty="0">
                          <a:solidFill>
                            <a:schemeClr val="bg1"/>
                          </a:solidFill>
                        </a:rPr>
                        <a:t> </a:t>
                      </a:r>
                      <a:r>
                        <a:rPr lang="pt-BR" sz="1500" dirty="0">
                          <a:solidFill>
                            <a:schemeClr val="bg1"/>
                          </a:solidFill>
                        </a:rPr>
                        <a:t>Teste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a:txBody>
                    <a:bodyPr/>
                    <a:lstStyle/>
                    <a:p>
                      <a:pPr algn="ctr"/>
                      <a:r>
                        <a:rPr lang="pt-BR" sz="1500" dirty="0">
                          <a:solidFill>
                            <a:schemeClr val="bg1"/>
                          </a:solidFill>
                        </a:rPr>
                        <a:t>Status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extLst>
                  <a:ext uri="{0D108BD9-81ED-4DB2-BD59-A6C34878D82A}">
                    <a16:rowId xmlns:a16="http://schemas.microsoft.com/office/drawing/2014/main" val="4223604693"/>
                  </a:ext>
                </a:extLst>
              </a:tr>
              <a:tr h="534302">
                <a:tc>
                  <a:txBody>
                    <a:bodyPr/>
                    <a:lstStyle/>
                    <a:p>
                      <a:pPr marL="0" indent="0" algn="just" defTabSz="914400" rtl="0" eaLnBrk="1" latinLnBrk="0" hangingPunct="1">
                        <a:lnSpc>
                          <a:spcPct val="100000"/>
                        </a:lnSpc>
                        <a:spcBef>
                          <a:spcPts val="1400"/>
                        </a:spcBef>
                        <a:spcAft>
                          <a:spcPts val="0"/>
                        </a:spcAft>
                        <a:buClr>
                          <a:schemeClr val="accent1"/>
                        </a:buClr>
                        <a:buSzPct val="80000"/>
                        <a:buFont typeface="Arial" pitchFamily="34" charset="0"/>
                        <a:buNone/>
                      </a:pPr>
                      <a:r>
                        <a:rPr lang="pt-BR" sz="1600" kern="1200">
                          <a:solidFill>
                            <a:schemeClr val="dk1"/>
                          </a:solidFill>
                          <a:latin typeface="+mn-lt"/>
                          <a:ea typeface="+mn-ea"/>
                          <a:cs typeface="+mn-cs"/>
                        </a:rPr>
                        <a:t>CT #173</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indent="0" algn="just" defTabSz="914400" rtl="0" eaLnBrk="1" latinLnBrk="0" hangingPunct="1">
                        <a:lnSpc>
                          <a:spcPct val="100000"/>
                        </a:lnSpc>
                        <a:spcBef>
                          <a:spcPts val="1400"/>
                        </a:spcBef>
                        <a:spcAft>
                          <a:spcPts val="0"/>
                        </a:spcAft>
                        <a:buClr>
                          <a:schemeClr val="accent1"/>
                        </a:buClr>
                        <a:buSzPct val="80000"/>
                        <a:buFont typeface="Arial" pitchFamily="34" charset="0"/>
                        <a:buNone/>
                      </a:pPr>
                      <a:r>
                        <a:rPr lang="pt-BR" sz="1600" kern="1200">
                          <a:solidFill>
                            <a:schemeClr val="dk1"/>
                          </a:solidFill>
                          <a:latin typeface="+mn-lt"/>
                          <a:ea typeface="+mn-ea"/>
                          <a:cs typeface="+mn-cs"/>
                        </a:rPr>
                        <a:t>Verifica se ao digitar na barra de procura.</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latinLnBrk="0" hangingPunct="1"/>
                      <a:r>
                        <a:rPr lang="pt-BR" sz="1600" kern="1200" dirty="0">
                          <a:solidFill>
                            <a:schemeClr val="dk1"/>
                          </a:solidFill>
                          <a:latin typeface="+mn-lt"/>
                          <a:ea typeface="+mn-ea"/>
                          <a:cs typeface="+mn-cs"/>
                        </a:rPr>
                        <a:t>Sucesso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476639649"/>
                  </a:ext>
                </a:extLst>
              </a:tr>
              <a:tr h="596823">
                <a:tc>
                  <a:txBody>
                    <a:bodyPr/>
                    <a:lstStyle/>
                    <a:p>
                      <a:pPr marL="0" indent="0" algn="just" defTabSz="914400" rtl="0" eaLnBrk="1" latinLnBrk="0" hangingPunct="1">
                        <a:lnSpc>
                          <a:spcPct val="100000"/>
                        </a:lnSpc>
                        <a:spcBef>
                          <a:spcPts val="1400"/>
                        </a:spcBef>
                        <a:spcAft>
                          <a:spcPts val="0"/>
                        </a:spcAft>
                        <a:buClr>
                          <a:schemeClr val="accent1"/>
                        </a:buClr>
                        <a:buSzPct val="80000"/>
                        <a:buFont typeface="Arial" pitchFamily="34" charset="0"/>
                        <a:buNone/>
                      </a:pPr>
                      <a:r>
                        <a:rPr lang="pt-BR" sz="1600" kern="1200">
                          <a:solidFill>
                            <a:schemeClr val="dk1"/>
                          </a:solidFill>
                          <a:latin typeface="+mn-lt"/>
                          <a:ea typeface="+mn-ea"/>
                          <a:cs typeface="+mn-cs"/>
                        </a:rPr>
                        <a:t>CT #174</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indent="0" algn="just" defTabSz="914400" rtl="0" eaLnBrk="1" latinLnBrk="0" hangingPunct="1">
                        <a:lnSpc>
                          <a:spcPct val="100000"/>
                        </a:lnSpc>
                        <a:spcBef>
                          <a:spcPts val="1400"/>
                        </a:spcBef>
                        <a:spcAft>
                          <a:spcPts val="0"/>
                        </a:spcAft>
                        <a:buClr>
                          <a:schemeClr val="accent1"/>
                        </a:buClr>
                        <a:buSzPct val="80000"/>
                        <a:buFont typeface="Arial" pitchFamily="34" charset="0"/>
                        <a:buNone/>
                      </a:pPr>
                      <a:r>
                        <a:rPr lang="pt-BR" sz="1600" kern="1200" dirty="0">
                          <a:solidFill>
                            <a:schemeClr val="dk1"/>
                          </a:solidFill>
                          <a:latin typeface="+mn-lt"/>
                          <a:ea typeface="+mn-ea"/>
                          <a:cs typeface="+mn-cs"/>
                        </a:rPr>
                        <a:t>Verifica se ao clicar em “Arquivo”.</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sz="1600" kern="1200" dirty="0">
                          <a:solidFill>
                            <a:schemeClr val="dk1"/>
                          </a:solidFill>
                          <a:latin typeface="+mn-lt"/>
                          <a:ea typeface="+mn-ea"/>
                          <a:cs typeface="+mn-cs"/>
                        </a:rPr>
                        <a:t>Sucesso</a:t>
                      </a:r>
                    </a:p>
                    <a:p>
                      <a:pPr marL="0" algn="ctr" defTabSz="914400" rtl="0" eaLnBrk="1" latinLnBrk="0" hangingPunct="1"/>
                      <a:endParaRPr lang="pt-BR" sz="16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77220169"/>
                  </a:ext>
                </a:extLst>
              </a:tr>
            </a:tbl>
          </a:graphicData>
        </a:graphic>
      </p:graphicFrame>
    </p:spTree>
    <p:extLst>
      <p:ext uri="{BB962C8B-B14F-4D97-AF65-F5344CB8AC3E}">
        <p14:creationId xmlns:p14="http://schemas.microsoft.com/office/powerpoint/2010/main" val="1182026225"/>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Caso de Teste</a:t>
            </a:r>
          </a:p>
        </p:txBody>
      </p:sp>
      <p:sp>
        <p:nvSpPr>
          <p:cNvPr id="3" name="Marcador de Posição de Conteúdo 2"/>
          <p:cNvSpPr>
            <a:spLocks noGrp="1"/>
          </p:cNvSpPr>
          <p:nvPr>
            <p:ph idx="1"/>
          </p:nvPr>
        </p:nvSpPr>
        <p:spPr/>
        <p:txBody>
          <a:bodyPr/>
          <a:lstStyle/>
          <a:p>
            <a:pPr lvl="0" hangingPunct="0"/>
            <a:r>
              <a:rPr lang="pt-BR" b="1" dirty="0"/>
              <a:t>Descrição Alertas Enviados (ADM): </a:t>
            </a:r>
            <a:r>
              <a:rPr lang="pt-BR" dirty="0"/>
              <a:t>Este Caso de Uso deve ocorrer sempre que algum usuário administrador quiser ver as informações presentes nos alertas enviados pelos usuários.</a:t>
            </a:r>
          </a:p>
        </p:txBody>
      </p:sp>
      <p:pic>
        <p:nvPicPr>
          <p:cNvPr id="4" name="Imagem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graphicFrame>
        <p:nvGraphicFramePr>
          <p:cNvPr id="6" name="Tabela 5"/>
          <p:cNvGraphicFramePr>
            <a:graphicFrameLocks noGrp="1"/>
          </p:cNvGraphicFramePr>
          <p:nvPr>
            <p:extLst/>
          </p:nvPr>
        </p:nvGraphicFramePr>
        <p:xfrm>
          <a:off x="1261872" y="2783071"/>
          <a:ext cx="8127999" cy="3027393"/>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1651200494"/>
                    </a:ext>
                  </a:extLst>
                </a:gridCol>
                <a:gridCol w="2709333">
                  <a:extLst>
                    <a:ext uri="{9D8B030D-6E8A-4147-A177-3AD203B41FA5}">
                      <a16:colId xmlns:a16="http://schemas.microsoft.com/office/drawing/2014/main" val="2113526664"/>
                    </a:ext>
                  </a:extLst>
                </a:gridCol>
                <a:gridCol w="2709333">
                  <a:extLst>
                    <a:ext uri="{9D8B030D-6E8A-4147-A177-3AD203B41FA5}">
                      <a16:colId xmlns:a16="http://schemas.microsoft.com/office/drawing/2014/main" val="1496732803"/>
                    </a:ext>
                  </a:extLst>
                </a:gridCol>
              </a:tblGrid>
              <a:tr h="501325">
                <a:tc>
                  <a:txBody>
                    <a:bodyPr/>
                    <a:lstStyle/>
                    <a:p>
                      <a:pPr algn="ctr"/>
                      <a:r>
                        <a:rPr lang="pt-BR" sz="1500" dirty="0">
                          <a:solidFill>
                            <a:schemeClr val="bg1"/>
                          </a:solidFill>
                        </a:rPr>
                        <a:t>Casos de Teste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a:txBody>
                    <a:bodyPr/>
                    <a:lstStyle/>
                    <a:p>
                      <a:pPr algn="ctr"/>
                      <a:r>
                        <a:rPr lang="pt-BR" sz="1500" dirty="0">
                          <a:solidFill>
                            <a:schemeClr val="bg1"/>
                          </a:solidFill>
                        </a:rPr>
                        <a:t>Descrição do </a:t>
                      </a:r>
                    </a:p>
                    <a:p>
                      <a:pPr algn="ctr"/>
                      <a:r>
                        <a:rPr lang="pt-BR" sz="1500" dirty="0">
                          <a:solidFill>
                            <a:schemeClr val="bg1"/>
                          </a:solidFill>
                        </a:rPr>
                        <a:t>Caso de</a:t>
                      </a:r>
                      <a:r>
                        <a:rPr lang="pt-BR" sz="1500" baseline="0" dirty="0">
                          <a:solidFill>
                            <a:schemeClr val="bg1"/>
                          </a:solidFill>
                        </a:rPr>
                        <a:t> </a:t>
                      </a:r>
                      <a:r>
                        <a:rPr lang="pt-BR" sz="1500" dirty="0">
                          <a:solidFill>
                            <a:schemeClr val="bg1"/>
                          </a:solidFill>
                        </a:rPr>
                        <a:t>Teste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a:txBody>
                    <a:bodyPr/>
                    <a:lstStyle/>
                    <a:p>
                      <a:pPr algn="ctr"/>
                      <a:r>
                        <a:rPr lang="pt-BR" sz="1500" dirty="0">
                          <a:solidFill>
                            <a:schemeClr val="bg1"/>
                          </a:solidFill>
                        </a:rPr>
                        <a:t>Status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extLst>
                  <a:ext uri="{0D108BD9-81ED-4DB2-BD59-A6C34878D82A}">
                    <a16:rowId xmlns:a16="http://schemas.microsoft.com/office/drawing/2014/main" val="4223604693"/>
                  </a:ext>
                </a:extLst>
              </a:tr>
              <a:tr h="566008">
                <a:tc>
                  <a:txBody>
                    <a:bodyPr/>
                    <a:lstStyle/>
                    <a:p>
                      <a:pPr marL="0" indent="0" algn="just" defTabSz="914400" rtl="0" eaLnBrk="1" latinLnBrk="0" hangingPunct="1">
                        <a:lnSpc>
                          <a:spcPct val="100000"/>
                        </a:lnSpc>
                        <a:spcBef>
                          <a:spcPts val="1400"/>
                        </a:spcBef>
                        <a:spcAft>
                          <a:spcPts val="0"/>
                        </a:spcAft>
                        <a:buClr>
                          <a:schemeClr val="accent1"/>
                        </a:buClr>
                        <a:buSzPct val="80000"/>
                        <a:buFont typeface="Arial" pitchFamily="34" charset="0"/>
                        <a:buNone/>
                      </a:pPr>
                      <a:r>
                        <a:rPr lang="pt-BR" sz="1600" kern="1200" dirty="0">
                          <a:solidFill>
                            <a:schemeClr val="dk1"/>
                          </a:solidFill>
                          <a:latin typeface="+mn-lt"/>
                          <a:ea typeface="+mn-ea"/>
                          <a:cs typeface="+mn-cs"/>
                        </a:rPr>
                        <a:t>CT #175</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indent="0" algn="just" defTabSz="914400" rtl="0" eaLnBrk="1" latinLnBrk="0" hangingPunct="1">
                        <a:lnSpc>
                          <a:spcPct val="100000"/>
                        </a:lnSpc>
                        <a:spcBef>
                          <a:spcPts val="1400"/>
                        </a:spcBef>
                        <a:spcAft>
                          <a:spcPts val="0"/>
                        </a:spcAft>
                        <a:buClr>
                          <a:schemeClr val="accent1"/>
                        </a:buClr>
                        <a:buSzPct val="80000"/>
                        <a:buFont typeface="Arial" pitchFamily="34" charset="0"/>
                        <a:buNone/>
                      </a:pPr>
                      <a:r>
                        <a:rPr lang="pt-BR" sz="1600" kern="1200">
                          <a:solidFill>
                            <a:schemeClr val="dk1"/>
                          </a:solidFill>
                          <a:latin typeface="+mn-lt"/>
                          <a:ea typeface="+mn-ea"/>
                          <a:cs typeface="+mn-cs"/>
                        </a:rPr>
                        <a:t>Verifica se ao clicar em “Descrição” que está na página “Manipulação de Alertas” um novo modal é aberto</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latinLnBrk="0" hangingPunct="1"/>
                      <a:r>
                        <a:rPr lang="pt-BR" sz="1600" kern="1200" dirty="0">
                          <a:solidFill>
                            <a:schemeClr val="dk1"/>
                          </a:solidFill>
                          <a:latin typeface="+mn-lt"/>
                          <a:ea typeface="+mn-ea"/>
                          <a:cs typeface="+mn-cs"/>
                        </a:rPr>
                        <a:t>Sucesso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476639649"/>
                  </a:ext>
                </a:extLst>
              </a:tr>
              <a:tr h="632240">
                <a:tc>
                  <a:txBody>
                    <a:bodyPr/>
                    <a:lstStyle/>
                    <a:p>
                      <a:pPr marL="0" indent="0" algn="just" defTabSz="914400" rtl="0" eaLnBrk="1" latinLnBrk="0" hangingPunct="1">
                        <a:lnSpc>
                          <a:spcPct val="100000"/>
                        </a:lnSpc>
                        <a:spcBef>
                          <a:spcPts val="1400"/>
                        </a:spcBef>
                        <a:spcAft>
                          <a:spcPts val="0"/>
                        </a:spcAft>
                        <a:buClr>
                          <a:schemeClr val="accent1"/>
                        </a:buClr>
                        <a:buSzPct val="80000"/>
                        <a:buFont typeface="Arial" pitchFamily="34" charset="0"/>
                        <a:buNone/>
                      </a:pPr>
                      <a:r>
                        <a:rPr lang="pt-BR" sz="1600" kern="1200">
                          <a:solidFill>
                            <a:schemeClr val="dk1"/>
                          </a:solidFill>
                          <a:latin typeface="+mn-lt"/>
                          <a:ea typeface="+mn-ea"/>
                          <a:cs typeface="+mn-cs"/>
                        </a:rPr>
                        <a:t>CT #176</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indent="0" algn="just" defTabSz="914400" rtl="0" eaLnBrk="1" latinLnBrk="0" hangingPunct="1">
                        <a:lnSpc>
                          <a:spcPct val="100000"/>
                        </a:lnSpc>
                        <a:spcBef>
                          <a:spcPts val="1400"/>
                        </a:spcBef>
                        <a:spcAft>
                          <a:spcPts val="0"/>
                        </a:spcAft>
                        <a:buClr>
                          <a:schemeClr val="accent1"/>
                        </a:buClr>
                        <a:buSzPct val="80000"/>
                        <a:buFont typeface="Arial" pitchFamily="34" charset="0"/>
                        <a:buNone/>
                      </a:pPr>
                      <a:r>
                        <a:rPr lang="pt-BR" sz="1600" kern="1200">
                          <a:solidFill>
                            <a:schemeClr val="dk1"/>
                          </a:solidFill>
                          <a:latin typeface="+mn-lt"/>
                          <a:ea typeface="+mn-ea"/>
                          <a:cs typeface="+mn-cs"/>
                        </a:rPr>
                        <a:t>Verifica ser ao clicar em “Voltar”</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sz="1600" kern="1200" dirty="0">
                          <a:solidFill>
                            <a:schemeClr val="dk1"/>
                          </a:solidFill>
                          <a:latin typeface="+mn-lt"/>
                          <a:ea typeface="+mn-ea"/>
                          <a:cs typeface="+mn-cs"/>
                        </a:rPr>
                        <a:t>Sucesso</a:t>
                      </a:r>
                    </a:p>
                    <a:p>
                      <a:pPr marL="0" algn="ctr" defTabSz="914400" rtl="0" eaLnBrk="1" latinLnBrk="0" hangingPunct="1"/>
                      <a:endParaRPr lang="pt-BR" sz="16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77220169"/>
                  </a:ext>
                </a:extLst>
              </a:tr>
              <a:tr h="627313">
                <a:tc>
                  <a:txBody>
                    <a:bodyPr/>
                    <a:lstStyle/>
                    <a:p>
                      <a:pPr marL="0" indent="0" algn="just" defTabSz="914400" rtl="0" eaLnBrk="1" latinLnBrk="0" hangingPunct="1">
                        <a:lnSpc>
                          <a:spcPct val="100000"/>
                        </a:lnSpc>
                        <a:spcBef>
                          <a:spcPts val="1400"/>
                        </a:spcBef>
                        <a:spcAft>
                          <a:spcPts val="0"/>
                        </a:spcAft>
                        <a:buClr>
                          <a:schemeClr val="accent1"/>
                        </a:buClr>
                        <a:buSzPct val="80000"/>
                        <a:buFont typeface="Arial" pitchFamily="34" charset="0"/>
                        <a:buNone/>
                      </a:pPr>
                      <a:r>
                        <a:rPr lang="pt-BR" sz="1600" kern="1200">
                          <a:solidFill>
                            <a:schemeClr val="dk1"/>
                          </a:solidFill>
                          <a:latin typeface="+mn-lt"/>
                          <a:ea typeface="+mn-ea"/>
                          <a:cs typeface="+mn-cs"/>
                        </a:rPr>
                        <a:t>CT#177</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indent="0" algn="just" defTabSz="914400" rtl="0" eaLnBrk="1" latinLnBrk="0" hangingPunct="1">
                        <a:lnSpc>
                          <a:spcPct val="100000"/>
                        </a:lnSpc>
                        <a:spcBef>
                          <a:spcPts val="1400"/>
                        </a:spcBef>
                        <a:spcAft>
                          <a:spcPts val="0"/>
                        </a:spcAft>
                        <a:buClr>
                          <a:schemeClr val="accent1"/>
                        </a:buClr>
                        <a:buSzPct val="80000"/>
                        <a:buFont typeface="Arial" pitchFamily="34" charset="0"/>
                        <a:buNone/>
                      </a:pPr>
                      <a:r>
                        <a:rPr lang="pt-BR" sz="1600" kern="1200" dirty="0">
                          <a:solidFill>
                            <a:schemeClr val="dk1"/>
                          </a:solidFill>
                          <a:latin typeface="+mn-lt"/>
                          <a:ea typeface="+mn-ea"/>
                          <a:cs typeface="+mn-cs"/>
                        </a:rPr>
                        <a:t>Verificar se ao clicar em “X”.</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sz="1600" kern="1200" dirty="0">
                          <a:solidFill>
                            <a:schemeClr val="dk1"/>
                          </a:solidFill>
                          <a:latin typeface="+mn-lt"/>
                          <a:ea typeface="+mn-ea"/>
                          <a:cs typeface="+mn-cs"/>
                        </a:rPr>
                        <a:t>Sucesso</a:t>
                      </a:r>
                    </a:p>
                    <a:p>
                      <a:pPr marL="0" algn="ctr" defTabSz="914400" rtl="0" eaLnBrk="1" latinLnBrk="0" hangingPunct="1"/>
                      <a:endParaRPr lang="pt-BR" sz="16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27401360"/>
                  </a:ext>
                </a:extLst>
              </a:tr>
            </a:tbl>
          </a:graphicData>
        </a:graphic>
      </p:graphicFrame>
    </p:spTree>
    <p:extLst>
      <p:ext uri="{BB962C8B-B14F-4D97-AF65-F5344CB8AC3E}">
        <p14:creationId xmlns:p14="http://schemas.microsoft.com/office/powerpoint/2010/main" val="2934268088"/>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Resumo dos Casos de Teste</a:t>
            </a:r>
          </a:p>
        </p:txBody>
      </p:sp>
      <p:graphicFrame>
        <p:nvGraphicFramePr>
          <p:cNvPr id="4" name="Marcador de Posição de Conteúdo 3"/>
          <p:cNvGraphicFramePr>
            <a:graphicFrameLocks noGrp="1"/>
          </p:cNvGraphicFramePr>
          <p:nvPr>
            <p:ph idx="1"/>
            <p:extLst/>
          </p:nvPr>
        </p:nvGraphicFramePr>
        <p:xfrm>
          <a:off x="1262063" y="1828800"/>
          <a:ext cx="8415328" cy="4114800"/>
        </p:xfrm>
        <a:graphic>
          <a:graphicData uri="http://schemas.openxmlformats.org/drawingml/2006/table">
            <a:tbl>
              <a:tblPr firstRow="1" bandRow="1">
                <a:tableStyleId>{5C22544A-7EE6-4342-B048-85BDC9FD1C3A}</a:tableStyleId>
              </a:tblPr>
              <a:tblGrid>
                <a:gridCol w="2342985">
                  <a:extLst>
                    <a:ext uri="{9D8B030D-6E8A-4147-A177-3AD203B41FA5}">
                      <a16:colId xmlns:a16="http://schemas.microsoft.com/office/drawing/2014/main" val="520672652"/>
                    </a:ext>
                  </a:extLst>
                </a:gridCol>
                <a:gridCol w="2375338">
                  <a:extLst>
                    <a:ext uri="{9D8B030D-6E8A-4147-A177-3AD203B41FA5}">
                      <a16:colId xmlns:a16="http://schemas.microsoft.com/office/drawing/2014/main" val="2381989038"/>
                    </a:ext>
                  </a:extLst>
                </a:gridCol>
                <a:gridCol w="1665005">
                  <a:extLst>
                    <a:ext uri="{9D8B030D-6E8A-4147-A177-3AD203B41FA5}">
                      <a16:colId xmlns:a16="http://schemas.microsoft.com/office/drawing/2014/main" val="513993845"/>
                    </a:ext>
                  </a:extLst>
                </a:gridCol>
                <a:gridCol w="2032000">
                  <a:extLst>
                    <a:ext uri="{9D8B030D-6E8A-4147-A177-3AD203B41FA5}">
                      <a16:colId xmlns:a16="http://schemas.microsoft.com/office/drawing/2014/main" val="3547851879"/>
                    </a:ext>
                  </a:extLst>
                </a:gridCol>
              </a:tblGrid>
              <a:tr h="370840">
                <a:tc>
                  <a:txBody>
                    <a:bodyPr/>
                    <a:lstStyle/>
                    <a:p>
                      <a:r>
                        <a:rPr lang="pt-BR" dirty="0"/>
                        <a:t>Nome do caso de uso: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a:t>Quantidade de testes:</a:t>
                      </a:r>
                    </a:p>
                    <a:p>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a:txBody>
                    <a:bodyPr/>
                    <a:lstStyle/>
                    <a:p>
                      <a:r>
                        <a:rPr lang="pt-BR" dirty="0"/>
                        <a:t>Quantidade</a:t>
                      </a:r>
                      <a:r>
                        <a:rPr lang="pt-BR" baseline="0" dirty="0"/>
                        <a:t> de falhas</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a:txBody>
                    <a:bodyPr/>
                    <a:lstStyle/>
                    <a:p>
                      <a:r>
                        <a:rPr lang="pt-BR" dirty="0"/>
                        <a:t>Quantidade</a:t>
                      </a:r>
                      <a:r>
                        <a:rPr lang="pt-BR" baseline="0" dirty="0"/>
                        <a:t> de sucessos</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extLst>
                  <a:ext uri="{0D108BD9-81ED-4DB2-BD59-A6C34878D82A}">
                    <a16:rowId xmlns:a16="http://schemas.microsoft.com/office/drawing/2014/main" val="842058577"/>
                  </a:ext>
                </a:extLst>
              </a:tr>
              <a:tr h="388883">
                <a:tc>
                  <a:txBody>
                    <a:bodyPr/>
                    <a:lstStyle/>
                    <a:p>
                      <a:pPr algn="ctr"/>
                      <a:r>
                        <a:rPr lang="pt-BR" sz="1800" b="1" kern="1200" dirty="0">
                          <a:solidFill>
                            <a:schemeClr val="dk1"/>
                          </a:solidFill>
                          <a:effectLst/>
                          <a:latin typeface="+mn-lt"/>
                          <a:ea typeface="+mn-ea"/>
                          <a:cs typeface="+mn-cs"/>
                        </a:rPr>
                        <a:t>Gerenciar Órgãos e Colaboradores</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dirty="0"/>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dirty="0"/>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57468270"/>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sz="1800" b="1" kern="1200" dirty="0">
                          <a:solidFill>
                            <a:schemeClr val="dk1"/>
                          </a:solidFill>
                          <a:effectLst/>
                          <a:latin typeface="+mn-lt"/>
                          <a:ea typeface="+mn-ea"/>
                          <a:cs typeface="+mn-cs"/>
                        </a:rPr>
                        <a:t>Cadastrar Órgãos e Colaboradores</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dirty="0"/>
                        <a:t>11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dirty="0"/>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dirty="0"/>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225581125"/>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sz="1800" b="1" kern="1200" dirty="0">
                          <a:solidFill>
                            <a:schemeClr val="dk1"/>
                          </a:solidFill>
                          <a:effectLst/>
                          <a:latin typeface="+mn-lt"/>
                          <a:ea typeface="+mn-ea"/>
                          <a:cs typeface="+mn-cs"/>
                        </a:rPr>
                        <a:t>Pesquisar Órgãos e Colaboradores</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dirty="0"/>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dirty="0"/>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98674685"/>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sz="1800" b="1" kern="1200" dirty="0">
                          <a:solidFill>
                            <a:schemeClr val="dk1"/>
                          </a:solidFill>
                          <a:effectLst/>
                          <a:latin typeface="+mn-lt"/>
                          <a:ea typeface="+mn-ea"/>
                          <a:cs typeface="+mn-cs"/>
                        </a:rPr>
                        <a:t>Atualizar Órgãos e Colaboradores</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dirty="0"/>
                        <a:t>14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dirty="0"/>
                        <a:t>14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59876823"/>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sz="1800" b="1" kern="1200" dirty="0">
                          <a:solidFill>
                            <a:schemeClr val="dk1"/>
                          </a:solidFill>
                          <a:effectLst/>
                          <a:latin typeface="+mn-lt"/>
                          <a:ea typeface="+mn-ea"/>
                          <a:cs typeface="+mn-cs"/>
                        </a:rPr>
                        <a:t>Excluir Órgãos e Colaboradores</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dirty="0"/>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dirty="0"/>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18264560"/>
                  </a:ext>
                </a:extLst>
              </a:tr>
            </a:tbl>
          </a:graphicData>
        </a:graphic>
      </p:graphicFrame>
      <p:pic>
        <p:nvPicPr>
          <p:cNvPr id="5" name="Imagem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spTree>
    <p:extLst>
      <p:ext uri="{BB962C8B-B14F-4D97-AF65-F5344CB8AC3E}">
        <p14:creationId xmlns:p14="http://schemas.microsoft.com/office/powerpoint/2010/main" val="1196305001"/>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Resumo dos Casos de Teste</a:t>
            </a:r>
          </a:p>
        </p:txBody>
      </p:sp>
      <p:graphicFrame>
        <p:nvGraphicFramePr>
          <p:cNvPr id="4" name="Marcador de Posição de Conteúdo 3"/>
          <p:cNvGraphicFramePr>
            <a:graphicFrameLocks noGrp="1"/>
          </p:cNvGraphicFramePr>
          <p:nvPr>
            <p:ph idx="1"/>
            <p:extLst/>
          </p:nvPr>
        </p:nvGraphicFramePr>
        <p:xfrm>
          <a:off x="1262063" y="1828800"/>
          <a:ext cx="8415328" cy="4023360"/>
        </p:xfrm>
        <a:graphic>
          <a:graphicData uri="http://schemas.openxmlformats.org/drawingml/2006/table">
            <a:tbl>
              <a:tblPr firstRow="1" bandRow="1">
                <a:tableStyleId>{5C22544A-7EE6-4342-B048-85BDC9FD1C3A}</a:tableStyleId>
              </a:tblPr>
              <a:tblGrid>
                <a:gridCol w="2342985">
                  <a:extLst>
                    <a:ext uri="{9D8B030D-6E8A-4147-A177-3AD203B41FA5}">
                      <a16:colId xmlns:a16="http://schemas.microsoft.com/office/drawing/2014/main" val="520672652"/>
                    </a:ext>
                  </a:extLst>
                </a:gridCol>
                <a:gridCol w="2375338">
                  <a:extLst>
                    <a:ext uri="{9D8B030D-6E8A-4147-A177-3AD203B41FA5}">
                      <a16:colId xmlns:a16="http://schemas.microsoft.com/office/drawing/2014/main" val="2381989038"/>
                    </a:ext>
                  </a:extLst>
                </a:gridCol>
                <a:gridCol w="1665005">
                  <a:extLst>
                    <a:ext uri="{9D8B030D-6E8A-4147-A177-3AD203B41FA5}">
                      <a16:colId xmlns:a16="http://schemas.microsoft.com/office/drawing/2014/main" val="513993845"/>
                    </a:ext>
                  </a:extLst>
                </a:gridCol>
                <a:gridCol w="2032000">
                  <a:extLst>
                    <a:ext uri="{9D8B030D-6E8A-4147-A177-3AD203B41FA5}">
                      <a16:colId xmlns:a16="http://schemas.microsoft.com/office/drawing/2014/main" val="3547851879"/>
                    </a:ext>
                  </a:extLst>
                </a:gridCol>
              </a:tblGrid>
              <a:tr h="370840">
                <a:tc>
                  <a:txBody>
                    <a:bodyPr/>
                    <a:lstStyle/>
                    <a:p>
                      <a:r>
                        <a:rPr lang="pt-BR" dirty="0"/>
                        <a:t>Nome do caso de uso: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a:t>Quantidade de testes:</a:t>
                      </a:r>
                    </a:p>
                    <a:p>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a:txBody>
                    <a:bodyPr/>
                    <a:lstStyle/>
                    <a:p>
                      <a:r>
                        <a:rPr lang="pt-BR" dirty="0"/>
                        <a:t>Quantidade</a:t>
                      </a:r>
                      <a:r>
                        <a:rPr lang="pt-BR" baseline="0" dirty="0"/>
                        <a:t> de falhas</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a:txBody>
                    <a:bodyPr/>
                    <a:lstStyle/>
                    <a:p>
                      <a:r>
                        <a:rPr lang="pt-BR" dirty="0"/>
                        <a:t>Quantidade</a:t>
                      </a:r>
                      <a:r>
                        <a:rPr lang="pt-BR" baseline="0" dirty="0"/>
                        <a:t> de sucessos</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extLst>
                  <a:ext uri="{0D108BD9-81ED-4DB2-BD59-A6C34878D82A}">
                    <a16:rowId xmlns:a16="http://schemas.microsoft.com/office/drawing/2014/main" val="842058577"/>
                  </a:ext>
                </a:extLst>
              </a:tr>
              <a:tr h="388883">
                <a:tc>
                  <a:txBody>
                    <a:bodyPr/>
                    <a:lstStyle/>
                    <a:p>
                      <a:pPr algn="ctr"/>
                      <a:r>
                        <a:rPr lang="pt-BR" sz="1800" b="1" kern="1200" dirty="0">
                          <a:solidFill>
                            <a:schemeClr val="dk1"/>
                          </a:solidFill>
                          <a:effectLst/>
                          <a:latin typeface="+mn-lt"/>
                          <a:ea typeface="+mn-ea"/>
                          <a:cs typeface="+mn-cs"/>
                        </a:rPr>
                        <a:t>Gerenciamento de Parâmetros de Alertas por Sensor</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dirty="0"/>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dirty="0"/>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57468270"/>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sz="1800" b="1" kern="1200" dirty="0">
                          <a:solidFill>
                            <a:schemeClr val="dk1"/>
                          </a:solidFill>
                          <a:effectLst/>
                          <a:latin typeface="+mn-lt"/>
                          <a:ea typeface="+mn-ea"/>
                          <a:cs typeface="+mn-cs"/>
                        </a:rPr>
                        <a:t>Cadastrar Parâmetros</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dirty="0"/>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dirty="0"/>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dirty="0"/>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225581125"/>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sz="1800" b="1" kern="1200" dirty="0">
                          <a:solidFill>
                            <a:schemeClr val="dk1"/>
                          </a:solidFill>
                          <a:effectLst/>
                          <a:latin typeface="+mn-lt"/>
                          <a:ea typeface="+mn-ea"/>
                          <a:cs typeface="+mn-cs"/>
                        </a:rPr>
                        <a:t>Atualizar Parâmetros</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dirty="0"/>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dirty="0"/>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dirty="0"/>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98674685"/>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sz="1800" b="1" kern="1200" dirty="0">
                          <a:solidFill>
                            <a:schemeClr val="dk1"/>
                          </a:solidFill>
                          <a:effectLst/>
                          <a:latin typeface="+mn-lt"/>
                          <a:ea typeface="+mn-ea"/>
                          <a:cs typeface="+mn-cs"/>
                        </a:rPr>
                        <a:t>Excluir Parâmetros</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dirty="0"/>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dirty="0"/>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59876823"/>
                  </a:ext>
                </a:extLst>
              </a:tr>
            </a:tbl>
          </a:graphicData>
        </a:graphic>
      </p:graphicFrame>
      <p:pic>
        <p:nvPicPr>
          <p:cNvPr id="5" name="Imagem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spTree>
    <p:extLst>
      <p:ext uri="{BB962C8B-B14F-4D97-AF65-F5344CB8AC3E}">
        <p14:creationId xmlns:p14="http://schemas.microsoft.com/office/powerpoint/2010/main" val="2017602756"/>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Resumo dos Casos de Teste</a:t>
            </a:r>
          </a:p>
        </p:txBody>
      </p:sp>
      <p:graphicFrame>
        <p:nvGraphicFramePr>
          <p:cNvPr id="4" name="Marcador de Posição de Conteúdo 3"/>
          <p:cNvGraphicFramePr>
            <a:graphicFrameLocks noGrp="1"/>
          </p:cNvGraphicFramePr>
          <p:nvPr>
            <p:ph idx="1"/>
            <p:extLst/>
          </p:nvPr>
        </p:nvGraphicFramePr>
        <p:xfrm>
          <a:off x="1262063" y="1673247"/>
          <a:ext cx="8415328" cy="2194560"/>
        </p:xfrm>
        <a:graphic>
          <a:graphicData uri="http://schemas.openxmlformats.org/drawingml/2006/table">
            <a:tbl>
              <a:tblPr firstRow="1" bandRow="1">
                <a:tableStyleId>{5C22544A-7EE6-4342-B048-85BDC9FD1C3A}</a:tableStyleId>
              </a:tblPr>
              <a:tblGrid>
                <a:gridCol w="2342985">
                  <a:extLst>
                    <a:ext uri="{9D8B030D-6E8A-4147-A177-3AD203B41FA5}">
                      <a16:colId xmlns:a16="http://schemas.microsoft.com/office/drawing/2014/main" val="520672652"/>
                    </a:ext>
                  </a:extLst>
                </a:gridCol>
                <a:gridCol w="2375338">
                  <a:extLst>
                    <a:ext uri="{9D8B030D-6E8A-4147-A177-3AD203B41FA5}">
                      <a16:colId xmlns:a16="http://schemas.microsoft.com/office/drawing/2014/main" val="2381989038"/>
                    </a:ext>
                  </a:extLst>
                </a:gridCol>
                <a:gridCol w="1665005">
                  <a:extLst>
                    <a:ext uri="{9D8B030D-6E8A-4147-A177-3AD203B41FA5}">
                      <a16:colId xmlns:a16="http://schemas.microsoft.com/office/drawing/2014/main" val="513993845"/>
                    </a:ext>
                  </a:extLst>
                </a:gridCol>
                <a:gridCol w="2032000">
                  <a:extLst>
                    <a:ext uri="{9D8B030D-6E8A-4147-A177-3AD203B41FA5}">
                      <a16:colId xmlns:a16="http://schemas.microsoft.com/office/drawing/2014/main" val="3547851879"/>
                    </a:ext>
                  </a:extLst>
                </a:gridCol>
              </a:tblGrid>
              <a:tr h="370840">
                <a:tc>
                  <a:txBody>
                    <a:bodyPr/>
                    <a:lstStyle/>
                    <a:p>
                      <a:r>
                        <a:rPr lang="pt-BR" dirty="0"/>
                        <a:t>Nome do caso de uso: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a:t>Quantidade de testes:</a:t>
                      </a:r>
                    </a:p>
                    <a:p>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a:txBody>
                    <a:bodyPr/>
                    <a:lstStyle/>
                    <a:p>
                      <a:r>
                        <a:rPr lang="pt-BR" dirty="0"/>
                        <a:t>Quantidade</a:t>
                      </a:r>
                      <a:r>
                        <a:rPr lang="pt-BR" baseline="0" dirty="0"/>
                        <a:t> de falhas</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a:txBody>
                    <a:bodyPr/>
                    <a:lstStyle/>
                    <a:p>
                      <a:r>
                        <a:rPr lang="pt-BR" dirty="0"/>
                        <a:t>Quantidade</a:t>
                      </a:r>
                      <a:r>
                        <a:rPr lang="pt-BR" baseline="0" dirty="0"/>
                        <a:t> de sucessos</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extLst>
                  <a:ext uri="{0D108BD9-81ED-4DB2-BD59-A6C34878D82A}">
                    <a16:rowId xmlns:a16="http://schemas.microsoft.com/office/drawing/2014/main" val="842058577"/>
                  </a:ext>
                </a:extLst>
              </a:tr>
              <a:tr h="388883">
                <a:tc>
                  <a:txBody>
                    <a:bodyPr/>
                    <a:lstStyle/>
                    <a:p>
                      <a:pPr algn="ctr"/>
                      <a:r>
                        <a:rPr lang="pt-BR" sz="1800" b="1" kern="1200" dirty="0">
                          <a:solidFill>
                            <a:schemeClr val="dk1"/>
                          </a:solidFill>
                          <a:effectLst/>
                          <a:latin typeface="+mn-lt"/>
                          <a:ea typeface="+mn-ea"/>
                          <a:cs typeface="+mn-cs"/>
                        </a:rPr>
                        <a:t>Gerenciar Alertas (ADM)</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dirty="0"/>
                        <a:t>12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dirty="0"/>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dirty="0"/>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57468270"/>
                  </a:ext>
                </a:extLst>
              </a:tr>
              <a:tr h="48452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sz="1800" b="1" kern="1200" dirty="0">
                          <a:solidFill>
                            <a:schemeClr val="dk1"/>
                          </a:solidFill>
                          <a:effectLst/>
                          <a:latin typeface="+mn-lt"/>
                          <a:ea typeface="+mn-ea"/>
                          <a:cs typeface="+mn-cs"/>
                        </a:rPr>
                        <a:t>Descrição Alertas Enviados (ADM)</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dirty="0"/>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dirty="0"/>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225581125"/>
                  </a:ext>
                </a:extLst>
              </a:tr>
            </a:tbl>
          </a:graphicData>
        </a:graphic>
      </p:graphicFrame>
      <p:pic>
        <p:nvPicPr>
          <p:cNvPr id="5" name="Imagem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spTree>
    <p:extLst>
      <p:ext uri="{BB962C8B-B14F-4D97-AF65-F5344CB8AC3E}">
        <p14:creationId xmlns:p14="http://schemas.microsoft.com/office/powerpoint/2010/main" val="288405767"/>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Resumo dos Casos de Teste</a:t>
            </a:r>
          </a:p>
        </p:txBody>
      </p:sp>
      <p:graphicFrame>
        <p:nvGraphicFramePr>
          <p:cNvPr id="4" name="Marcador de Posição de Conteúdo 3"/>
          <p:cNvGraphicFramePr>
            <a:graphicFrameLocks noGrp="1"/>
          </p:cNvGraphicFramePr>
          <p:nvPr>
            <p:ph idx="1"/>
            <p:extLst/>
          </p:nvPr>
        </p:nvGraphicFramePr>
        <p:xfrm>
          <a:off x="1262063" y="1828800"/>
          <a:ext cx="8415328" cy="3383280"/>
        </p:xfrm>
        <a:graphic>
          <a:graphicData uri="http://schemas.openxmlformats.org/drawingml/2006/table">
            <a:tbl>
              <a:tblPr firstRow="1" bandRow="1">
                <a:tableStyleId>{5C22544A-7EE6-4342-B048-85BDC9FD1C3A}</a:tableStyleId>
              </a:tblPr>
              <a:tblGrid>
                <a:gridCol w="2469109">
                  <a:extLst>
                    <a:ext uri="{9D8B030D-6E8A-4147-A177-3AD203B41FA5}">
                      <a16:colId xmlns:a16="http://schemas.microsoft.com/office/drawing/2014/main" val="520672652"/>
                    </a:ext>
                  </a:extLst>
                </a:gridCol>
                <a:gridCol w="2249214">
                  <a:extLst>
                    <a:ext uri="{9D8B030D-6E8A-4147-A177-3AD203B41FA5}">
                      <a16:colId xmlns:a16="http://schemas.microsoft.com/office/drawing/2014/main" val="2381989038"/>
                    </a:ext>
                  </a:extLst>
                </a:gridCol>
                <a:gridCol w="1665005">
                  <a:extLst>
                    <a:ext uri="{9D8B030D-6E8A-4147-A177-3AD203B41FA5}">
                      <a16:colId xmlns:a16="http://schemas.microsoft.com/office/drawing/2014/main" val="513993845"/>
                    </a:ext>
                  </a:extLst>
                </a:gridCol>
                <a:gridCol w="2032000">
                  <a:extLst>
                    <a:ext uri="{9D8B030D-6E8A-4147-A177-3AD203B41FA5}">
                      <a16:colId xmlns:a16="http://schemas.microsoft.com/office/drawing/2014/main" val="3547851879"/>
                    </a:ext>
                  </a:extLst>
                </a:gridCol>
              </a:tblGrid>
              <a:tr h="370840">
                <a:tc>
                  <a:txBody>
                    <a:bodyPr/>
                    <a:lstStyle/>
                    <a:p>
                      <a:r>
                        <a:rPr lang="pt-BR" dirty="0"/>
                        <a:t>Nome do caso de uso: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a:t>Quantidade de testes:</a:t>
                      </a:r>
                    </a:p>
                    <a:p>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a:txBody>
                    <a:bodyPr/>
                    <a:lstStyle/>
                    <a:p>
                      <a:r>
                        <a:rPr lang="pt-BR" dirty="0"/>
                        <a:t>Quantidade</a:t>
                      </a:r>
                      <a:r>
                        <a:rPr lang="pt-BR" baseline="0" dirty="0"/>
                        <a:t> de falhas</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a:txBody>
                    <a:bodyPr/>
                    <a:lstStyle/>
                    <a:p>
                      <a:r>
                        <a:rPr lang="pt-BR" dirty="0"/>
                        <a:t>Quantidade</a:t>
                      </a:r>
                      <a:r>
                        <a:rPr lang="pt-BR" baseline="0" dirty="0"/>
                        <a:t> de sucessos</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extLst>
                  <a:ext uri="{0D108BD9-81ED-4DB2-BD59-A6C34878D82A}">
                    <a16:rowId xmlns:a16="http://schemas.microsoft.com/office/drawing/2014/main" val="842058577"/>
                  </a:ext>
                </a:extLst>
              </a:tr>
              <a:tr h="388883">
                <a:tc>
                  <a:txBody>
                    <a:bodyPr/>
                    <a:lstStyle/>
                    <a:p>
                      <a:pPr algn="ctr"/>
                      <a:r>
                        <a:rPr lang="pt-BR" sz="1800" b="1" kern="1200" dirty="0">
                          <a:solidFill>
                            <a:schemeClr val="dk1"/>
                          </a:solidFill>
                          <a:effectLst/>
                          <a:latin typeface="+mn-lt"/>
                          <a:ea typeface="+mn-ea"/>
                          <a:cs typeface="+mn-cs"/>
                        </a:rPr>
                        <a:t>Gerar e Exibir Alertas</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dirty="0"/>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dirty="0"/>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57468270"/>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sz="1800" b="1" kern="1200" dirty="0">
                          <a:solidFill>
                            <a:schemeClr val="dk1"/>
                          </a:solidFill>
                          <a:effectLst/>
                          <a:latin typeface="+mn-lt"/>
                          <a:ea typeface="+mn-ea"/>
                          <a:cs typeface="+mn-cs"/>
                        </a:rPr>
                        <a:t>Enviar notificação de Alertas por e-mail</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dirty="0"/>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dirty="0"/>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225581125"/>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sz="1800" b="1" kern="1200" dirty="0">
                          <a:solidFill>
                            <a:schemeClr val="dk1"/>
                          </a:solidFill>
                          <a:effectLst/>
                          <a:latin typeface="+mn-lt"/>
                          <a:ea typeface="+mn-ea"/>
                          <a:cs typeface="+mn-cs"/>
                        </a:rPr>
                        <a:t>Enviar notificação de Alertas na página principal</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dirty="0"/>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dirty="0"/>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76529831"/>
                  </a:ext>
                </a:extLst>
              </a:tr>
            </a:tbl>
          </a:graphicData>
        </a:graphic>
      </p:graphicFrame>
      <p:pic>
        <p:nvPicPr>
          <p:cNvPr id="5" name="Imagem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spTree>
    <p:extLst>
      <p:ext uri="{BB962C8B-B14F-4D97-AF65-F5344CB8AC3E}">
        <p14:creationId xmlns:p14="http://schemas.microsoft.com/office/powerpoint/2010/main" val="4091697622"/>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Integrante</a:t>
            </a:r>
          </a:p>
        </p:txBody>
      </p:sp>
      <p:sp>
        <p:nvSpPr>
          <p:cNvPr id="3" name="Marcador de Posição de Conteúdo 2"/>
          <p:cNvSpPr>
            <a:spLocks noGrp="1"/>
          </p:cNvSpPr>
          <p:nvPr>
            <p:ph idx="1"/>
          </p:nvPr>
        </p:nvSpPr>
        <p:spPr/>
        <p:txBody>
          <a:bodyPr/>
          <a:lstStyle/>
          <a:p>
            <a:r>
              <a:rPr lang="pt-BR" dirty="0"/>
              <a:t>Nome: Julia </a:t>
            </a:r>
            <a:r>
              <a:rPr lang="pt-BR" dirty="0" err="1"/>
              <a:t>Franciscato</a:t>
            </a:r>
            <a:endParaRPr lang="pt-BR" dirty="0"/>
          </a:p>
          <a:p>
            <a:r>
              <a:rPr lang="pt-BR" dirty="0"/>
              <a:t>Função: Analista</a:t>
            </a:r>
          </a:p>
          <a:p>
            <a:r>
              <a:rPr lang="pt-BR" dirty="0"/>
              <a:t>No que trabalhou: Caso de Uso, Casos de Teste, Confecção dos Slides.</a:t>
            </a:r>
          </a:p>
          <a:p>
            <a:r>
              <a:rPr lang="pt-BR" dirty="0" err="1"/>
              <a:t>Difículdades</a:t>
            </a:r>
            <a:r>
              <a:rPr lang="pt-BR" dirty="0"/>
              <a:t>: Nada relevante, apenas o fato de estarmos no 3° Bimestre e o grupo ainda não </a:t>
            </a:r>
            <a:r>
              <a:rPr lang="pt-BR"/>
              <a:t>estar totalmente entrosado</a:t>
            </a:r>
            <a:r>
              <a:rPr lang="pt-BR" dirty="0"/>
              <a:t>.  </a:t>
            </a:r>
          </a:p>
          <a:p>
            <a:r>
              <a:rPr lang="pt-BR" dirty="0"/>
              <a:t>Sugestões: O grupo poderia ser mais unido.</a:t>
            </a:r>
          </a:p>
        </p:txBody>
      </p:sp>
      <p:pic>
        <p:nvPicPr>
          <p:cNvPr id="4" name="Imagem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spTree>
    <p:extLst>
      <p:ext uri="{BB962C8B-B14F-4D97-AF65-F5344CB8AC3E}">
        <p14:creationId xmlns:p14="http://schemas.microsoft.com/office/powerpoint/2010/main" val="2617608340"/>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Integrante</a:t>
            </a:r>
          </a:p>
        </p:txBody>
      </p:sp>
      <p:sp>
        <p:nvSpPr>
          <p:cNvPr id="3" name="Marcador de Posição de Conteúdo 2"/>
          <p:cNvSpPr>
            <a:spLocks noGrp="1"/>
          </p:cNvSpPr>
          <p:nvPr>
            <p:ph idx="1"/>
          </p:nvPr>
        </p:nvSpPr>
        <p:spPr/>
        <p:txBody>
          <a:bodyPr/>
          <a:lstStyle/>
          <a:p>
            <a:r>
              <a:rPr lang="pt-BR" dirty="0"/>
              <a:t>Nome: Mariane Roberta </a:t>
            </a:r>
          </a:p>
          <a:p>
            <a:r>
              <a:rPr lang="pt-BR" dirty="0"/>
              <a:t>Função: Analista</a:t>
            </a:r>
          </a:p>
          <a:p>
            <a:r>
              <a:rPr lang="pt-BR" dirty="0"/>
              <a:t>No que trabalhou: Atualização na documentação de Casos de Uso, Caso de Testes.</a:t>
            </a:r>
          </a:p>
          <a:p>
            <a:r>
              <a:rPr lang="pt-BR" dirty="0"/>
              <a:t>Dificuldades: </a:t>
            </a:r>
          </a:p>
          <a:p>
            <a:r>
              <a:rPr lang="pt-BR" dirty="0"/>
              <a:t>Sugestões: O grupo tentar se </a:t>
            </a:r>
            <a:r>
              <a:rPr lang="pt-BR"/>
              <a:t>unir mais.  </a:t>
            </a:r>
            <a:endParaRPr lang="pt-BR" dirty="0"/>
          </a:p>
        </p:txBody>
      </p:sp>
      <p:pic>
        <p:nvPicPr>
          <p:cNvPr id="4" name="Imagem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spTree>
    <p:extLst>
      <p:ext uri="{BB962C8B-B14F-4D97-AF65-F5344CB8AC3E}">
        <p14:creationId xmlns:p14="http://schemas.microsoft.com/office/powerpoint/2010/main" val="24446988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Iteração #03 -Caso de Uso 4.9</a:t>
            </a:r>
          </a:p>
        </p:txBody>
      </p:sp>
      <p:pic>
        <p:nvPicPr>
          <p:cNvPr id="4" name="Imagem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pic>
        <p:nvPicPr>
          <p:cNvPr id="6" name="image54.png"/>
          <p:cNvPicPr/>
          <p:nvPr/>
        </p:nvPicPr>
        <p:blipFill>
          <a:blip r:embed="rId3"/>
          <a:srcRect/>
          <a:stretch>
            <a:fillRect/>
          </a:stretch>
        </p:blipFill>
        <p:spPr>
          <a:xfrm>
            <a:off x="1486339" y="2337694"/>
            <a:ext cx="7724604" cy="3383581"/>
          </a:xfrm>
          <a:prstGeom prst="rect">
            <a:avLst/>
          </a:prstGeom>
          <a:ln/>
        </p:spPr>
      </p:pic>
    </p:spTree>
    <p:extLst>
      <p:ext uri="{BB962C8B-B14F-4D97-AF65-F5344CB8AC3E}">
        <p14:creationId xmlns:p14="http://schemas.microsoft.com/office/powerpoint/2010/main" val="772186041"/>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Integrante</a:t>
            </a:r>
          </a:p>
        </p:txBody>
      </p:sp>
      <p:sp>
        <p:nvSpPr>
          <p:cNvPr id="3" name="Marcador de Posição de Conteúdo 2"/>
          <p:cNvSpPr>
            <a:spLocks noGrp="1"/>
          </p:cNvSpPr>
          <p:nvPr>
            <p:ph idx="1"/>
          </p:nvPr>
        </p:nvSpPr>
        <p:spPr/>
        <p:txBody>
          <a:bodyPr/>
          <a:lstStyle/>
          <a:p>
            <a:pPr algn="just"/>
            <a:r>
              <a:rPr lang="pt-BR" dirty="0"/>
              <a:t>Nome: </a:t>
            </a:r>
            <a:r>
              <a:rPr lang="pt-BR" dirty="0" err="1"/>
              <a:t>Graziele</a:t>
            </a:r>
            <a:r>
              <a:rPr lang="pt-BR" dirty="0"/>
              <a:t> Teixeira</a:t>
            </a:r>
          </a:p>
          <a:p>
            <a:pPr algn="just"/>
            <a:r>
              <a:rPr lang="pt-BR" dirty="0"/>
              <a:t>Função: DBA</a:t>
            </a:r>
          </a:p>
          <a:p>
            <a:pPr algn="just"/>
            <a:r>
              <a:rPr lang="pt-BR" dirty="0"/>
              <a:t>No que trabalhou: Arrumação dos Casos de Uso, Casos de Teste, na realização e documentação dos Testes e confecção dos slides</a:t>
            </a:r>
          </a:p>
          <a:p>
            <a:pPr algn="just"/>
            <a:r>
              <a:rPr lang="pt-BR" dirty="0"/>
              <a:t>Dificuldades: </a:t>
            </a:r>
          </a:p>
          <a:p>
            <a:pPr algn="just"/>
            <a:r>
              <a:rPr lang="pt-BR" dirty="0"/>
              <a:t>Sugestões: Os integrantes do grupo comunicarem sobre o que está sendo feito e o que já foi realizado, ao invés de falar com outros grupos e sabermos por eles como está o andamento do projeto. E tentar entender um os problemas dos outros e tentar ajudar.</a:t>
            </a:r>
          </a:p>
        </p:txBody>
      </p:sp>
      <p:pic>
        <p:nvPicPr>
          <p:cNvPr id="4" name="Imagem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spTree>
    <p:extLst>
      <p:ext uri="{BB962C8B-B14F-4D97-AF65-F5344CB8AC3E}">
        <p14:creationId xmlns:p14="http://schemas.microsoft.com/office/powerpoint/2010/main" val="2965582744"/>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Integrante</a:t>
            </a:r>
          </a:p>
        </p:txBody>
      </p:sp>
      <p:sp>
        <p:nvSpPr>
          <p:cNvPr id="3" name="Marcador de Posição de Conteúdo 2"/>
          <p:cNvSpPr>
            <a:spLocks noGrp="1"/>
          </p:cNvSpPr>
          <p:nvPr>
            <p:ph idx="1"/>
          </p:nvPr>
        </p:nvSpPr>
        <p:spPr/>
        <p:txBody>
          <a:bodyPr/>
          <a:lstStyle/>
          <a:p>
            <a:r>
              <a:rPr lang="pt-BR" dirty="0"/>
              <a:t>Nome: Everton Magalhães </a:t>
            </a:r>
          </a:p>
          <a:p>
            <a:r>
              <a:rPr lang="pt-BR" dirty="0"/>
              <a:t>Função: DBA</a:t>
            </a:r>
          </a:p>
          <a:p>
            <a:r>
              <a:rPr lang="pt-BR" dirty="0"/>
              <a:t>No que trabalhou: Edição dos Casos de Uso, Casos de Teste;</a:t>
            </a:r>
          </a:p>
          <a:p>
            <a:r>
              <a:rPr lang="pt-BR" dirty="0" err="1"/>
              <a:t>Difículdades</a:t>
            </a:r>
            <a:r>
              <a:rPr lang="pt-BR" dirty="0"/>
              <a:t>: Nesse bimestre não tive dificuldades em relação a </a:t>
            </a:r>
            <a:r>
              <a:rPr lang="pt-BR"/>
              <a:t>matéria.</a:t>
            </a:r>
            <a:r>
              <a:rPr lang="pt-BR" dirty="0"/>
              <a:t>;</a:t>
            </a:r>
            <a:r>
              <a:rPr lang="pt-BR"/>
              <a:t> </a:t>
            </a:r>
            <a:r>
              <a:rPr lang="pt-BR" dirty="0"/>
              <a:t>Sugestões: Que o módulo trabalhe sempre próximo, para podermos acompanhar o desenvolvimento dos trabalho de todos.</a:t>
            </a:r>
          </a:p>
        </p:txBody>
      </p:sp>
      <p:pic>
        <p:nvPicPr>
          <p:cNvPr id="4" name="Imagem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spTree>
    <p:extLst>
      <p:ext uri="{BB962C8B-B14F-4D97-AF65-F5344CB8AC3E}">
        <p14:creationId xmlns:p14="http://schemas.microsoft.com/office/powerpoint/2010/main" val="369017340"/>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Integrante</a:t>
            </a:r>
          </a:p>
        </p:txBody>
      </p:sp>
      <p:sp>
        <p:nvSpPr>
          <p:cNvPr id="3" name="Marcador de Posição de Conteúdo 2"/>
          <p:cNvSpPr>
            <a:spLocks noGrp="1"/>
          </p:cNvSpPr>
          <p:nvPr>
            <p:ph idx="1"/>
          </p:nvPr>
        </p:nvSpPr>
        <p:spPr/>
        <p:txBody>
          <a:bodyPr/>
          <a:lstStyle/>
          <a:p>
            <a:r>
              <a:rPr lang="pt-BR" dirty="0"/>
              <a:t>Nome: </a:t>
            </a:r>
            <a:r>
              <a:rPr lang="pt-BR" dirty="0" err="1"/>
              <a:t>Nícolas</a:t>
            </a:r>
            <a:r>
              <a:rPr lang="pt-BR" dirty="0"/>
              <a:t> Vilela Messias</a:t>
            </a:r>
          </a:p>
          <a:p>
            <a:r>
              <a:rPr lang="pt-BR" dirty="0"/>
              <a:t>Função: Desenvolvedor</a:t>
            </a:r>
          </a:p>
          <a:p>
            <a:r>
              <a:rPr lang="pt-BR" dirty="0"/>
              <a:t>No que trabalhou: Desenvolvimento da iteração 1 a 5, na integração dos módulos, na criação do modelo da apresentação, nos casos de testes.</a:t>
            </a:r>
          </a:p>
          <a:p>
            <a:r>
              <a:rPr lang="pt-BR" dirty="0" err="1"/>
              <a:t>Difículdades</a:t>
            </a:r>
            <a:r>
              <a:rPr lang="pt-BR" dirty="0"/>
              <a:t>: --</a:t>
            </a:r>
          </a:p>
          <a:p>
            <a:r>
              <a:rPr lang="pt-BR" dirty="0"/>
              <a:t>Sugestões: -- </a:t>
            </a:r>
          </a:p>
        </p:txBody>
      </p:sp>
      <p:pic>
        <p:nvPicPr>
          <p:cNvPr id="4" name="Imagem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spTree>
    <p:extLst>
      <p:ext uri="{BB962C8B-B14F-4D97-AF65-F5344CB8AC3E}">
        <p14:creationId xmlns:p14="http://schemas.microsoft.com/office/powerpoint/2010/main" val="1461873384"/>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Integrante</a:t>
            </a:r>
          </a:p>
        </p:txBody>
      </p:sp>
      <p:sp>
        <p:nvSpPr>
          <p:cNvPr id="3" name="Marcador de Posição de Conteúdo 2"/>
          <p:cNvSpPr>
            <a:spLocks noGrp="1"/>
          </p:cNvSpPr>
          <p:nvPr>
            <p:ph idx="1"/>
          </p:nvPr>
        </p:nvSpPr>
        <p:spPr/>
        <p:txBody>
          <a:bodyPr/>
          <a:lstStyle/>
          <a:p>
            <a:pPr algn="just"/>
            <a:r>
              <a:rPr lang="pt-BR" dirty="0"/>
              <a:t>Nome: Vitor Alberto</a:t>
            </a:r>
          </a:p>
          <a:p>
            <a:pPr algn="just"/>
            <a:r>
              <a:rPr lang="pt-BR" dirty="0"/>
              <a:t>Função: Desenvolvedor</a:t>
            </a:r>
          </a:p>
          <a:p>
            <a:pPr algn="just"/>
            <a:r>
              <a:rPr lang="pt-BR" dirty="0"/>
              <a:t>No que trabalhou: Desenvolvimento das iterações 1,2,3,4 </a:t>
            </a:r>
            <a:r>
              <a:rPr lang="pt-BR"/>
              <a:t>e 5, conferência </a:t>
            </a:r>
            <a:r>
              <a:rPr lang="pt-BR" dirty="0"/>
              <a:t>de alguns casos de teste específicos, pequena participação no processo de integração.  </a:t>
            </a:r>
          </a:p>
          <a:p>
            <a:pPr algn="just"/>
            <a:r>
              <a:rPr lang="pt-BR" dirty="0"/>
              <a:t>Dificuldades: Demora na detecção de alguns erros no código.</a:t>
            </a:r>
          </a:p>
          <a:p>
            <a:pPr algn="just"/>
            <a:r>
              <a:rPr lang="pt-BR" dirty="0"/>
              <a:t>Sugestões: Maior união do grupo e maior comunicação quando for necessário realizar alterações nas documentações ou protótipos.</a:t>
            </a:r>
          </a:p>
        </p:txBody>
      </p:sp>
      <p:pic>
        <p:nvPicPr>
          <p:cNvPr id="4" name="Imagem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spTree>
    <p:extLst>
      <p:ext uri="{BB962C8B-B14F-4D97-AF65-F5344CB8AC3E}">
        <p14:creationId xmlns:p14="http://schemas.microsoft.com/office/powerpoint/2010/main" val="2219314702"/>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Notas dos Integrantes</a:t>
            </a:r>
          </a:p>
        </p:txBody>
      </p:sp>
      <p:graphicFrame>
        <p:nvGraphicFramePr>
          <p:cNvPr id="4" name="Marcador de Posição de Conteúdo 3"/>
          <p:cNvGraphicFramePr>
            <a:graphicFrameLocks noGrp="1"/>
          </p:cNvGraphicFramePr>
          <p:nvPr>
            <p:ph idx="1"/>
            <p:extLst/>
          </p:nvPr>
        </p:nvGraphicFramePr>
        <p:xfrm>
          <a:off x="1261872" y="2651760"/>
          <a:ext cx="8594726" cy="3337560"/>
        </p:xfrm>
        <a:graphic>
          <a:graphicData uri="http://schemas.openxmlformats.org/drawingml/2006/table">
            <a:tbl>
              <a:tblPr firstRow="1" bandRow="1">
                <a:tableStyleId>{5C22544A-7EE6-4342-B048-85BDC9FD1C3A}</a:tableStyleId>
              </a:tblPr>
              <a:tblGrid>
                <a:gridCol w="4297363">
                  <a:extLst>
                    <a:ext uri="{9D8B030D-6E8A-4147-A177-3AD203B41FA5}">
                      <a16:colId xmlns:a16="http://schemas.microsoft.com/office/drawing/2014/main" val="3906671981"/>
                    </a:ext>
                  </a:extLst>
                </a:gridCol>
                <a:gridCol w="4297363">
                  <a:extLst>
                    <a:ext uri="{9D8B030D-6E8A-4147-A177-3AD203B41FA5}">
                      <a16:colId xmlns:a16="http://schemas.microsoft.com/office/drawing/2014/main" val="1433779720"/>
                    </a:ext>
                  </a:extLst>
                </a:gridCol>
              </a:tblGrid>
              <a:tr h="370840">
                <a:tc>
                  <a:txBody>
                    <a:bodyPr/>
                    <a:lstStyle/>
                    <a:p>
                      <a:pPr algn="ctr"/>
                      <a:r>
                        <a:rPr lang="pt-BR" dirty="0">
                          <a:solidFill>
                            <a:schemeClr val="bg1"/>
                          </a:solidFill>
                        </a:rPr>
                        <a:t>Integrante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a:txBody>
                    <a:bodyPr/>
                    <a:lstStyle/>
                    <a:p>
                      <a:pPr algn="ctr"/>
                      <a:r>
                        <a:rPr lang="pt-BR" dirty="0"/>
                        <a:t>Nota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extLst>
                  <a:ext uri="{0D108BD9-81ED-4DB2-BD59-A6C34878D82A}">
                    <a16:rowId xmlns:a16="http://schemas.microsoft.com/office/drawing/2014/main" val="565525828"/>
                  </a:ext>
                </a:extLst>
              </a:tr>
              <a:tr h="370840">
                <a:tc>
                  <a:txBody>
                    <a:bodyPr/>
                    <a:lstStyle/>
                    <a:p>
                      <a:pPr algn="ctr"/>
                      <a:r>
                        <a:rPr lang="pt-BR" dirty="0"/>
                        <a:t>Julia </a:t>
                      </a:r>
                      <a:r>
                        <a:rPr lang="pt-BR" dirty="0" err="1"/>
                        <a:t>Franciscato</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dirty="0"/>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867814638"/>
                  </a:ext>
                </a:extLst>
              </a:tr>
              <a:tr h="370840">
                <a:tc>
                  <a:txBody>
                    <a:bodyPr/>
                    <a:lstStyle/>
                    <a:p>
                      <a:pPr algn="ctr"/>
                      <a:r>
                        <a:rPr lang="pt-BR" dirty="0"/>
                        <a:t>Mariane Roberta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dirty="0"/>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2726959"/>
                  </a:ext>
                </a:extLst>
              </a:tr>
              <a:tr h="370840">
                <a:tc>
                  <a:txBody>
                    <a:bodyPr/>
                    <a:lstStyle/>
                    <a:p>
                      <a:pPr algn="ctr"/>
                      <a:r>
                        <a:rPr lang="pt-BR" dirty="0" err="1"/>
                        <a:t>Graziele</a:t>
                      </a:r>
                      <a:r>
                        <a:rPr lang="pt-BR" dirty="0"/>
                        <a:t> Teixeira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dirty="0"/>
                        <a:t>8,5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21497560"/>
                  </a:ext>
                </a:extLst>
              </a:tr>
              <a:tr h="370840">
                <a:tc>
                  <a:txBody>
                    <a:bodyPr/>
                    <a:lstStyle/>
                    <a:p>
                      <a:pPr algn="ctr"/>
                      <a:r>
                        <a:rPr lang="pt-BR" dirty="0"/>
                        <a:t>Everton</a:t>
                      </a:r>
                      <a:r>
                        <a:rPr lang="pt-BR" baseline="0" dirty="0"/>
                        <a:t> Magalhães</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dirty="0"/>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953601260"/>
                  </a:ext>
                </a:extLst>
              </a:tr>
              <a:tr h="370840">
                <a:tc>
                  <a:txBody>
                    <a:bodyPr/>
                    <a:lstStyle/>
                    <a:p>
                      <a:pPr algn="ctr"/>
                      <a:r>
                        <a:rPr lang="pt-BR" dirty="0" err="1"/>
                        <a:t>Nícolas</a:t>
                      </a:r>
                      <a:r>
                        <a:rPr lang="pt-BR" baseline="0" dirty="0"/>
                        <a:t> Vilela</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dirty="0"/>
                        <a:t>8,5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6895827"/>
                  </a:ext>
                </a:extLst>
              </a:tr>
              <a:tr h="370840">
                <a:tc>
                  <a:txBody>
                    <a:bodyPr/>
                    <a:lstStyle/>
                    <a:p>
                      <a:pPr algn="ctr"/>
                      <a:r>
                        <a:rPr lang="pt-BR" dirty="0"/>
                        <a:t>Vitor Alberto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dirty="0"/>
                        <a:t>9,5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832543409"/>
                  </a:ext>
                </a:extLst>
              </a:tr>
              <a:tr h="370840">
                <a:tc>
                  <a:txBody>
                    <a:bodyPr/>
                    <a:lstStyle/>
                    <a:p>
                      <a:pPr algn="ctr"/>
                      <a:r>
                        <a:rPr lang="pt-BR" b="1" dirty="0">
                          <a:solidFill>
                            <a:schemeClr val="bg1"/>
                          </a:solidFill>
                        </a:rPr>
                        <a:t>Grupo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a:txBody>
                    <a:bodyPr/>
                    <a:lstStyle/>
                    <a:p>
                      <a:pPr algn="ctr"/>
                      <a:r>
                        <a:rPr lang="pt-BR" b="1" dirty="0">
                          <a:solidFill>
                            <a:schemeClr val="bg1"/>
                          </a:solidFill>
                        </a:rPr>
                        <a:t>Nota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extLst>
                  <a:ext uri="{0D108BD9-81ED-4DB2-BD59-A6C34878D82A}">
                    <a16:rowId xmlns:a16="http://schemas.microsoft.com/office/drawing/2014/main" val="3881346591"/>
                  </a:ext>
                </a:extLst>
              </a:tr>
              <a:tr h="370840">
                <a:tc>
                  <a:txBody>
                    <a:bodyPr/>
                    <a:lstStyle/>
                    <a:p>
                      <a:pPr algn="ctr"/>
                      <a:r>
                        <a:rPr lang="pt-BR" dirty="0"/>
                        <a:t>Módulo 05 - Alertas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dirty="0"/>
                        <a:t>8,5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07741797"/>
                  </a:ext>
                </a:extLst>
              </a:tr>
            </a:tbl>
          </a:graphicData>
        </a:graphic>
      </p:graphicFrame>
      <p:pic>
        <p:nvPicPr>
          <p:cNvPr id="6" name="Imagem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spTree>
    <p:extLst>
      <p:ext uri="{BB962C8B-B14F-4D97-AF65-F5344CB8AC3E}">
        <p14:creationId xmlns:p14="http://schemas.microsoft.com/office/powerpoint/2010/main" val="906987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Caso de Uso 4.10 – Iteração #03</a:t>
            </a:r>
          </a:p>
        </p:txBody>
      </p:sp>
      <p:pic>
        <p:nvPicPr>
          <p:cNvPr id="6" name="Imagem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graphicFrame>
        <p:nvGraphicFramePr>
          <p:cNvPr id="9" name="Tabela 8"/>
          <p:cNvGraphicFramePr>
            <a:graphicFrameLocks noGrp="1"/>
          </p:cNvGraphicFramePr>
          <p:nvPr>
            <p:extLst>
              <p:ext uri="{D42A27DB-BD31-4B8C-83A1-F6EECF244321}">
                <p14:modId xmlns:p14="http://schemas.microsoft.com/office/powerpoint/2010/main" val="3237113554"/>
              </p:ext>
            </p:extLst>
          </p:nvPr>
        </p:nvGraphicFramePr>
        <p:xfrm>
          <a:off x="1261872" y="2312125"/>
          <a:ext cx="8594726" cy="1483360"/>
        </p:xfrm>
        <a:graphic>
          <a:graphicData uri="http://schemas.openxmlformats.org/drawingml/2006/table">
            <a:tbl>
              <a:tblPr firstRow="1" bandRow="1">
                <a:tableStyleId>{5C22544A-7EE6-4342-B048-85BDC9FD1C3A}</a:tableStyleId>
              </a:tblPr>
              <a:tblGrid>
                <a:gridCol w="8594726">
                  <a:extLst>
                    <a:ext uri="{9D8B030D-6E8A-4147-A177-3AD203B41FA5}">
                      <a16:colId xmlns:a16="http://schemas.microsoft.com/office/drawing/2014/main" val="3184453126"/>
                    </a:ext>
                  </a:extLst>
                </a:gridCol>
              </a:tblGrid>
              <a:tr h="370840">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pt-BR" sz="1800" b="1" kern="1200" dirty="0">
                          <a:solidFill>
                            <a:schemeClr val="lt1"/>
                          </a:solidFill>
                          <a:effectLst/>
                          <a:latin typeface="+mn-lt"/>
                          <a:ea typeface="+mn-ea"/>
                          <a:cs typeface="+mn-cs"/>
                        </a:rPr>
                        <a:t> </a:t>
                      </a:r>
                      <a:r>
                        <a:rPr lang="pt-BR" b="1" dirty="0">
                          <a:effectLst/>
                        </a:rPr>
                        <a:t>Enviar </a:t>
                      </a:r>
                      <a:r>
                        <a:rPr lang="pt-BR" b="1" dirty="0" err="1">
                          <a:effectLst/>
                        </a:rPr>
                        <a:t>FeedBack</a:t>
                      </a:r>
                      <a:r>
                        <a:rPr lang="pt-BR" b="1" baseline="0" dirty="0">
                          <a:effectLst/>
                        </a:rPr>
                        <a:t> </a:t>
                      </a:r>
                      <a:r>
                        <a:rPr lang="pt-BR" b="1" dirty="0">
                          <a:solidFill>
                            <a:schemeClr val="bg1"/>
                          </a:solidFill>
                        </a:rPr>
                        <a:t>- Iteração 03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extLst>
                  <a:ext uri="{0D108BD9-81ED-4DB2-BD59-A6C34878D82A}">
                    <a16:rowId xmlns:a16="http://schemas.microsoft.com/office/drawing/2014/main" val="1091544215"/>
                  </a:ext>
                </a:extLst>
              </a:tr>
              <a:tr h="370840">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pt-BR" dirty="0">
                          <a:solidFill>
                            <a:schemeClr val="tx1"/>
                          </a:solidFill>
                        </a:rPr>
                        <a:t>Cenário de Sucesso – </a:t>
                      </a:r>
                      <a:r>
                        <a:rPr lang="pt-BR" sz="1800" kern="1200" dirty="0">
                          <a:solidFill>
                            <a:schemeClr val="tx1"/>
                          </a:solidFill>
                          <a:latin typeface="+mn-lt"/>
                          <a:ea typeface="+mn-ea"/>
                          <a:cs typeface="+mn-cs"/>
                        </a:rPr>
                        <a:t>Enviar </a:t>
                      </a:r>
                      <a:r>
                        <a:rPr lang="pt-BR" sz="1800" kern="1200" dirty="0" err="1">
                          <a:solidFill>
                            <a:schemeClr val="tx1"/>
                          </a:solidFill>
                          <a:latin typeface="+mn-lt"/>
                          <a:ea typeface="+mn-ea"/>
                          <a:cs typeface="+mn-cs"/>
                        </a:rPr>
                        <a:t>FeedBack</a:t>
                      </a:r>
                      <a:endParaRPr lang="pt-BR" sz="1800"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24283349"/>
                  </a:ext>
                </a:extLst>
              </a:tr>
              <a:tr h="370840">
                <a:tc>
                  <a:txBody>
                    <a:bodyPr/>
                    <a:lstStyle/>
                    <a:p>
                      <a:pPr algn="ctr"/>
                      <a:r>
                        <a:rPr lang="pt-BR" b="1" dirty="0">
                          <a:solidFill>
                            <a:schemeClr val="bg1"/>
                          </a:solidFill>
                        </a:rPr>
                        <a:t>Cenários Alternativos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B1E3E"/>
                    </a:solidFill>
                  </a:tcPr>
                </a:tc>
                <a:extLst>
                  <a:ext uri="{0D108BD9-81ED-4DB2-BD59-A6C34878D82A}">
                    <a16:rowId xmlns:a16="http://schemas.microsoft.com/office/drawing/2014/main" val="1460635157"/>
                  </a:ext>
                </a:extLst>
              </a:tr>
              <a:tr h="370840">
                <a:tc>
                  <a:txBody>
                    <a:bodyPr/>
                    <a:lstStyle/>
                    <a:p>
                      <a:pPr algn="l"/>
                      <a:r>
                        <a:rPr lang="pt-BR" sz="1800" kern="1200" dirty="0">
                          <a:solidFill>
                            <a:schemeClr val="tx1"/>
                          </a:solidFill>
                          <a:latin typeface="+mn-lt"/>
                          <a:ea typeface="+mn-ea"/>
                          <a:cs typeface="+mn-cs"/>
                        </a:rPr>
                        <a:t>Checa as informações preenchidas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765579013"/>
                  </a:ext>
                </a:extLst>
              </a:tr>
            </a:tbl>
          </a:graphicData>
        </a:graphic>
      </p:graphicFrame>
    </p:spTree>
    <p:extLst>
      <p:ext uri="{BB962C8B-B14F-4D97-AF65-F5344CB8AC3E}">
        <p14:creationId xmlns:p14="http://schemas.microsoft.com/office/powerpoint/2010/main" val="154831216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Iteração #03 -Caso de Uso 4.10</a:t>
            </a:r>
          </a:p>
        </p:txBody>
      </p:sp>
      <p:pic>
        <p:nvPicPr>
          <p:cNvPr id="4" name="Imagem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pic>
        <p:nvPicPr>
          <p:cNvPr id="6" name="image60.png"/>
          <p:cNvPicPr/>
          <p:nvPr/>
        </p:nvPicPr>
        <p:blipFill>
          <a:blip r:embed="rId3"/>
          <a:srcRect/>
          <a:stretch>
            <a:fillRect/>
          </a:stretch>
        </p:blipFill>
        <p:spPr>
          <a:xfrm>
            <a:off x="1813829" y="2326604"/>
            <a:ext cx="6997870" cy="3402093"/>
          </a:xfrm>
          <a:prstGeom prst="rect">
            <a:avLst/>
          </a:prstGeom>
          <a:ln/>
        </p:spPr>
      </p:pic>
    </p:spTree>
    <p:extLst>
      <p:ext uri="{BB962C8B-B14F-4D97-AF65-F5344CB8AC3E}">
        <p14:creationId xmlns:p14="http://schemas.microsoft.com/office/powerpoint/2010/main" val="1112651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Caso de Teste</a:t>
            </a:r>
          </a:p>
        </p:txBody>
      </p:sp>
      <p:sp>
        <p:nvSpPr>
          <p:cNvPr id="3" name="Marcador de Posição de Conteúdo 2"/>
          <p:cNvSpPr>
            <a:spLocks noGrp="1"/>
          </p:cNvSpPr>
          <p:nvPr>
            <p:ph idx="1"/>
          </p:nvPr>
        </p:nvSpPr>
        <p:spPr/>
        <p:txBody>
          <a:bodyPr/>
          <a:lstStyle/>
          <a:p>
            <a:r>
              <a:rPr lang="pt-BR" b="1" dirty="0"/>
              <a:t>Cadastrar usuário: </a:t>
            </a:r>
            <a:r>
              <a:rPr lang="pt-BR" dirty="0"/>
              <a:t>Este Caso de Uso deve ocorrer sempre que o usuário quer se cadastrar no sistema</a:t>
            </a:r>
          </a:p>
          <a:p>
            <a:endParaRPr lang="pt-BR" b="1" dirty="0"/>
          </a:p>
          <a:p>
            <a:endParaRPr lang="pt-BR" b="1" dirty="0"/>
          </a:p>
        </p:txBody>
      </p:sp>
      <p:pic>
        <p:nvPicPr>
          <p:cNvPr id="4" name="Imagem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graphicFrame>
        <p:nvGraphicFramePr>
          <p:cNvPr id="6" name="Tabela 5"/>
          <p:cNvGraphicFramePr>
            <a:graphicFrameLocks noGrp="1"/>
          </p:cNvGraphicFramePr>
          <p:nvPr>
            <p:extLst>
              <p:ext uri="{D42A27DB-BD31-4B8C-83A1-F6EECF244321}">
                <p14:modId xmlns:p14="http://schemas.microsoft.com/office/powerpoint/2010/main" val="2567808695"/>
              </p:ext>
            </p:extLst>
          </p:nvPr>
        </p:nvGraphicFramePr>
        <p:xfrm>
          <a:off x="1587863" y="2705220"/>
          <a:ext cx="8127999" cy="389128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1651200494"/>
                    </a:ext>
                  </a:extLst>
                </a:gridCol>
                <a:gridCol w="3764979">
                  <a:extLst>
                    <a:ext uri="{9D8B030D-6E8A-4147-A177-3AD203B41FA5}">
                      <a16:colId xmlns:a16="http://schemas.microsoft.com/office/drawing/2014/main" val="2113526664"/>
                    </a:ext>
                  </a:extLst>
                </a:gridCol>
                <a:gridCol w="1653687">
                  <a:extLst>
                    <a:ext uri="{9D8B030D-6E8A-4147-A177-3AD203B41FA5}">
                      <a16:colId xmlns:a16="http://schemas.microsoft.com/office/drawing/2014/main" val="1496732803"/>
                    </a:ext>
                  </a:extLst>
                </a:gridCol>
              </a:tblGrid>
              <a:tr h="370840">
                <a:tc>
                  <a:txBody>
                    <a:bodyPr/>
                    <a:lstStyle/>
                    <a:p>
                      <a:pPr algn="ctr"/>
                      <a:r>
                        <a:rPr lang="pt-BR" sz="1500" dirty="0">
                          <a:solidFill>
                            <a:schemeClr val="bg1"/>
                          </a:solidFill>
                        </a:rPr>
                        <a:t>Casos de Teste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a:txBody>
                    <a:bodyPr/>
                    <a:lstStyle/>
                    <a:p>
                      <a:pPr algn="ctr"/>
                      <a:r>
                        <a:rPr lang="pt-BR" sz="1500" dirty="0">
                          <a:solidFill>
                            <a:schemeClr val="bg1"/>
                          </a:solidFill>
                        </a:rPr>
                        <a:t>Descrição do </a:t>
                      </a:r>
                    </a:p>
                    <a:p>
                      <a:pPr algn="ctr"/>
                      <a:r>
                        <a:rPr lang="pt-BR" sz="1500" dirty="0">
                          <a:solidFill>
                            <a:schemeClr val="bg1"/>
                          </a:solidFill>
                        </a:rPr>
                        <a:t>Caso de</a:t>
                      </a:r>
                      <a:r>
                        <a:rPr lang="pt-BR" sz="1500" baseline="0" dirty="0">
                          <a:solidFill>
                            <a:schemeClr val="bg1"/>
                          </a:solidFill>
                        </a:rPr>
                        <a:t> </a:t>
                      </a:r>
                      <a:r>
                        <a:rPr lang="pt-BR" sz="1500" dirty="0">
                          <a:solidFill>
                            <a:schemeClr val="bg1"/>
                          </a:solidFill>
                        </a:rPr>
                        <a:t>Teste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a:txBody>
                    <a:bodyPr/>
                    <a:lstStyle/>
                    <a:p>
                      <a:pPr algn="ctr"/>
                      <a:r>
                        <a:rPr lang="pt-BR" sz="1500" dirty="0">
                          <a:solidFill>
                            <a:schemeClr val="bg1"/>
                          </a:solidFill>
                        </a:rPr>
                        <a:t>Status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extLst>
                  <a:ext uri="{0D108BD9-81ED-4DB2-BD59-A6C34878D82A}">
                    <a16:rowId xmlns:a16="http://schemas.microsoft.com/office/drawing/2014/main" val="4223604693"/>
                  </a:ext>
                </a:extLst>
              </a:tr>
              <a:tr h="370840">
                <a:tc>
                  <a:txBody>
                    <a:bodyPr/>
                    <a:lstStyle/>
                    <a:p>
                      <a:pPr marL="0" algn="ctr" defTabSz="914400" rtl="0" eaLnBrk="1" latinLnBrk="0" hangingPunct="1"/>
                      <a:r>
                        <a:rPr lang="pt-BR" sz="1600" kern="1200" dirty="0">
                          <a:solidFill>
                            <a:schemeClr val="dk1"/>
                          </a:solidFill>
                          <a:latin typeface="+mn-lt"/>
                          <a:ea typeface="+mn-ea"/>
                          <a:cs typeface="+mn-cs"/>
                        </a:rPr>
                        <a:t>CT #01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latinLnBrk="0" hangingPunct="1"/>
                      <a:r>
                        <a:rPr lang="pt-BR" sz="1800" kern="1200" dirty="0">
                          <a:solidFill>
                            <a:schemeClr val="dk1"/>
                          </a:solidFill>
                          <a:effectLst/>
                          <a:latin typeface="+mn-lt"/>
                          <a:ea typeface="+mn-ea"/>
                          <a:cs typeface="+mn-cs"/>
                        </a:rPr>
                        <a:t>Verificar o campo de Nome Completo.</a:t>
                      </a:r>
                      <a:endParaRPr lang="pt-BR" sz="16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latinLnBrk="0" hangingPunct="1"/>
                      <a:r>
                        <a:rPr lang="pt-BR" sz="1600" kern="1200" dirty="0">
                          <a:solidFill>
                            <a:schemeClr val="dk1"/>
                          </a:solidFill>
                          <a:latin typeface="+mn-lt"/>
                          <a:ea typeface="+mn-ea"/>
                          <a:cs typeface="+mn-cs"/>
                        </a:rPr>
                        <a:t>Sucesso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476639649"/>
                  </a:ext>
                </a:extLst>
              </a:tr>
              <a:tr h="370840">
                <a:tc>
                  <a:txBody>
                    <a:bodyPr/>
                    <a:lstStyle/>
                    <a:p>
                      <a:pPr algn="ctr"/>
                      <a:r>
                        <a:rPr lang="pt-BR" sz="1600" dirty="0"/>
                        <a:t>CT #02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sz="1800" kern="1200" dirty="0">
                          <a:solidFill>
                            <a:schemeClr val="dk1"/>
                          </a:solidFill>
                          <a:effectLst/>
                          <a:latin typeface="+mn-lt"/>
                          <a:ea typeface="+mn-ea"/>
                          <a:cs typeface="+mn-cs"/>
                        </a:rPr>
                        <a:t>Verificar</a:t>
                      </a:r>
                      <a:r>
                        <a:rPr lang="pt-BR" sz="1800" kern="1200" baseline="0" dirty="0">
                          <a:solidFill>
                            <a:schemeClr val="dk1"/>
                          </a:solidFill>
                          <a:effectLst/>
                          <a:latin typeface="+mn-lt"/>
                          <a:ea typeface="+mn-ea"/>
                          <a:cs typeface="+mn-cs"/>
                        </a:rPr>
                        <a:t> </a:t>
                      </a:r>
                      <a:r>
                        <a:rPr lang="pt-BR" sz="1800" kern="1200" dirty="0">
                          <a:solidFill>
                            <a:schemeClr val="dk1"/>
                          </a:solidFill>
                          <a:effectLst/>
                          <a:latin typeface="+mn-lt"/>
                          <a:ea typeface="+mn-ea"/>
                          <a:cs typeface="+mn-cs"/>
                        </a:rPr>
                        <a:t>o campo de E-mail.</a:t>
                      </a:r>
                      <a:endParaRPr lang="pt-BR"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sz="1600" kern="1200" dirty="0">
                          <a:solidFill>
                            <a:schemeClr val="dk1"/>
                          </a:solidFill>
                          <a:latin typeface="+mn-lt"/>
                          <a:ea typeface="+mn-ea"/>
                          <a:cs typeface="+mn-cs"/>
                        </a:rPr>
                        <a:t>Sucesso</a:t>
                      </a:r>
                    </a:p>
                    <a:p>
                      <a:pPr algn="ctr"/>
                      <a:endParaRPr lang="pt-BR"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28661691"/>
                  </a:ext>
                </a:extLst>
              </a:tr>
              <a:tr h="370840">
                <a:tc>
                  <a:txBody>
                    <a:bodyPr/>
                    <a:lstStyle/>
                    <a:p>
                      <a:pPr algn="ctr"/>
                      <a:r>
                        <a:rPr lang="pt-BR" sz="1600" dirty="0"/>
                        <a:t>CT #03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a:spcAft>
                          <a:spcPts val="0"/>
                        </a:spcAft>
                      </a:pPr>
                      <a:r>
                        <a:rPr lang="pt-BR" sz="1800" kern="1200" dirty="0">
                          <a:solidFill>
                            <a:schemeClr val="dk1"/>
                          </a:solidFill>
                          <a:effectLst/>
                          <a:latin typeface="+mn-lt"/>
                          <a:ea typeface="+mn-ea"/>
                          <a:cs typeface="+mn-cs"/>
                        </a:rPr>
                        <a:t>Verificar o campo de Senha.</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sz="1600" kern="1200" dirty="0">
                          <a:solidFill>
                            <a:schemeClr val="dk1"/>
                          </a:solidFill>
                          <a:latin typeface="+mn-lt"/>
                          <a:ea typeface="+mn-ea"/>
                          <a:cs typeface="+mn-cs"/>
                        </a:rPr>
                        <a:t>Sucesso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73221937"/>
                  </a:ext>
                </a:extLst>
              </a:tr>
              <a:tr h="370840">
                <a:tc>
                  <a:txBody>
                    <a:bodyPr/>
                    <a:lstStyle/>
                    <a:p>
                      <a:pPr algn="ctr"/>
                      <a:r>
                        <a:rPr lang="pt-BR" sz="1600" dirty="0"/>
                        <a:t>CT #04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a:spcAft>
                          <a:spcPts val="0"/>
                        </a:spcAft>
                      </a:pPr>
                      <a:r>
                        <a:rPr lang="pt-BR" sz="1800" kern="1200" dirty="0">
                          <a:solidFill>
                            <a:schemeClr val="dk1"/>
                          </a:solidFill>
                          <a:effectLst/>
                          <a:latin typeface="+mn-lt"/>
                          <a:ea typeface="+mn-ea"/>
                          <a:cs typeface="+mn-cs"/>
                        </a:rPr>
                        <a:t>Verifica os dados do campo CEP.</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sz="1600" kern="1200" dirty="0">
                          <a:solidFill>
                            <a:schemeClr val="dk1"/>
                          </a:solidFill>
                          <a:latin typeface="+mn-lt"/>
                          <a:ea typeface="+mn-ea"/>
                          <a:cs typeface="+mn-cs"/>
                        </a:rPr>
                        <a:t>Sucesso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84374338"/>
                  </a:ext>
                </a:extLst>
              </a:tr>
              <a:tr h="370840">
                <a:tc>
                  <a:txBody>
                    <a:bodyPr/>
                    <a:lstStyle/>
                    <a:p>
                      <a:pPr marL="0" algn="ctr" defTabSz="914400" rtl="0" eaLnBrk="1" latinLnBrk="0" hangingPunct="1"/>
                      <a:r>
                        <a:rPr lang="pt-BR" sz="1600" kern="1200" dirty="0">
                          <a:solidFill>
                            <a:schemeClr val="dk1"/>
                          </a:solidFill>
                          <a:latin typeface="+mn-lt"/>
                          <a:ea typeface="+mn-ea"/>
                          <a:cs typeface="+mn-cs"/>
                        </a:rPr>
                        <a:t>CT #05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latinLnBrk="0" hangingPunct="1"/>
                      <a:r>
                        <a:rPr lang="pt-BR" sz="1800" kern="1200" dirty="0">
                          <a:solidFill>
                            <a:schemeClr val="dk1"/>
                          </a:solidFill>
                          <a:effectLst/>
                          <a:latin typeface="+mn-lt"/>
                          <a:ea typeface="+mn-ea"/>
                          <a:cs typeface="+mn-cs"/>
                        </a:rPr>
                        <a:t>Verificar se o campo de Rua.</a:t>
                      </a:r>
                      <a:endParaRPr lang="pt-BR" sz="16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latinLnBrk="0" hangingPunct="1"/>
                      <a:r>
                        <a:rPr lang="pt-BR" sz="1600" kern="1200" dirty="0">
                          <a:solidFill>
                            <a:schemeClr val="dk1"/>
                          </a:solidFill>
                          <a:latin typeface="+mn-lt"/>
                          <a:ea typeface="+mn-ea"/>
                          <a:cs typeface="+mn-cs"/>
                        </a:rPr>
                        <a:t>Sucesso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94620496"/>
                  </a:ext>
                </a:extLst>
              </a:tr>
              <a:tr h="370840">
                <a:tc>
                  <a:txBody>
                    <a:bodyPr/>
                    <a:lstStyle/>
                    <a:p>
                      <a:pPr algn="ctr"/>
                      <a:r>
                        <a:rPr lang="pt-BR" sz="1600" dirty="0"/>
                        <a:t>CT #06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sz="1800" kern="1200" dirty="0">
                          <a:solidFill>
                            <a:schemeClr val="dk1"/>
                          </a:solidFill>
                          <a:effectLst/>
                          <a:latin typeface="+mn-lt"/>
                          <a:ea typeface="+mn-ea"/>
                          <a:cs typeface="+mn-cs"/>
                        </a:rPr>
                        <a:t>Verificar o campo de Numero da residência.</a:t>
                      </a:r>
                      <a:endParaRPr lang="pt-BR"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sz="1600" kern="1200" dirty="0">
                          <a:solidFill>
                            <a:schemeClr val="dk1"/>
                          </a:solidFill>
                          <a:latin typeface="+mn-lt"/>
                          <a:ea typeface="+mn-ea"/>
                          <a:cs typeface="+mn-cs"/>
                        </a:rPr>
                        <a:t>Sucesso</a:t>
                      </a:r>
                      <a:endParaRPr lang="pt-BR"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89251217"/>
                  </a:ext>
                </a:extLst>
              </a:tr>
              <a:tr h="370840">
                <a:tc>
                  <a:txBody>
                    <a:bodyPr/>
                    <a:lstStyle/>
                    <a:p>
                      <a:pPr algn="ctr"/>
                      <a:r>
                        <a:rPr lang="pt-BR" sz="1600" dirty="0"/>
                        <a:t>CT #07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a:spcAft>
                          <a:spcPts val="0"/>
                        </a:spcAft>
                      </a:pPr>
                      <a:r>
                        <a:rPr lang="pt-BR" sz="1800" kern="1200" dirty="0">
                          <a:solidFill>
                            <a:schemeClr val="dk1"/>
                          </a:solidFill>
                          <a:effectLst/>
                          <a:latin typeface="+mn-lt"/>
                          <a:ea typeface="+mn-ea"/>
                          <a:cs typeface="+mn-cs"/>
                        </a:rPr>
                        <a:t>Verificar o campo de cidade.</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sz="1600" kern="1200" dirty="0">
                          <a:solidFill>
                            <a:schemeClr val="dk1"/>
                          </a:solidFill>
                          <a:latin typeface="+mn-lt"/>
                          <a:ea typeface="+mn-ea"/>
                          <a:cs typeface="+mn-cs"/>
                        </a:rPr>
                        <a:t>Sucesso</a:t>
                      </a:r>
                      <a:endParaRPr lang="pt-BR"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94643847"/>
                  </a:ext>
                </a:extLst>
              </a:tr>
            </a:tbl>
          </a:graphicData>
        </a:graphic>
      </p:graphicFrame>
    </p:spTree>
    <p:extLst>
      <p:ext uri="{BB962C8B-B14F-4D97-AF65-F5344CB8AC3E}">
        <p14:creationId xmlns:p14="http://schemas.microsoft.com/office/powerpoint/2010/main" val="32926144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Caso de Teste</a:t>
            </a:r>
          </a:p>
        </p:txBody>
      </p:sp>
      <p:pic>
        <p:nvPicPr>
          <p:cNvPr id="4" name="Imagem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graphicFrame>
        <p:nvGraphicFramePr>
          <p:cNvPr id="6" name="Tabela 5"/>
          <p:cNvGraphicFramePr>
            <a:graphicFrameLocks noGrp="1"/>
          </p:cNvGraphicFramePr>
          <p:nvPr>
            <p:extLst>
              <p:ext uri="{D42A27DB-BD31-4B8C-83A1-F6EECF244321}">
                <p14:modId xmlns:p14="http://schemas.microsoft.com/office/powerpoint/2010/main" val="684353122"/>
              </p:ext>
            </p:extLst>
          </p:nvPr>
        </p:nvGraphicFramePr>
        <p:xfrm>
          <a:off x="1587863" y="1958244"/>
          <a:ext cx="8127999" cy="457200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1651200494"/>
                    </a:ext>
                  </a:extLst>
                </a:gridCol>
                <a:gridCol w="3764979">
                  <a:extLst>
                    <a:ext uri="{9D8B030D-6E8A-4147-A177-3AD203B41FA5}">
                      <a16:colId xmlns:a16="http://schemas.microsoft.com/office/drawing/2014/main" val="2113526664"/>
                    </a:ext>
                  </a:extLst>
                </a:gridCol>
                <a:gridCol w="1653687">
                  <a:extLst>
                    <a:ext uri="{9D8B030D-6E8A-4147-A177-3AD203B41FA5}">
                      <a16:colId xmlns:a16="http://schemas.microsoft.com/office/drawing/2014/main" val="1496732803"/>
                    </a:ext>
                  </a:extLst>
                </a:gridCol>
              </a:tblGrid>
              <a:tr h="370840">
                <a:tc>
                  <a:txBody>
                    <a:bodyPr/>
                    <a:lstStyle/>
                    <a:p>
                      <a:pPr algn="ctr"/>
                      <a:r>
                        <a:rPr lang="pt-BR" sz="1500" dirty="0">
                          <a:solidFill>
                            <a:schemeClr val="bg1"/>
                          </a:solidFill>
                        </a:rPr>
                        <a:t>Casos de Teste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a:txBody>
                    <a:bodyPr/>
                    <a:lstStyle/>
                    <a:p>
                      <a:pPr algn="ctr"/>
                      <a:r>
                        <a:rPr lang="pt-BR" sz="1500" dirty="0">
                          <a:solidFill>
                            <a:schemeClr val="bg1"/>
                          </a:solidFill>
                        </a:rPr>
                        <a:t>Descrição do </a:t>
                      </a:r>
                    </a:p>
                    <a:p>
                      <a:pPr algn="ctr"/>
                      <a:r>
                        <a:rPr lang="pt-BR" sz="1500" dirty="0">
                          <a:solidFill>
                            <a:schemeClr val="bg1"/>
                          </a:solidFill>
                        </a:rPr>
                        <a:t>Caso de</a:t>
                      </a:r>
                      <a:r>
                        <a:rPr lang="pt-BR" sz="1500" baseline="0" dirty="0">
                          <a:solidFill>
                            <a:schemeClr val="bg1"/>
                          </a:solidFill>
                        </a:rPr>
                        <a:t> </a:t>
                      </a:r>
                      <a:r>
                        <a:rPr lang="pt-BR" sz="1500" dirty="0">
                          <a:solidFill>
                            <a:schemeClr val="bg1"/>
                          </a:solidFill>
                        </a:rPr>
                        <a:t>Teste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a:txBody>
                    <a:bodyPr/>
                    <a:lstStyle/>
                    <a:p>
                      <a:pPr algn="ctr"/>
                      <a:r>
                        <a:rPr lang="pt-BR" sz="1500" dirty="0">
                          <a:solidFill>
                            <a:schemeClr val="bg1"/>
                          </a:solidFill>
                        </a:rPr>
                        <a:t>Status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extLst>
                  <a:ext uri="{0D108BD9-81ED-4DB2-BD59-A6C34878D82A}">
                    <a16:rowId xmlns:a16="http://schemas.microsoft.com/office/drawing/2014/main" val="4223604693"/>
                  </a:ext>
                </a:extLst>
              </a:tr>
              <a:tr h="370840">
                <a:tc>
                  <a:txBody>
                    <a:bodyPr/>
                    <a:lstStyle/>
                    <a:p>
                      <a:pPr algn="ctr"/>
                      <a:r>
                        <a:rPr lang="pt-BR" sz="1600" dirty="0"/>
                        <a:t>CT #08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a:spcAft>
                          <a:spcPts val="0"/>
                        </a:spcAft>
                      </a:pPr>
                      <a:r>
                        <a:rPr lang="pt-BR" sz="1800" kern="1200" dirty="0">
                          <a:solidFill>
                            <a:schemeClr val="dk1"/>
                          </a:solidFill>
                          <a:effectLst/>
                          <a:latin typeface="+mn-lt"/>
                          <a:ea typeface="+mn-ea"/>
                          <a:cs typeface="+mn-cs"/>
                        </a:rPr>
                        <a:t>Verificar se o campo de Estado está vazio.</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sz="1600" kern="1200" dirty="0">
                          <a:solidFill>
                            <a:schemeClr val="dk1"/>
                          </a:solidFill>
                          <a:latin typeface="+mn-lt"/>
                          <a:ea typeface="+mn-ea"/>
                          <a:cs typeface="+mn-cs"/>
                        </a:rPr>
                        <a:t>Sucesso</a:t>
                      </a:r>
                      <a:endParaRPr lang="pt-BR"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84374338"/>
                  </a:ext>
                </a:extLst>
              </a:tr>
              <a:tr h="370840">
                <a:tc>
                  <a:txBody>
                    <a:bodyPr/>
                    <a:lstStyle/>
                    <a:p>
                      <a:pPr algn="ctr"/>
                      <a:r>
                        <a:rPr lang="pt-BR" sz="1600" dirty="0"/>
                        <a:t>CT #09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a:spcAft>
                          <a:spcPts val="0"/>
                        </a:spcAft>
                      </a:pPr>
                      <a:r>
                        <a:rPr lang="pt-BR" sz="1800" kern="1200" dirty="0">
                          <a:solidFill>
                            <a:schemeClr val="dk1"/>
                          </a:solidFill>
                          <a:effectLst/>
                          <a:latin typeface="+mn-lt"/>
                          <a:ea typeface="+mn-ea"/>
                          <a:cs typeface="+mn-cs"/>
                        </a:rPr>
                        <a:t>Verificar se o campo de Data de Nascimento está vazio.</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sz="1600" kern="1200" dirty="0">
                          <a:solidFill>
                            <a:schemeClr val="dk1"/>
                          </a:solidFill>
                          <a:latin typeface="+mn-lt"/>
                          <a:ea typeface="+mn-ea"/>
                          <a:cs typeface="+mn-cs"/>
                        </a:rPr>
                        <a:t>Sucesso</a:t>
                      </a:r>
                      <a:endParaRPr lang="pt-BR"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60885324"/>
                  </a:ext>
                </a:extLst>
              </a:tr>
              <a:tr h="370840">
                <a:tc>
                  <a:txBody>
                    <a:bodyPr/>
                    <a:lstStyle/>
                    <a:p>
                      <a:pPr algn="ctr"/>
                      <a:r>
                        <a:rPr lang="pt-BR" sz="1600" dirty="0"/>
                        <a:t>CT #10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a:spcAft>
                          <a:spcPts val="0"/>
                        </a:spcAft>
                      </a:pPr>
                      <a:r>
                        <a:rPr lang="pt-BR" sz="1800" kern="1200" dirty="0">
                          <a:solidFill>
                            <a:schemeClr val="dk1"/>
                          </a:solidFill>
                          <a:effectLst/>
                          <a:latin typeface="+mn-lt"/>
                          <a:ea typeface="+mn-ea"/>
                          <a:cs typeface="+mn-cs"/>
                        </a:rPr>
                        <a:t>Verificar se o campo de Tipos de usuário  está vazio.</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sz="1600" kern="1200" dirty="0">
                          <a:solidFill>
                            <a:schemeClr val="dk1"/>
                          </a:solidFill>
                          <a:latin typeface="+mn-lt"/>
                          <a:ea typeface="+mn-ea"/>
                          <a:cs typeface="+mn-cs"/>
                        </a:rPr>
                        <a:t>Sucesso</a:t>
                      </a:r>
                      <a:endParaRPr lang="pt-BR"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154913361"/>
                  </a:ext>
                </a:extLst>
              </a:tr>
              <a:tr h="370840">
                <a:tc>
                  <a:txBody>
                    <a:bodyPr/>
                    <a:lstStyle/>
                    <a:p>
                      <a:pPr algn="ctr"/>
                      <a:r>
                        <a:rPr lang="pt-BR" sz="1600" dirty="0"/>
                        <a:t>CT #11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a:spcAft>
                          <a:spcPts val="0"/>
                        </a:spcAft>
                      </a:pPr>
                      <a:r>
                        <a:rPr lang="pt-BR" sz="1800" kern="1200" dirty="0">
                          <a:solidFill>
                            <a:schemeClr val="dk1"/>
                          </a:solidFill>
                          <a:effectLst/>
                          <a:latin typeface="+mn-lt"/>
                          <a:ea typeface="+mn-ea"/>
                          <a:cs typeface="+mn-cs"/>
                        </a:rPr>
                        <a:t>Verifica se a caixa de seleção “Aceito os termos de uso” está selecionada.</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sz="1600" kern="1200" dirty="0">
                          <a:solidFill>
                            <a:schemeClr val="dk1"/>
                          </a:solidFill>
                          <a:latin typeface="+mn-lt"/>
                          <a:ea typeface="+mn-ea"/>
                          <a:cs typeface="+mn-cs"/>
                        </a:rPr>
                        <a:t>Sucesso</a:t>
                      </a:r>
                      <a:endParaRPr lang="pt-BR"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48120037"/>
                  </a:ext>
                </a:extLst>
              </a:tr>
              <a:tr h="370840">
                <a:tc>
                  <a:txBody>
                    <a:bodyPr/>
                    <a:lstStyle/>
                    <a:p>
                      <a:pPr marL="0" algn="ctr" defTabSz="914400" rtl="0" eaLnBrk="1" latinLnBrk="0" hangingPunct="1"/>
                      <a:r>
                        <a:rPr lang="pt-BR" sz="1600" kern="1200" dirty="0">
                          <a:solidFill>
                            <a:schemeClr val="dk1"/>
                          </a:solidFill>
                          <a:latin typeface="+mn-lt"/>
                          <a:ea typeface="+mn-ea"/>
                          <a:cs typeface="+mn-cs"/>
                        </a:rPr>
                        <a:t>CT #12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sz="1800" kern="1200" dirty="0">
                          <a:solidFill>
                            <a:schemeClr val="dk1"/>
                          </a:solidFill>
                          <a:effectLst/>
                          <a:latin typeface="+mn-lt"/>
                          <a:ea typeface="+mn-ea"/>
                          <a:cs typeface="+mn-cs"/>
                        </a:rPr>
                        <a:t>Verifica se o campo CNPJ é valido.</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sz="1800" kern="1200" dirty="0">
                          <a:solidFill>
                            <a:schemeClr val="dk1"/>
                          </a:solidFill>
                          <a:latin typeface="+mn-lt"/>
                          <a:ea typeface="+mn-ea"/>
                          <a:cs typeface="+mn-cs"/>
                        </a:rPr>
                        <a:t>Sucesso</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426446928"/>
                  </a:ext>
                </a:extLst>
              </a:tr>
              <a:tr h="370840">
                <a:tc>
                  <a:txBody>
                    <a:bodyPr/>
                    <a:lstStyle/>
                    <a:p>
                      <a:pPr algn="ctr"/>
                      <a:r>
                        <a:rPr lang="pt-BR" sz="1600" dirty="0"/>
                        <a:t>CT #13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sz="1800" kern="1200" dirty="0">
                          <a:solidFill>
                            <a:schemeClr val="dk1"/>
                          </a:solidFill>
                          <a:effectLst/>
                          <a:latin typeface="+mn-lt"/>
                          <a:ea typeface="+mn-ea"/>
                          <a:cs typeface="+mn-cs"/>
                        </a:rPr>
                        <a:t>Verifica se o nome fantasia não está vazio e ultrapassa o limite de</a:t>
                      </a:r>
                      <a:r>
                        <a:rPr lang="pt-BR" sz="1800" kern="1200" baseline="0" dirty="0">
                          <a:solidFill>
                            <a:schemeClr val="dk1"/>
                          </a:solidFill>
                          <a:effectLst/>
                          <a:latin typeface="+mn-lt"/>
                          <a:ea typeface="+mn-ea"/>
                          <a:cs typeface="+mn-cs"/>
                        </a:rPr>
                        <a:t> </a:t>
                      </a:r>
                      <a:r>
                        <a:rPr lang="pt-BR" sz="1800" kern="1200" dirty="0">
                          <a:solidFill>
                            <a:schemeClr val="dk1"/>
                          </a:solidFill>
                          <a:effectLst/>
                          <a:latin typeface="+mn-lt"/>
                          <a:ea typeface="+mn-ea"/>
                          <a:cs typeface="+mn-cs"/>
                        </a:rPr>
                        <a:t>caracteres.</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sz="1800" kern="1200" dirty="0">
                          <a:solidFill>
                            <a:schemeClr val="dk1"/>
                          </a:solidFill>
                          <a:latin typeface="+mn-lt"/>
                          <a:ea typeface="+mn-ea"/>
                          <a:cs typeface="+mn-cs"/>
                        </a:rPr>
                        <a:t>Sucesso</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626351028"/>
                  </a:ext>
                </a:extLst>
              </a:tr>
            </a:tbl>
          </a:graphicData>
        </a:graphic>
      </p:graphicFrame>
    </p:spTree>
    <p:extLst>
      <p:ext uri="{BB962C8B-B14F-4D97-AF65-F5344CB8AC3E}">
        <p14:creationId xmlns:p14="http://schemas.microsoft.com/office/powerpoint/2010/main" val="286119792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Caso de Teste</a:t>
            </a:r>
          </a:p>
        </p:txBody>
      </p:sp>
      <p:pic>
        <p:nvPicPr>
          <p:cNvPr id="4" name="Imagem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graphicFrame>
        <p:nvGraphicFramePr>
          <p:cNvPr id="6" name="Tabela 5"/>
          <p:cNvGraphicFramePr>
            <a:graphicFrameLocks noGrp="1"/>
          </p:cNvGraphicFramePr>
          <p:nvPr>
            <p:extLst>
              <p:ext uri="{D42A27DB-BD31-4B8C-83A1-F6EECF244321}">
                <p14:modId xmlns:p14="http://schemas.microsoft.com/office/powerpoint/2010/main" val="4223179295"/>
              </p:ext>
            </p:extLst>
          </p:nvPr>
        </p:nvGraphicFramePr>
        <p:xfrm>
          <a:off x="1587863" y="1855215"/>
          <a:ext cx="8127999" cy="366776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1651200494"/>
                    </a:ext>
                  </a:extLst>
                </a:gridCol>
                <a:gridCol w="3764979">
                  <a:extLst>
                    <a:ext uri="{9D8B030D-6E8A-4147-A177-3AD203B41FA5}">
                      <a16:colId xmlns:a16="http://schemas.microsoft.com/office/drawing/2014/main" val="2113526664"/>
                    </a:ext>
                  </a:extLst>
                </a:gridCol>
                <a:gridCol w="1653687">
                  <a:extLst>
                    <a:ext uri="{9D8B030D-6E8A-4147-A177-3AD203B41FA5}">
                      <a16:colId xmlns:a16="http://schemas.microsoft.com/office/drawing/2014/main" val="1496732803"/>
                    </a:ext>
                  </a:extLst>
                </a:gridCol>
              </a:tblGrid>
              <a:tr h="370840">
                <a:tc>
                  <a:txBody>
                    <a:bodyPr/>
                    <a:lstStyle/>
                    <a:p>
                      <a:pPr algn="ctr"/>
                      <a:r>
                        <a:rPr lang="pt-BR" sz="1500" dirty="0">
                          <a:solidFill>
                            <a:schemeClr val="bg1"/>
                          </a:solidFill>
                        </a:rPr>
                        <a:t>Casos de Teste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a:txBody>
                    <a:bodyPr/>
                    <a:lstStyle/>
                    <a:p>
                      <a:pPr algn="ctr"/>
                      <a:r>
                        <a:rPr lang="pt-BR" sz="1500" dirty="0">
                          <a:solidFill>
                            <a:schemeClr val="bg1"/>
                          </a:solidFill>
                        </a:rPr>
                        <a:t>Descrição do </a:t>
                      </a:r>
                    </a:p>
                    <a:p>
                      <a:pPr algn="ctr"/>
                      <a:r>
                        <a:rPr lang="pt-BR" sz="1500" dirty="0">
                          <a:solidFill>
                            <a:schemeClr val="bg1"/>
                          </a:solidFill>
                        </a:rPr>
                        <a:t>Caso de</a:t>
                      </a:r>
                      <a:r>
                        <a:rPr lang="pt-BR" sz="1500" baseline="0" dirty="0">
                          <a:solidFill>
                            <a:schemeClr val="bg1"/>
                          </a:solidFill>
                        </a:rPr>
                        <a:t> </a:t>
                      </a:r>
                      <a:r>
                        <a:rPr lang="pt-BR" sz="1500" dirty="0">
                          <a:solidFill>
                            <a:schemeClr val="bg1"/>
                          </a:solidFill>
                        </a:rPr>
                        <a:t>Teste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a:txBody>
                    <a:bodyPr/>
                    <a:lstStyle/>
                    <a:p>
                      <a:pPr algn="ctr"/>
                      <a:r>
                        <a:rPr lang="pt-BR" sz="1500" dirty="0">
                          <a:solidFill>
                            <a:schemeClr val="bg1"/>
                          </a:solidFill>
                        </a:rPr>
                        <a:t>Status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extLst>
                  <a:ext uri="{0D108BD9-81ED-4DB2-BD59-A6C34878D82A}">
                    <a16:rowId xmlns:a16="http://schemas.microsoft.com/office/drawing/2014/main" val="4223604693"/>
                  </a:ext>
                </a:extLst>
              </a:tr>
              <a:tr h="370840">
                <a:tc>
                  <a:txBody>
                    <a:bodyPr/>
                    <a:lstStyle/>
                    <a:p>
                      <a:pPr algn="ctr"/>
                      <a:r>
                        <a:rPr lang="pt-BR" sz="1600" dirty="0"/>
                        <a:t>CT #14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sz="1800" kern="1200" dirty="0">
                          <a:solidFill>
                            <a:schemeClr val="dk1"/>
                          </a:solidFill>
                          <a:effectLst/>
                          <a:latin typeface="+mn-lt"/>
                          <a:ea typeface="+mn-ea"/>
                          <a:cs typeface="+mn-cs"/>
                        </a:rPr>
                        <a:t>Verifica se a razão social não está vazio e ultrapassa o limite de caracteres.</a:t>
                      </a:r>
                      <a:endParaRPr lang="pt-BR" dirty="0"/>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sz="1800" kern="1200" dirty="0">
                          <a:solidFill>
                            <a:schemeClr val="dk1"/>
                          </a:solidFill>
                          <a:latin typeface="+mn-lt"/>
                          <a:ea typeface="+mn-ea"/>
                          <a:cs typeface="+mn-cs"/>
                        </a:rPr>
                        <a:t>Sucesso</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73221937"/>
                  </a:ext>
                </a:extLst>
              </a:tr>
              <a:tr h="370840">
                <a:tc>
                  <a:txBody>
                    <a:bodyPr/>
                    <a:lstStyle/>
                    <a:p>
                      <a:pPr algn="ctr"/>
                      <a:r>
                        <a:rPr lang="pt-BR" sz="1600" dirty="0"/>
                        <a:t>CT #15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sz="1800" kern="1200" dirty="0">
                          <a:solidFill>
                            <a:schemeClr val="dk1"/>
                          </a:solidFill>
                          <a:effectLst/>
                          <a:latin typeface="+mn-lt"/>
                          <a:ea typeface="+mn-ea"/>
                          <a:cs typeface="+mn-cs"/>
                        </a:rPr>
                        <a:t>Verifica se o campo RG é valido.</a:t>
                      </a:r>
                      <a:endParaRPr lang="pt-BR" dirty="0"/>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sz="1800" kern="1200" dirty="0">
                          <a:solidFill>
                            <a:schemeClr val="dk1"/>
                          </a:solidFill>
                          <a:latin typeface="+mn-lt"/>
                          <a:ea typeface="+mn-ea"/>
                          <a:cs typeface="+mn-cs"/>
                        </a:rPr>
                        <a:t>Sucesso</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84374338"/>
                  </a:ext>
                </a:extLst>
              </a:tr>
              <a:tr h="370840">
                <a:tc>
                  <a:txBody>
                    <a:bodyPr/>
                    <a:lstStyle/>
                    <a:p>
                      <a:pPr marL="0" algn="ctr" defTabSz="914400" rtl="0" eaLnBrk="1" latinLnBrk="0" hangingPunct="1"/>
                      <a:r>
                        <a:rPr lang="pt-BR" sz="1600" kern="1200" dirty="0">
                          <a:solidFill>
                            <a:schemeClr val="dk1"/>
                          </a:solidFill>
                          <a:latin typeface="+mn-lt"/>
                          <a:ea typeface="+mn-ea"/>
                          <a:cs typeface="+mn-cs"/>
                        </a:rPr>
                        <a:t>CT #16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sz="1800" kern="1200" dirty="0">
                          <a:solidFill>
                            <a:schemeClr val="dk1"/>
                          </a:solidFill>
                          <a:effectLst/>
                          <a:latin typeface="+mn-lt"/>
                          <a:ea typeface="+mn-ea"/>
                          <a:cs typeface="+mn-cs"/>
                        </a:rPr>
                        <a:t>Verifica se a especialização não ultrapassa o limite de caracteres.</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sz="1800" kern="1200" dirty="0">
                          <a:solidFill>
                            <a:schemeClr val="dk1"/>
                          </a:solidFill>
                          <a:latin typeface="+mn-lt"/>
                          <a:ea typeface="+mn-ea"/>
                          <a:cs typeface="+mn-cs"/>
                        </a:rPr>
                        <a:t>Sucesso</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716922149"/>
                  </a:ext>
                </a:extLst>
              </a:tr>
              <a:tr h="370840">
                <a:tc>
                  <a:txBody>
                    <a:bodyPr/>
                    <a:lstStyle/>
                    <a:p>
                      <a:pPr algn="ctr"/>
                      <a:r>
                        <a:rPr lang="pt-BR" sz="1600" dirty="0"/>
                        <a:t>CT #17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sz="1800" kern="1200" dirty="0">
                          <a:solidFill>
                            <a:schemeClr val="dk1"/>
                          </a:solidFill>
                          <a:effectLst/>
                          <a:latin typeface="+mn-lt"/>
                          <a:ea typeface="+mn-ea"/>
                          <a:cs typeface="+mn-cs"/>
                        </a:rPr>
                        <a:t>Verifica se o campo instituição não ultrapassa o limite de caracteres.</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sz="1800" kern="1200" dirty="0">
                          <a:solidFill>
                            <a:schemeClr val="dk1"/>
                          </a:solidFill>
                          <a:latin typeface="+mn-lt"/>
                          <a:ea typeface="+mn-ea"/>
                          <a:cs typeface="+mn-cs"/>
                        </a:rPr>
                        <a:t>Sucesso</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213597694"/>
                  </a:ext>
                </a:extLst>
              </a:tr>
              <a:tr h="370840">
                <a:tc>
                  <a:txBody>
                    <a:bodyPr/>
                    <a:lstStyle/>
                    <a:p>
                      <a:pPr algn="ctr"/>
                      <a:r>
                        <a:rPr lang="pt-BR" sz="1600" dirty="0"/>
                        <a:t>CT #18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sz="1800" kern="1200" dirty="0">
                          <a:solidFill>
                            <a:schemeClr val="dk1"/>
                          </a:solidFill>
                          <a:effectLst/>
                          <a:latin typeface="+mn-lt"/>
                          <a:ea typeface="+mn-ea"/>
                          <a:cs typeface="+mn-cs"/>
                        </a:rPr>
                        <a:t>Verifica se o CPF é valido.</a:t>
                      </a:r>
                      <a:endParaRPr lang="pt-BR" dirty="0"/>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sz="1800" kern="1200" dirty="0">
                          <a:solidFill>
                            <a:schemeClr val="dk1"/>
                          </a:solidFill>
                          <a:latin typeface="+mn-lt"/>
                          <a:ea typeface="+mn-ea"/>
                          <a:cs typeface="+mn-cs"/>
                        </a:rPr>
                        <a:t>Sucesso</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09877242"/>
                  </a:ext>
                </a:extLst>
              </a:tr>
            </a:tbl>
          </a:graphicData>
        </a:graphic>
      </p:graphicFrame>
    </p:spTree>
    <p:extLst>
      <p:ext uri="{BB962C8B-B14F-4D97-AF65-F5344CB8AC3E}">
        <p14:creationId xmlns:p14="http://schemas.microsoft.com/office/powerpoint/2010/main" val="42992181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Caso de Teste</a:t>
            </a:r>
          </a:p>
        </p:txBody>
      </p:sp>
      <p:pic>
        <p:nvPicPr>
          <p:cNvPr id="4" name="Imagem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graphicFrame>
        <p:nvGraphicFramePr>
          <p:cNvPr id="6" name="Tabela 5"/>
          <p:cNvGraphicFramePr>
            <a:graphicFrameLocks noGrp="1"/>
          </p:cNvGraphicFramePr>
          <p:nvPr>
            <p:extLst>
              <p:ext uri="{D42A27DB-BD31-4B8C-83A1-F6EECF244321}">
                <p14:modId xmlns:p14="http://schemas.microsoft.com/office/powerpoint/2010/main" val="3024607768"/>
              </p:ext>
            </p:extLst>
          </p:nvPr>
        </p:nvGraphicFramePr>
        <p:xfrm>
          <a:off x="1587863" y="1932488"/>
          <a:ext cx="8127999" cy="210820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1651200494"/>
                    </a:ext>
                  </a:extLst>
                </a:gridCol>
                <a:gridCol w="3764979">
                  <a:extLst>
                    <a:ext uri="{9D8B030D-6E8A-4147-A177-3AD203B41FA5}">
                      <a16:colId xmlns:a16="http://schemas.microsoft.com/office/drawing/2014/main" val="2113526664"/>
                    </a:ext>
                  </a:extLst>
                </a:gridCol>
                <a:gridCol w="1653687">
                  <a:extLst>
                    <a:ext uri="{9D8B030D-6E8A-4147-A177-3AD203B41FA5}">
                      <a16:colId xmlns:a16="http://schemas.microsoft.com/office/drawing/2014/main" val="1496732803"/>
                    </a:ext>
                  </a:extLst>
                </a:gridCol>
              </a:tblGrid>
              <a:tr h="370840">
                <a:tc>
                  <a:txBody>
                    <a:bodyPr/>
                    <a:lstStyle/>
                    <a:p>
                      <a:pPr algn="ctr"/>
                      <a:r>
                        <a:rPr lang="pt-BR" sz="1500" dirty="0">
                          <a:solidFill>
                            <a:schemeClr val="bg1"/>
                          </a:solidFill>
                        </a:rPr>
                        <a:t>Casos de Teste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a:txBody>
                    <a:bodyPr/>
                    <a:lstStyle/>
                    <a:p>
                      <a:pPr algn="ctr"/>
                      <a:r>
                        <a:rPr lang="pt-BR" sz="1500" dirty="0">
                          <a:solidFill>
                            <a:schemeClr val="bg1"/>
                          </a:solidFill>
                        </a:rPr>
                        <a:t>Descrição do </a:t>
                      </a:r>
                    </a:p>
                    <a:p>
                      <a:pPr algn="ctr"/>
                      <a:r>
                        <a:rPr lang="pt-BR" sz="1500" dirty="0">
                          <a:solidFill>
                            <a:schemeClr val="bg1"/>
                          </a:solidFill>
                        </a:rPr>
                        <a:t>Caso de</a:t>
                      </a:r>
                      <a:r>
                        <a:rPr lang="pt-BR" sz="1500" baseline="0" dirty="0">
                          <a:solidFill>
                            <a:schemeClr val="bg1"/>
                          </a:solidFill>
                        </a:rPr>
                        <a:t> </a:t>
                      </a:r>
                      <a:r>
                        <a:rPr lang="pt-BR" sz="1500" dirty="0">
                          <a:solidFill>
                            <a:schemeClr val="bg1"/>
                          </a:solidFill>
                        </a:rPr>
                        <a:t>Teste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a:txBody>
                    <a:bodyPr/>
                    <a:lstStyle/>
                    <a:p>
                      <a:pPr algn="ctr"/>
                      <a:r>
                        <a:rPr lang="pt-BR" sz="1500" dirty="0">
                          <a:solidFill>
                            <a:schemeClr val="bg1"/>
                          </a:solidFill>
                        </a:rPr>
                        <a:t>Status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extLst>
                  <a:ext uri="{0D108BD9-81ED-4DB2-BD59-A6C34878D82A}">
                    <a16:rowId xmlns:a16="http://schemas.microsoft.com/office/drawing/2014/main" val="4223604693"/>
                  </a:ext>
                </a:extLst>
              </a:tr>
              <a:tr h="370840">
                <a:tc>
                  <a:txBody>
                    <a:bodyPr/>
                    <a:lstStyle/>
                    <a:p>
                      <a:pPr algn="ctr"/>
                      <a:r>
                        <a:rPr lang="pt-BR" sz="1600" dirty="0"/>
                        <a:t>CT #19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sz="1800" kern="1200" dirty="0">
                          <a:solidFill>
                            <a:schemeClr val="dk1"/>
                          </a:solidFill>
                          <a:effectLst/>
                          <a:latin typeface="+mn-lt"/>
                          <a:ea typeface="+mn-ea"/>
                          <a:cs typeface="+mn-cs"/>
                        </a:rPr>
                        <a:t>Verificar o botão “cancelar”.</a:t>
                      </a:r>
                      <a:endParaRPr lang="pt-BR" dirty="0"/>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sz="1800" kern="1200" dirty="0">
                          <a:solidFill>
                            <a:schemeClr val="dk1"/>
                          </a:solidFill>
                          <a:latin typeface="+mn-lt"/>
                          <a:ea typeface="+mn-ea"/>
                          <a:cs typeface="+mn-cs"/>
                        </a:rPr>
                        <a:t>Sucesso</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84374338"/>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sz="1600" dirty="0"/>
                        <a:t>CT #20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sz="1800" kern="1200" dirty="0">
                          <a:solidFill>
                            <a:schemeClr val="dk1"/>
                          </a:solidFill>
                          <a:effectLst/>
                          <a:latin typeface="+mn-lt"/>
                          <a:ea typeface="+mn-ea"/>
                          <a:cs typeface="+mn-cs"/>
                        </a:rPr>
                        <a:t>Verificar se o cadastro não possui e-mail já utilizado.</a:t>
                      </a:r>
                      <a:endParaRPr lang="pt-BR" dirty="0"/>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sz="1800" kern="1200" dirty="0">
                          <a:solidFill>
                            <a:schemeClr val="dk1"/>
                          </a:solidFill>
                          <a:latin typeface="+mn-lt"/>
                          <a:ea typeface="+mn-ea"/>
                          <a:cs typeface="+mn-cs"/>
                        </a:rPr>
                        <a:t>Sucesso</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37466482"/>
                  </a:ext>
                </a:extLst>
              </a:tr>
              <a:tr h="370840">
                <a:tc>
                  <a:txBody>
                    <a:bodyPr/>
                    <a:lstStyle/>
                    <a:p>
                      <a:pPr marL="0" algn="ctr" defTabSz="914400" rtl="0" eaLnBrk="1" latinLnBrk="0" hangingPunct="1"/>
                      <a:r>
                        <a:rPr lang="pt-BR" sz="1600" kern="1200" dirty="0">
                          <a:solidFill>
                            <a:schemeClr val="dk1"/>
                          </a:solidFill>
                          <a:latin typeface="+mn-lt"/>
                          <a:ea typeface="+mn-ea"/>
                          <a:cs typeface="+mn-cs"/>
                        </a:rPr>
                        <a:t>CT #21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sz="1800" kern="1200" dirty="0">
                          <a:solidFill>
                            <a:schemeClr val="dk1"/>
                          </a:solidFill>
                          <a:effectLst/>
                          <a:latin typeface="+mn-lt"/>
                          <a:ea typeface="+mn-ea"/>
                          <a:cs typeface="+mn-cs"/>
                        </a:rPr>
                        <a:t>Verificar se as informações foram cadastradas no sistema.</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sz="1800" kern="1200" dirty="0">
                          <a:solidFill>
                            <a:schemeClr val="dk1"/>
                          </a:solidFill>
                          <a:latin typeface="+mn-lt"/>
                          <a:ea typeface="+mn-ea"/>
                          <a:cs typeface="+mn-cs"/>
                        </a:rPr>
                        <a:t>Sucesso</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72956735"/>
                  </a:ext>
                </a:extLst>
              </a:tr>
            </a:tbl>
          </a:graphicData>
        </a:graphic>
      </p:graphicFrame>
    </p:spTree>
    <p:extLst>
      <p:ext uri="{BB962C8B-B14F-4D97-AF65-F5344CB8AC3E}">
        <p14:creationId xmlns:p14="http://schemas.microsoft.com/office/powerpoint/2010/main" val="19346776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Caso de Teste</a:t>
            </a:r>
          </a:p>
        </p:txBody>
      </p:sp>
      <p:sp>
        <p:nvSpPr>
          <p:cNvPr id="3" name="Marcador de Posição de Conteúdo 2"/>
          <p:cNvSpPr>
            <a:spLocks noGrp="1"/>
          </p:cNvSpPr>
          <p:nvPr>
            <p:ph idx="1"/>
          </p:nvPr>
        </p:nvSpPr>
        <p:spPr/>
        <p:txBody>
          <a:bodyPr/>
          <a:lstStyle/>
          <a:p>
            <a:r>
              <a:rPr lang="pt-BR" b="1" dirty="0" err="1"/>
              <a:t>Logar</a:t>
            </a:r>
            <a:r>
              <a:rPr lang="pt-BR" b="1" dirty="0"/>
              <a:t> no sistema:</a:t>
            </a:r>
            <a:r>
              <a:rPr lang="pt-BR" dirty="0"/>
              <a:t> Este Caso de Uso deve ocorrer sempre que o usuário tentar </a:t>
            </a:r>
            <a:r>
              <a:rPr lang="pt-BR" dirty="0" err="1"/>
              <a:t>logar</a:t>
            </a:r>
            <a:r>
              <a:rPr lang="pt-BR" dirty="0"/>
              <a:t> no sistema</a:t>
            </a:r>
            <a:endParaRPr lang="pt-BR" b="1" dirty="0"/>
          </a:p>
          <a:p>
            <a:endParaRPr lang="pt-BR" b="1" dirty="0"/>
          </a:p>
        </p:txBody>
      </p:sp>
      <p:pic>
        <p:nvPicPr>
          <p:cNvPr id="4" name="Imagem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graphicFrame>
        <p:nvGraphicFramePr>
          <p:cNvPr id="6" name="Tabela 5"/>
          <p:cNvGraphicFramePr>
            <a:graphicFrameLocks noGrp="1"/>
          </p:cNvGraphicFramePr>
          <p:nvPr>
            <p:extLst>
              <p:ext uri="{D42A27DB-BD31-4B8C-83A1-F6EECF244321}">
                <p14:modId xmlns:p14="http://schemas.microsoft.com/office/powerpoint/2010/main" val="2159190057"/>
              </p:ext>
            </p:extLst>
          </p:nvPr>
        </p:nvGraphicFramePr>
        <p:xfrm>
          <a:off x="1587863" y="2533418"/>
          <a:ext cx="8127999" cy="402336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1651200494"/>
                    </a:ext>
                  </a:extLst>
                </a:gridCol>
                <a:gridCol w="3764979">
                  <a:extLst>
                    <a:ext uri="{9D8B030D-6E8A-4147-A177-3AD203B41FA5}">
                      <a16:colId xmlns:a16="http://schemas.microsoft.com/office/drawing/2014/main" val="2113526664"/>
                    </a:ext>
                  </a:extLst>
                </a:gridCol>
                <a:gridCol w="1653687">
                  <a:extLst>
                    <a:ext uri="{9D8B030D-6E8A-4147-A177-3AD203B41FA5}">
                      <a16:colId xmlns:a16="http://schemas.microsoft.com/office/drawing/2014/main" val="1496732803"/>
                    </a:ext>
                  </a:extLst>
                </a:gridCol>
              </a:tblGrid>
              <a:tr h="370840">
                <a:tc>
                  <a:txBody>
                    <a:bodyPr/>
                    <a:lstStyle/>
                    <a:p>
                      <a:pPr algn="ctr"/>
                      <a:r>
                        <a:rPr lang="pt-BR" sz="1500" dirty="0">
                          <a:solidFill>
                            <a:schemeClr val="bg1"/>
                          </a:solidFill>
                        </a:rPr>
                        <a:t>Casos de Teste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a:txBody>
                    <a:bodyPr/>
                    <a:lstStyle/>
                    <a:p>
                      <a:pPr algn="ctr"/>
                      <a:r>
                        <a:rPr lang="pt-BR" sz="1500" dirty="0">
                          <a:solidFill>
                            <a:schemeClr val="bg1"/>
                          </a:solidFill>
                        </a:rPr>
                        <a:t>Descrição do </a:t>
                      </a:r>
                    </a:p>
                    <a:p>
                      <a:pPr algn="ctr"/>
                      <a:r>
                        <a:rPr lang="pt-BR" sz="1500" dirty="0">
                          <a:solidFill>
                            <a:schemeClr val="bg1"/>
                          </a:solidFill>
                        </a:rPr>
                        <a:t>Caso de</a:t>
                      </a:r>
                      <a:r>
                        <a:rPr lang="pt-BR" sz="1500" baseline="0" dirty="0">
                          <a:solidFill>
                            <a:schemeClr val="bg1"/>
                          </a:solidFill>
                        </a:rPr>
                        <a:t> </a:t>
                      </a:r>
                      <a:r>
                        <a:rPr lang="pt-BR" sz="1500" dirty="0">
                          <a:solidFill>
                            <a:schemeClr val="bg1"/>
                          </a:solidFill>
                        </a:rPr>
                        <a:t>Teste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a:txBody>
                    <a:bodyPr/>
                    <a:lstStyle/>
                    <a:p>
                      <a:pPr algn="ctr"/>
                      <a:r>
                        <a:rPr lang="pt-BR" sz="1500" dirty="0">
                          <a:solidFill>
                            <a:schemeClr val="bg1"/>
                          </a:solidFill>
                        </a:rPr>
                        <a:t>Status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extLst>
                  <a:ext uri="{0D108BD9-81ED-4DB2-BD59-A6C34878D82A}">
                    <a16:rowId xmlns:a16="http://schemas.microsoft.com/office/drawing/2014/main" val="4223604693"/>
                  </a:ext>
                </a:extLst>
              </a:tr>
              <a:tr h="370840">
                <a:tc>
                  <a:txBody>
                    <a:bodyPr/>
                    <a:lstStyle/>
                    <a:p>
                      <a:pPr marL="0" algn="ctr" defTabSz="914400" rtl="0" eaLnBrk="1" latinLnBrk="0" hangingPunct="1"/>
                      <a:r>
                        <a:rPr lang="pt-BR" sz="1600" kern="1200" dirty="0">
                          <a:solidFill>
                            <a:schemeClr val="dk1"/>
                          </a:solidFill>
                          <a:latin typeface="+mn-lt"/>
                          <a:ea typeface="+mn-ea"/>
                          <a:cs typeface="+mn-cs"/>
                        </a:rPr>
                        <a:t>CT #22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sz="1800" kern="1200" dirty="0">
                          <a:solidFill>
                            <a:schemeClr val="dk1"/>
                          </a:solidFill>
                          <a:effectLst/>
                          <a:latin typeface="+mn-lt"/>
                          <a:ea typeface="+mn-ea"/>
                          <a:cs typeface="+mn-cs"/>
                        </a:rPr>
                        <a:t>Verificar se o campo de E-mail é valido</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sz="1800" kern="1200" dirty="0">
                          <a:solidFill>
                            <a:schemeClr val="dk1"/>
                          </a:solidFill>
                          <a:latin typeface="+mn-lt"/>
                          <a:ea typeface="+mn-ea"/>
                          <a:cs typeface="+mn-cs"/>
                        </a:rPr>
                        <a:t>Sucesso</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476639649"/>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sz="1600" kern="1200" dirty="0">
                          <a:solidFill>
                            <a:schemeClr val="dk1"/>
                          </a:solidFill>
                          <a:latin typeface="+mn-lt"/>
                          <a:ea typeface="+mn-ea"/>
                          <a:cs typeface="+mn-cs"/>
                        </a:rPr>
                        <a:t>CT #23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sz="1800" kern="1200" dirty="0">
                          <a:solidFill>
                            <a:schemeClr val="dk1"/>
                          </a:solidFill>
                          <a:effectLst/>
                          <a:latin typeface="+mn-lt"/>
                          <a:ea typeface="+mn-ea"/>
                          <a:cs typeface="+mn-cs"/>
                        </a:rPr>
                        <a:t>Verificar se o E-mail já está cadastrado.</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sz="1800" kern="1200" dirty="0">
                          <a:solidFill>
                            <a:schemeClr val="dk1"/>
                          </a:solidFill>
                          <a:latin typeface="+mn-lt"/>
                          <a:ea typeface="+mn-ea"/>
                          <a:cs typeface="+mn-cs"/>
                        </a:rPr>
                        <a:t>Sucesso</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40069208"/>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sz="1600" kern="1200" dirty="0">
                          <a:solidFill>
                            <a:schemeClr val="dk1"/>
                          </a:solidFill>
                          <a:latin typeface="+mn-lt"/>
                          <a:ea typeface="+mn-ea"/>
                          <a:cs typeface="+mn-cs"/>
                        </a:rPr>
                        <a:t>CT #24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sz="1800" kern="1200" dirty="0">
                          <a:solidFill>
                            <a:schemeClr val="dk1"/>
                          </a:solidFill>
                          <a:effectLst/>
                          <a:latin typeface="+mn-lt"/>
                          <a:ea typeface="+mn-ea"/>
                          <a:cs typeface="+mn-cs"/>
                        </a:rPr>
                        <a:t>Verificar se o campo de Senha está preenchido</a:t>
                      </a:r>
                      <a:r>
                        <a:rPr lang="pt-BR" sz="1800" kern="1200" baseline="0" dirty="0">
                          <a:solidFill>
                            <a:schemeClr val="dk1"/>
                          </a:solidFill>
                          <a:effectLst/>
                          <a:latin typeface="+mn-lt"/>
                          <a:ea typeface="+mn-ea"/>
                          <a:cs typeface="+mn-cs"/>
                        </a:rPr>
                        <a:t> corretamente</a:t>
                      </a:r>
                      <a:r>
                        <a:rPr lang="pt-BR" sz="1800" kern="1200" dirty="0">
                          <a:solidFill>
                            <a:schemeClr val="dk1"/>
                          </a:solidFill>
                          <a:effectLst/>
                          <a:latin typeface="+mn-lt"/>
                          <a:ea typeface="+mn-ea"/>
                          <a:cs typeface="+mn-cs"/>
                        </a:rPr>
                        <a:t>.</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sz="1800" kern="1200" dirty="0">
                          <a:solidFill>
                            <a:schemeClr val="dk1"/>
                          </a:solidFill>
                          <a:latin typeface="+mn-lt"/>
                          <a:ea typeface="+mn-ea"/>
                          <a:cs typeface="+mn-cs"/>
                        </a:rPr>
                        <a:t>Sucesso</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778511117"/>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sz="1600" kern="1200" dirty="0">
                          <a:solidFill>
                            <a:schemeClr val="dk1"/>
                          </a:solidFill>
                          <a:latin typeface="+mn-lt"/>
                          <a:ea typeface="+mn-ea"/>
                          <a:cs typeface="+mn-cs"/>
                        </a:rPr>
                        <a:t>CT #25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sz="1800" kern="1200" dirty="0">
                          <a:solidFill>
                            <a:schemeClr val="dk1"/>
                          </a:solidFill>
                          <a:effectLst/>
                          <a:latin typeface="+mn-lt"/>
                          <a:ea typeface="+mn-ea"/>
                          <a:cs typeface="+mn-cs"/>
                        </a:rPr>
                        <a:t>Verificar se a senha e o e-mail inseridos estão corretos</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sz="1800" kern="1200" dirty="0">
                          <a:solidFill>
                            <a:schemeClr val="dk1"/>
                          </a:solidFill>
                          <a:latin typeface="+mn-lt"/>
                          <a:ea typeface="+mn-ea"/>
                          <a:cs typeface="+mn-cs"/>
                        </a:rPr>
                        <a:t>Sucesso</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78939489"/>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sz="1600" kern="1200" dirty="0">
                          <a:solidFill>
                            <a:schemeClr val="dk1"/>
                          </a:solidFill>
                          <a:latin typeface="+mn-lt"/>
                          <a:ea typeface="+mn-ea"/>
                          <a:cs typeface="+mn-cs"/>
                        </a:rPr>
                        <a:t>CT #26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sz="1800" kern="1200" dirty="0">
                          <a:solidFill>
                            <a:schemeClr val="dk1"/>
                          </a:solidFill>
                          <a:effectLst/>
                          <a:latin typeface="+mn-lt"/>
                          <a:ea typeface="+mn-ea"/>
                          <a:cs typeface="+mn-cs"/>
                        </a:rPr>
                        <a:t>Verifica se a senha informada está errada, mas o e-mail está correto.</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sz="1800" kern="1200" dirty="0">
                          <a:solidFill>
                            <a:schemeClr val="dk1"/>
                          </a:solidFill>
                          <a:latin typeface="+mn-lt"/>
                          <a:ea typeface="+mn-ea"/>
                          <a:cs typeface="+mn-cs"/>
                        </a:rPr>
                        <a:t>Sucesso</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11667376"/>
                  </a:ext>
                </a:extLst>
              </a:tr>
            </a:tbl>
          </a:graphicData>
        </a:graphic>
      </p:graphicFrame>
    </p:spTree>
    <p:extLst>
      <p:ext uri="{BB962C8B-B14F-4D97-AF65-F5344CB8AC3E}">
        <p14:creationId xmlns:p14="http://schemas.microsoft.com/office/powerpoint/2010/main" val="1683254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Alterações no banco</a:t>
            </a:r>
          </a:p>
        </p:txBody>
      </p:sp>
      <p:pic>
        <p:nvPicPr>
          <p:cNvPr id="4" name="Imagem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graphicFrame>
        <p:nvGraphicFramePr>
          <p:cNvPr id="3" name="Tabela 2"/>
          <p:cNvGraphicFramePr>
            <a:graphicFrameLocks noGrp="1"/>
          </p:cNvGraphicFramePr>
          <p:nvPr>
            <p:extLst>
              <p:ext uri="{D42A27DB-BD31-4B8C-83A1-F6EECF244321}">
                <p14:modId xmlns:p14="http://schemas.microsoft.com/office/powerpoint/2010/main" val="30749482"/>
              </p:ext>
            </p:extLst>
          </p:nvPr>
        </p:nvGraphicFramePr>
        <p:xfrm>
          <a:off x="489397" y="1828800"/>
          <a:ext cx="10251583" cy="4394200"/>
        </p:xfrm>
        <a:graphic>
          <a:graphicData uri="http://schemas.openxmlformats.org/drawingml/2006/table">
            <a:tbl>
              <a:tblPr firstRow="1" bandRow="1">
                <a:tableStyleId>{5C22544A-7EE6-4342-B048-85BDC9FD1C3A}</a:tableStyleId>
              </a:tblPr>
              <a:tblGrid>
                <a:gridCol w="1570306">
                  <a:extLst>
                    <a:ext uri="{9D8B030D-6E8A-4147-A177-3AD203B41FA5}">
                      <a16:colId xmlns:a16="http://schemas.microsoft.com/office/drawing/2014/main" val="2958381250"/>
                    </a:ext>
                  </a:extLst>
                </a:gridCol>
                <a:gridCol w="8681277">
                  <a:extLst>
                    <a:ext uri="{9D8B030D-6E8A-4147-A177-3AD203B41FA5}">
                      <a16:colId xmlns:a16="http://schemas.microsoft.com/office/drawing/2014/main" val="3244939993"/>
                    </a:ext>
                  </a:extLst>
                </a:gridCol>
              </a:tblGrid>
              <a:tr h="370840">
                <a:tc>
                  <a:txBody>
                    <a:bodyPr/>
                    <a:lstStyle/>
                    <a:p>
                      <a:pPr algn="ctr"/>
                      <a:r>
                        <a:rPr lang="pt-BR" sz="1800" b="1" dirty="0"/>
                        <a:t>Data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a:txBody>
                    <a:bodyPr/>
                    <a:lstStyle/>
                    <a:p>
                      <a:pPr algn="ctr"/>
                      <a:r>
                        <a:rPr lang="pt-BR" sz="1800" b="1" dirty="0"/>
                        <a:t>Atividade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extLst>
                  <a:ext uri="{0D108BD9-81ED-4DB2-BD59-A6C34878D82A}">
                    <a16:rowId xmlns:a16="http://schemas.microsoft.com/office/drawing/2014/main" val="1516851947"/>
                  </a:ext>
                </a:extLst>
              </a:tr>
              <a:tr h="389014">
                <a:tc>
                  <a:txBody>
                    <a:bodyPr/>
                    <a:lstStyle/>
                    <a:p>
                      <a:r>
                        <a:rPr lang="pt-BR" dirty="0"/>
                        <a:t>22/09/2016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285750" indent="-285750">
                        <a:buFont typeface="Arial" panose="020B0604020202020204" pitchFamily="34" charset="0"/>
                        <a:buChar char="•"/>
                      </a:pPr>
                      <a:r>
                        <a:rPr lang="pt-BR" dirty="0"/>
                        <a:t>Alteração do atributo ALC_VALOR_MEDICAO da tabela ALERTAS_CRITICOS para NOT NULL</a:t>
                      </a:r>
                    </a:p>
                    <a:p>
                      <a:pPr marL="285750" indent="-285750">
                        <a:buFont typeface="Arial" panose="020B0604020202020204" pitchFamily="34" charset="0"/>
                        <a:buChar char="•"/>
                      </a:pPr>
                      <a:r>
                        <a:rPr lang="pt-BR" dirty="0"/>
                        <a:t>Implementação da chave estrangeira do atributo TAL_ID na tabela ALERTAS_CRITICOS</a:t>
                      </a:r>
                    </a:p>
                    <a:p>
                      <a:pPr marL="285750" indent="-285750">
                        <a:buFont typeface="Arial" panose="020B0604020202020204" pitchFamily="34" charset="0"/>
                        <a:buChar char="•"/>
                      </a:pPr>
                      <a:r>
                        <a:rPr lang="pt-BR" dirty="0"/>
                        <a:t>Alteração do atributo ORC_CONTATO na tabela ORGAOS_E_COLABORADORES para VARCHAR(13)</a:t>
                      </a:r>
                    </a:p>
                    <a:p>
                      <a:pPr marL="285750" indent="-285750">
                        <a:buFont typeface="Arial" panose="020B0604020202020204" pitchFamily="34" charset="0"/>
                        <a:buChar char="•"/>
                      </a:pPr>
                      <a:r>
                        <a:rPr lang="pt-BR" dirty="0"/>
                        <a:t>Alteração do atributo SEN_ESTADO na tabela SENSORES_INSTALADOR_SENSORES de BOOLEAN para ENUM('0','1')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835350610"/>
                  </a:ext>
                </a:extLst>
              </a:tr>
              <a:tr h="389014">
                <a:tc>
                  <a:txBody>
                    <a:bodyPr/>
                    <a:lstStyle/>
                    <a:p>
                      <a:r>
                        <a:rPr lang="pt-BR" dirty="0"/>
                        <a:t>23/09/2016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285750" indent="-285750">
                        <a:buFont typeface="Arial" panose="020B0604020202020204" pitchFamily="34" charset="0"/>
                        <a:buChar char="•"/>
                      </a:pPr>
                      <a:r>
                        <a:rPr lang="pt-BR" dirty="0"/>
                        <a:t>Criação de mais 1 sensor para cada PCD (Atributo ESTADO_SENSOR = 1)</a:t>
                      </a:r>
                    </a:p>
                    <a:p>
                      <a:pPr marL="285750" indent="-285750">
                        <a:buFont typeface="Arial" panose="020B0604020202020204" pitchFamily="34" charset="0"/>
                        <a:buChar char="•"/>
                      </a:pPr>
                      <a:r>
                        <a:rPr lang="pt-BR" dirty="0"/>
                        <a:t>Alteração do atributo ESTADO_SENSOR (Sensores id = 1,2,3,4) definido como 0</a:t>
                      </a:r>
                    </a:p>
                    <a:p>
                      <a:pPr marL="285750" indent="-285750">
                        <a:buFont typeface="Arial" panose="020B0604020202020204" pitchFamily="34" charset="0"/>
                        <a:buChar char="•"/>
                      </a:pPr>
                      <a:r>
                        <a:rPr lang="pt-BR" dirty="0"/>
                        <a:t>Exclusão do atributo PODERES_ADMINISTRATIVOS da tabela USUARIOS</a:t>
                      </a:r>
                    </a:p>
                    <a:p>
                      <a:pPr marL="285750" indent="-285750">
                        <a:buFont typeface="Arial" panose="020B0604020202020204" pitchFamily="34" charset="0"/>
                        <a:buChar char="•"/>
                      </a:pPr>
                      <a:r>
                        <a:rPr lang="pt-BR" dirty="0"/>
                        <a:t>Exclusão do atributo TAL_ICONE da tabela TIPO_ALERTA</a:t>
                      </a:r>
                    </a:p>
                    <a:p>
                      <a:pPr marL="285750" indent="-285750">
                        <a:buFont typeface="Arial" panose="020B0604020202020204" pitchFamily="34" charset="0"/>
                        <a:buChar char="•"/>
                      </a:pPr>
                      <a:r>
                        <a:rPr lang="pt-BR" dirty="0"/>
                        <a:t>Alteração do atributo TAL_NOME de VARCHAR(20) para VARCHAR(50)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011985197"/>
                  </a:ext>
                </a:extLst>
              </a:tr>
            </a:tbl>
          </a:graphicData>
        </a:graphic>
      </p:graphicFrame>
    </p:spTree>
    <p:extLst>
      <p:ext uri="{BB962C8B-B14F-4D97-AF65-F5344CB8AC3E}">
        <p14:creationId xmlns:p14="http://schemas.microsoft.com/office/powerpoint/2010/main" val="224043486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Caso de Teste</a:t>
            </a:r>
          </a:p>
        </p:txBody>
      </p:sp>
      <p:sp>
        <p:nvSpPr>
          <p:cNvPr id="3" name="Marcador de Posição de Conteúdo 2"/>
          <p:cNvSpPr>
            <a:spLocks noGrp="1"/>
          </p:cNvSpPr>
          <p:nvPr>
            <p:ph idx="1"/>
          </p:nvPr>
        </p:nvSpPr>
        <p:spPr/>
        <p:txBody>
          <a:bodyPr/>
          <a:lstStyle/>
          <a:p>
            <a:pPr lvl="0" fontAlgn="base"/>
            <a:r>
              <a:rPr lang="pt-BR" b="1" dirty="0"/>
              <a:t>Enviar feedback:  </a:t>
            </a:r>
            <a:r>
              <a:rPr lang="pt-BR" dirty="0"/>
              <a:t>Este Caso de Uso deve permitir que o usuário comum da rede tenha a capacidade de entrar em contato com o administrador</a:t>
            </a:r>
            <a:endParaRPr lang="pt-BR" b="1" dirty="0"/>
          </a:p>
        </p:txBody>
      </p:sp>
      <p:pic>
        <p:nvPicPr>
          <p:cNvPr id="4" name="Imagem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graphicFrame>
        <p:nvGraphicFramePr>
          <p:cNvPr id="6" name="Tabela 5"/>
          <p:cNvGraphicFramePr>
            <a:graphicFrameLocks noGrp="1"/>
          </p:cNvGraphicFramePr>
          <p:nvPr>
            <p:extLst>
              <p:ext uri="{D42A27DB-BD31-4B8C-83A1-F6EECF244321}">
                <p14:modId xmlns:p14="http://schemas.microsoft.com/office/powerpoint/2010/main" val="1310252980"/>
              </p:ext>
            </p:extLst>
          </p:nvPr>
        </p:nvGraphicFramePr>
        <p:xfrm>
          <a:off x="1587863" y="2649326"/>
          <a:ext cx="8127999" cy="329184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1651200494"/>
                    </a:ext>
                  </a:extLst>
                </a:gridCol>
                <a:gridCol w="3764979">
                  <a:extLst>
                    <a:ext uri="{9D8B030D-6E8A-4147-A177-3AD203B41FA5}">
                      <a16:colId xmlns:a16="http://schemas.microsoft.com/office/drawing/2014/main" val="2113526664"/>
                    </a:ext>
                  </a:extLst>
                </a:gridCol>
                <a:gridCol w="1653687">
                  <a:extLst>
                    <a:ext uri="{9D8B030D-6E8A-4147-A177-3AD203B41FA5}">
                      <a16:colId xmlns:a16="http://schemas.microsoft.com/office/drawing/2014/main" val="1496732803"/>
                    </a:ext>
                  </a:extLst>
                </a:gridCol>
              </a:tblGrid>
              <a:tr h="370840">
                <a:tc>
                  <a:txBody>
                    <a:bodyPr/>
                    <a:lstStyle/>
                    <a:p>
                      <a:pPr algn="ctr"/>
                      <a:r>
                        <a:rPr lang="pt-BR" sz="1500" dirty="0">
                          <a:solidFill>
                            <a:schemeClr val="bg1"/>
                          </a:solidFill>
                        </a:rPr>
                        <a:t>Casos de Teste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a:txBody>
                    <a:bodyPr/>
                    <a:lstStyle/>
                    <a:p>
                      <a:pPr algn="ctr"/>
                      <a:r>
                        <a:rPr lang="pt-BR" sz="1500" dirty="0">
                          <a:solidFill>
                            <a:schemeClr val="bg1"/>
                          </a:solidFill>
                        </a:rPr>
                        <a:t>Descrição do </a:t>
                      </a:r>
                    </a:p>
                    <a:p>
                      <a:pPr algn="ctr"/>
                      <a:r>
                        <a:rPr lang="pt-BR" sz="1500" dirty="0">
                          <a:solidFill>
                            <a:schemeClr val="bg1"/>
                          </a:solidFill>
                        </a:rPr>
                        <a:t>Caso de</a:t>
                      </a:r>
                      <a:r>
                        <a:rPr lang="pt-BR" sz="1500" baseline="0" dirty="0">
                          <a:solidFill>
                            <a:schemeClr val="bg1"/>
                          </a:solidFill>
                        </a:rPr>
                        <a:t> </a:t>
                      </a:r>
                      <a:r>
                        <a:rPr lang="pt-BR" sz="1500" dirty="0">
                          <a:solidFill>
                            <a:schemeClr val="bg1"/>
                          </a:solidFill>
                        </a:rPr>
                        <a:t>Teste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a:txBody>
                    <a:bodyPr/>
                    <a:lstStyle/>
                    <a:p>
                      <a:pPr algn="ctr"/>
                      <a:r>
                        <a:rPr lang="pt-BR" sz="1500" dirty="0">
                          <a:solidFill>
                            <a:schemeClr val="bg1"/>
                          </a:solidFill>
                        </a:rPr>
                        <a:t>Status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extLst>
                  <a:ext uri="{0D108BD9-81ED-4DB2-BD59-A6C34878D82A}">
                    <a16:rowId xmlns:a16="http://schemas.microsoft.com/office/drawing/2014/main" val="4223604693"/>
                  </a:ext>
                </a:extLst>
              </a:tr>
              <a:tr h="370840">
                <a:tc>
                  <a:txBody>
                    <a:bodyPr/>
                    <a:lstStyle/>
                    <a:p>
                      <a:pPr marL="0" algn="ctr" defTabSz="914400" rtl="0" eaLnBrk="1" latinLnBrk="0" hangingPunct="1"/>
                      <a:r>
                        <a:rPr lang="pt-BR" sz="1600" kern="1200" dirty="0">
                          <a:solidFill>
                            <a:schemeClr val="dk1"/>
                          </a:solidFill>
                          <a:latin typeface="+mn-lt"/>
                          <a:ea typeface="+mn-ea"/>
                          <a:cs typeface="+mn-cs"/>
                        </a:rPr>
                        <a:t>CT #29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sz="1800" kern="1200" dirty="0">
                          <a:solidFill>
                            <a:schemeClr val="dk1"/>
                          </a:solidFill>
                          <a:effectLst/>
                          <a:latin typeface="+mn-lt"/>
                          <a:ea typeface="+mn-ea"/>
                          <a:cs typeface="+mn-cs"/>
                        </a:rPr>
                        <a:t>Verificar se o usuário selecionou algum assunto dentro dos disponíveis.</a:t>
                      </a:r>
                      <a:endParaRPr lang="pt-BR" dirty="0"/>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sz="1800" kern="1200" dirty="0">
                          <a:solidFill>
                            <a:schemeClr val="dk1"/>
                          </a:solidFill>
                          <a:latin typeface="+mn-lt"/>
                          <a:ea typeface="+mn-ea"/>
                          <a:cs typeface="+mn-cs"/>
                        </a:rPr>
                        <a:t>Sucesso</a:t>
                      </a:r>
                      <a:endParaRPr lang="pt-BR" dirty="0"/>
                    </a:p>
                    <a:p>
                      <a:pPr algn="ct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476639649"/>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sz="1600" kern="1200" dirty="0">
                          <a:solidFill>
                            <a:schemeClr val="dk1"/>
                          </a:solidFill>
                          <a:latin typeface="+mn-lt"/>
                          <a:ea typeface="+mn-ea"/>
                          <a:cs typeface="+mn-cs"/>
                        </a:rPr>
                        <a:t>CT #30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sz="1800" kern="1200" dirty="0">
                          <a:solidFill>
                            <a:schemeClr val="dk1"/>
                          </a:solidFill>
                          <a:effectLst/>
                          <a:latin typeface="+mn-lt"/>
                          <a:ea typeface="+mn-ea"/>
                          <a:cs typeface="+mn-cs"/>
                        </a:rPr>
                        <a:t>Verificar se o campo mensagem foi preenchido corretamente não ultrapassando o limite de 1000 caracteres.</a:t>
                      </a:r>
                      <a:endParaRPr lang="pt-BR" dirty="0"/>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sz="1800" kern="1200" dirty="0">
                          <a:solidFill>
                            <a:schemeClr val="dk1"/>
                          </a:solidFill>
                          <a:latin typeface="+mn-lt"/>
                          <a:ea typeface="+mn-ea"/>
                          <a:cs typeface="+mn-cs"/>
                        </a:rPr>
                        <a:t>Sucesso</a:t>
                      </a:r>
                      <a:endParaRPr lang="pt-BR" dirty="0"/>
                    </a:p>
                    <a:p>
                      <a:pPr algn="ct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93432478"/>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sz="1600" kern="1200" dirty="0">
                          <a:solidFill>
                            <a:schemeClr val="dk1"/>
                          </a:solidFill>
                          <a:latin typeface="+mn-lt"/>
                          <a:ea typeface="+mn-ea"/>
                          <a:cs typeface="+mn-cs"/>
                        </a:rPr>
                        <a:t>CT #31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sz="1800" kern="1200" dirty="0">
                          <a:solidFill>
                            <a:schemeClr val="dk1"/>
                          </a:solidFill>
                          <a:effectLst/>
                          <a:latin typeface="+mn-lt"/>
                          <a:ea typeface="+mn-ea"/>
                          <a:cs typeface="+mn-cs"/>
                        </a:rPr>
                        <a:t>Verificar se o usuário deixou o campo mensagem em branco e selecionou o botão “ENVIAR”</a:t>
                      </a:r>
                      <a:endParaRPr lang="pt-BR" dirty="0"/>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sz="1800" kern="1200" dirty="0">
                          <a:solidFill>
                            <a:schemeClr val="dk1"/>
                          </a:solidFill>
                          <a:latin typeface="+mn-lt"/>
                          <a:ea typeface="+mn-ea"/>
                          <a:cs typeface="+mn-cs"/>
                        </a:rPr>
                        <a:t>Sucesso</a:t>
                      </a:r>
                      <a:endParaRPr lang="pt-BR" dirty="0"/>
                    </a:p>
                    <a:p>
                      <a:pPr algn="ct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364448004"/>
                  </a:ext>
                </a:extLst>
              </a:tr>
            </a:tbl>
          </a:graphicData>
        </a:graphic>
      </p:graphicFrame>
    </p:spTree>
    <p:extLst>
      <p:ext uri="{BB962C8B-B14F-4D97-AF65-F5344CB8AC3E}">
        <p14:creationId xmlns:p14="http://schemas.microsoft.com/office/powerpoint/2010/main" val="209858262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Caso de Teste</a:t>
            </a:r>
          </a:p>
        </p:txBody>
      </p:sp>
      <p:pic>
        <p:nvPicPr>
          <p:cNvPr id="4" name="Imagem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graphicFrame>
        <p:nvGraphicFramePr>
          <p:cNvPr id="6" name="Tabela 5"/>
          <p:cNvGraphicFramePr>
            <a:graphicFrameLocks noGrp="1"/>
          </p:cNvGraphicFramePr>
          <p:nvPr>
            <p:extLst>
              <p:ext uri="{D42A27DB-BD31-4B8C-83A1-F6EECF244321}">
                <p14:modId xmlns:p14="http://schemas.microsoft.com/office/powerpoint/2010/main" val="146852269"/>
              </p:ext>
            </p:extLst>
          </p:nvPr>
        </p:nvGraphicFramePr>
        <p:xfrm>
          <a:off x="1587863" y="1855215"/>
          <a:ext cx="8127999" cy="310896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1651200494"/>
                    </a:ext>
                  </a:extLst>
                </a:gridCol>
                <a:gridCol w="3764979">
                  <a:extLst>
                    <a:ext uri="{9D8B030D-6E8A-4147-A177-3AD203B41FA5}">
                      <a16:colId xmlns:a16="http://schemas.microsoft.com/office/drawing/2014/main" val="2113526664"/>
                    </a:ext>
                  </a:extLst>
                </a:gridCol>
                <a:gridCol w="1653687">
                  <a:extLst>
                    <a:ext uri="{9D8B030D-6E8A-4147-A177-3AD203B41FA5}">
                      <a16:colId xmlns:a16="http://schemas.microsoft.com/office/drawing/2014/main" val="1496732803"/>
                    </a:ext>
                  </a:extLst>
                </a:gridCol>
              </a:tblGrid>
              <a:tr h="370840">
                <a:tc>
                  <a:txBody>
                    <a:bodyPr/>
                    <a:lstStyle/>
                    <a:p>
                      <a:pPr algn="ctr"/>
                      <a:r>
                        <a:rPr lang="pt-BR" sz="1500" dirty="0">
                          <a:solidFill>
                            <a:schemeClr val="bg1"/>
                          </a:solidFill>
                        </a:rPr>
                        <a:t>Casos de Teste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a:txBody>
                    <a:bodyPr/>
                    <a:lstStyle/>
                    <a:p>
                      <a:pPr algn="ctr"/>
                      <a:r>
                        <a:rPr lang="pt-BR" sz="1500" dirty="0">
                          <a:solidFill>
                            <a:schemeClr val="bg1"/>
                          </a:solidFill>
                        </a:rPr>
                        <a:t>Descrição do </a:t>
                      </a:r>
                    </a:p>
                    <a:p>
                      <a:pPr algn="ctr"/>
                      <a:r>
                        <a:rPr lang="pt-BR" sz="1500" dirty="0">
                          <a:solidFill>
                            <a:schemeClr val="bg1"/>
                          </a:solidFill>
                        </a:rPr>
                        <a:t>Caso de</a:t>
                      </a:r>
                      <a:r>
                        <a:rPr lang="pt-BR" sz="1500" baseline="0" dirty="0">
                          <a:solidFill>
                            <a:schemeClr val="bg1"/>
                          </a:solidFill>
                        </a:rPr>
                        <a:t> </a:t>
                      </a:r>
                      <a:r>
                        <a:rPr lang="pt-BR" sz="1500" dirty="0">
                          <a:solidFill>
                            <a:schemeClr val="bg1"/>
                          </a:solidFill>
                        </a:rPr>
                        <a:t>Teste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a:txBody>
                    <a:bodyPr/>
                    <a:lstStyle/>
                    <a:p>
                      <a:pPr algn="ctr"/>
                      <a:r>
                        <a:rPr lang="pt-BR" sz="1500" dirty="0">
                          <a:solidFill>
                            <a:schemeClr val="bg1"/>
                          </a:solidFill>
                        </a:rPr>
                        <a:t>Status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extLst>
                  <a:ext uri="{0D108BD9-81ED-4DB2-BD59-A6C34878D82A}">
                    <a16:rowId xmlns:a16="http://schemas.microsoft.com/office/drawing/2014/main" val="4223604693"/>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sz="1600" kern="1200" dirty="0">
                          <a:solidFill>
                            <a:schemeClr val="dk1"/>
                          </a:solidFill>
                          <a:latin typeface="+mn-lt"/>
                          <a:ea typeface="+mn-ea"/>
                          <a:cs typeface="+mn-cs"/>
                        </a:rPr>
                        <a:t>CT #32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sz="1800" kern="1200" dirty="0">
                          <a:solidFill>
                            <a:schemeClr val="dk1"/>
                          </a:solidFill>
                          <a:effectLst/>
                          <a:latin typeface="+mn-lt"/>
                          <a:ea typeface="+mn-ea"/>
                          <a:cs typeface="+mn-cs"/>
                        </a:rPr>
                        <a:t>Verificar se o botão “ENVIAR” está funcionando corretamente.</a:t>
                      </a:r>
                      <a:endParaRPr lang="pt-BR" dirty="0"/>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sz="1800" kern="1200" dirty="0">
                          <a:solidFill>
                            <a:schemeClr val="dk1"/>
                          </a:solidFill>
                          <a:latin typeface="+mn-lt"/>
                          <a:ea typeface="+mn-ea"/>
                          <a:cs typeface="+mn-cs"/>
                        </a:rPr>
                        <a:t>Sucesso</a:t>
                      </a:r>
                      <a:endParaRPr lang="pt-BR" dirty="0"/>
                    </a:p>
                    <a:p>
                      <a:pPr algn="ct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96535413"/>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sz="1600" kern="1200" dirty="0">
                          <a:solidFill>
                            <a:schemeClr val="dk1"/>
                          </a:solidFill>
                          <a:latin typeface="+mn-lt"/>
                          <a:ea typeface="+mn-ea"/>
                          <a:cs typeface="+mn-cs"/>
                        </a:rPr>
                        <a:t>CT #33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sz="1800" kern="1200" dirty="0">
                          <a:solidFill>
                            <a:schemeClr val="dk1"/>
                          </a:solidFill>
                          <a:effectLst/>
                          <a:latin typeface="+mn-lt"/>
                          <a:ea typeface="+mn-ea"/>
                          <a:cs typeface="+mn-cs"/>
                        </a:rPr>
                        <a:t>Verifica falha no envio do feedback.</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sz="1800" kern="1200" dirty="0">
                          <a:solidFill>
                            <a:schemeClr val="dk1"/>
                          </a:solidFill>
                          <a:latin typeface="+mn-lt"/>
                          <a:ea typeface="+mn-ea"/>
                          <a:cs typeface="+mn-cs"/>
                        </a:rPr>
                        <a:t>Falha</a:t>
                      </a:r>
                      <a:endParaRPr lang="pt-BR" dirty="0"/>
                    </a:p>
                    <a:p>
                      <a:pPr algn="ct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73221937"/>
                  </a:ext>
                </a:extLst>
              </a:tr>
              <a:tr h="370840">
                <a:tc>
                  <a:txBody>
                    <a:bodyPr/>
                    <a:lstStyle/>
                    <a:p>
                      <a:pPr algn="ctr"/>
                      <a:r>
                        <a:rPr lang="pt-BR" sz="1600" dirty="0"/>
                        <a:t>CT #34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sz="1800" kern="1200" dirty="0">
                          <a:solidFill>
                            <a:schemeClr val="dk1"/>
                          </a:solidFill>
                          <a:effectLst/>
                          <a:latin typeface="+mn-lt"/>
                          <a:ea typeface="+mn-ea"/>
                          <a:cs typeface="+mn-cs"/>
                        </a:rPr>
                        <a:t>Verifica se o feedback foi salvo e listado no banco de dados. </a:t>
                      </a:r>
                      <a:endParaRPr lang="pt-BR" dirty="0"/>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sz="1800" kern="1200" dirty="0">
                          <a:solidFill>
                            <a:schemeClr val="dk1"/>
                          </a:solidFill>
                          <a:latin typeface="+mn-lt"/>
                          <a:ea typeface="+mn-ea"/>
                          <a:cs typeface="+mn-cs"/>
                        </a:rPr>
                        <a:t>Sucesso</a:t>
                      </a:r>
                      <a:endParaRPr lang="pt-BR" dirty="0"/>
                    </a:p>
                    <a:p>
                      <a:pPr algn="ct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84374338"/>
                  </a:ext>
                </a:extLst>
              </a:tr>
              <a:tr h="370840">
                <a:tc>
                  <a:txBody>
                    <a:bodyPr/>
                    <a:lstStyle/>
                    <a:p>
                      <a:pPr marL="0" algn="ctr" defTabSz="914400" rtl="0" eaLnBrk="1" latinLnBrk="0" hangingPunct="1"/>
                      <a:r>
                        <a:rPr lang="pt-BR" sz="1600" kern="1200" dirty="0">
                          <a:solidFill>
                            <a:schemeClr val="dk1"/>
                          </a:solidFill>
                          <a:latin typeface="+mn-lt"/>
                          <a:ea typeface="+mn-ea"/>
                          <a:cs typeface="+mn-cs"/>
                        </a:rPr>
                        <a:t>CT #35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sz="1800" kern="1200" dirty="0">
                          <a:solidFill>
                            <a:schemeClr val="dk1"/>
                          </a:solidFill>
                          <a:effectLst/>
                          <a:latin typeface="+mn-lt"/>
                          <a:ea typeface="+mn-ea"/>
                          <a:cs typeface="+mn-cs"/>
                        </a:rPr>
                        <a:t>Verifica se o e-mail foi enviado para o usuário.</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sz="1800" kern="1200" dirty="0">
                          <a:solidFill>
                            <a:schemeClr val="dk1"/>
                          </a:solidFill>
                          <a:latin typeface="+mn-lt"/>
                          <a:ea typeface="+mn-ea"/>
                          <a:cs typeface="+mn-cs"/>
                        </a:rPr>
                        <a:t>Sucesso</a:t>
                      </a:r>
                      <a:endParaRPr lang="pt-BR" dirty="0"/>
                    </a:p>
                    <a:p>
                      <a:pPr algn="ct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716922149"/>
                  </a:ext>
                </a:extLst>
              </a:tr>
            </a:tbl>
          </a:graphicData>
        </a:graphic>
      </p:graphicFrame>
    </p:spTree>
    <p:extLst>
      <p:ext uri="{BB962C8B-B14F-4D97-AF65-F5344CB8AC3E}">
        <p14:creationId xmlns:p14="http://schemas.microsoft.com/office/powerpoint/2010/main" val="306498945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Caso de Teste</a:t>
            </a:r>
          </a:p>
        </p:txBody>
      </p:sp>
      <p:sp>
        <p:nvSpPr>
          <p:cNvPr id="3" name="Marcador de Posição de Conteúdo 2"/>
          <p:cNvSpPr>
            <a:spLocks noGrp="1"/>
          </p:cNvSpPr>
          <p:nvPr>
            <p:ph idx="1"/>
          </p:nvPr>
        </p:nvSpPr>
        <p:spPr/>
        <p:txBody>
          <a:bodyPr/>
          <a:lstStyle/>
          <a:p>
            <a:pPr lvl="0" fontAlgn="base"/>
            <a:r>
              <a:rPr lang="pt-BR" b="1" dirty="0"/>
              <a:t>Confirmar cadastro de usuário:</a:t>
            </a:r>
            <a:r>
              <a:rPr lang="pt-BR" dirty="0"/>
              <a:t> Este caso de uso deve ocorrer quando o usuário estiver criando o cadastro.</a:t>
            </a:r>
          </a:p>
          <a:p>
            <a:endParaRPr lang="pt-BR" b="1" dirty="0"/>
          </a:p>
        </p:txBody>
      </p:sp>
      <p:pic>
        <p:nvPicPr>
          <p:cNvPr id="4" name="Imagem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graphicFrame>
        <p:nvGraphicFramePr>
          <p:cNvPr id="6" name="Tabela 5"/>
          <p:cNvGraphicFramePr>
            <a:graphicFrameLocks noGrp="1"/>
          </p:cNvGraphicFramePr>
          <p:nvPr>
            <p:extLst>
              <p:ext uri="{D42A27DB-BD31-4B8C-83A1-F6EECF244321}">
                <p14:modId xmlns:p14="http://schemas.microsoft.com/office/powerpoint/2010/main" val="2139323300"/>
              </p:ext>
            </p:extLst>
          </p:nvPr>
        </p:nvGraphicFramePr>
        <p:xfrm>
          <a:off x="1587863" y="2533418"/>
          <a:ext cx="8127999" cy="237744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1651200494"/>
                    </a:ext>
                  </a:extLst>
                </a:gridCol>
                <a:gridCol w="3764979">
                  <a:extLst>
                    <a:ext uri="{9D8B030D-6E8A-4147-A177-3AD203B41FA5}">
                      <a16:colId xmlns:a16="http://schemas.microsoft.com/office/drawing/2014/main" val="2113526664"/>
                    </a:ext>
                  </a:extLst>
                </a:gridCol>
                <a:gridCol w="1653687">
                  <a:extLst>
                    <a:ext uri="{9D8B030D-6E8A-4147-A177-3AD203B41FA5}">
                      <a16:colId xmlns:a16="http://schemas.microsoft.com/office/drawing/2014/main" val="1496732803"/>
                    </a:ext>
                  </a:extLst>
                </a:gridCol>
              </a:tblGrid>
              <a:tr h="370840">
                <a:tc>
                  <a:txBody>
                    <a:bodyPr/>
                    <a:lstStyle/>
                    <a:p>
                      <a:pPr algn="ctr"/>
                      <a:r>
                        <a:rPr lang="pt-BR" sz="1500" dirty="0">
                          <a:solidFill>
                            <a:schemeClr val="bg1"/>
                          </a:solidFill>
                        </a:rPr>
                        <a:t>Casos de Teste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a:txBody>
                    <a:bodyPr/>
                    <a:lstStyle/>
                    <a:p>
                      <a:pPr algn="ctr"/>
                      <a:r>
                        <a:rPr lang="pt-BR" sz="1500" dirty="0">
                          <a:solidFill>
                            <a:schemeClr val="bg1"/>
                          </a:solidFill>
                        </a:rPr>
                        <a:t>Descrição do </a:t>
                      </a:r>
                    </a:p>
                    <a:p>
                      <a:pPr algn="ctr"/>
                      <a:r>
                        <a:rPr lang="pt-BR" sz="1500" dirty="0">
                          <a:solidFill>
                            <a:schemeClr val="bg1"/>
                          </a:solidFill>
                        </a:rPr>
                        <a:t>Caso de</a:t>
                      </a:r>
                      <a:r>
                        <a:rPr lang="pt-BR" sz="1500" baseline="0" dirty="0">
                          <a:solidFill>
                            <a:schemeClr val="bg1"/>
                          </a:solidFill>
                        </a:rPr>
                        <a:t> </a:t>
                      </a:r>
                      <a:r>
                        <a:rPr lang="pt-BR" sz="1500" dirty="0">
                          <a:solidFill>
                            <a:schemeClr val="bg1"/>
                          </a:solidFill>
                        </a:rPr>
                        <a:t>Teste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a:txBody>
                    <a:bodyPr/>
                    <a:lstStyle/>
                    <a:p>
                      <a:pPr algn="ctr"/>
                      <a:r>
                        <a:rPr lang="pt-BR" sz="1500" dirty="0">
                          <a:solidFill>
                            <a:schemeClr val="bg1"/>
                          </a:solidFill>
                        </a:rPr>
                        <a:t>Status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extLst>
                  <a:ext uri="{0D108BD9-81ED-4DB2-BD59-A6C34878D82A}">
                    <a16:rowId xmlns:a16="http://schemas.microsoft.com/office/drawing/2014/main" val="4223604693"/>
                  </a:ext>
                </a:extLst>
              </a:tr>
              <a:tr h="370840">
                <a:tc>
                  <a:txBody>
                    <a:bodyPr/>
                    <a:lstStyle/>
                    <a:p>
                      <a:pPr marL="0" algn="ctr" defTabSz="914400" rtl="0" eaLnBrk="1" latinLnBrk="0" hangingPunct="1"/>
                      <a:r>
                        <a:rPr lang="pt-BR" sz="1600" kern="1200" dirty="0">
                          <a:solidFill>
                            <a:schemeClr val="dk1"/>
                          </a:solidFill>
                          <a:latin typeface="+mn-lt"/>
                          <a:ea typeface="+mn-ea"/>
                          <a:cs typeface="+mn-cs"/>
                        </a:rPr>
                        <a:t>CT #36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sz="1800" kern="1200" dirty="0">
                          <a:solidFill>
                            <a:schemeClr val="dk1"/>
                          </a:solidFill>
                          <a:effectLst/>
                          <a:latin typeface="+mn-lt"/>
                          <a:ea typeface="+mn-ea"/>
                          <a:cs typeface="+mn-cs"/>
                        </a:rPr>
                        <a:t>Verificar se o status de ativação da conta do usuário, foi alterado no banco, ativando a conta.</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sz="1800" kern="1200" dirty="0">
                          <a:solidFill>
                            <a:schemeClr val="dk1"/>
                          </a:solidFill>
                          <a:latin typeface="+mn-lt"/>
                          <a:ea typeface="+mn-ea"/>
                          <a:cs typeface="+mn-cs"/>
                        </a:rPr>
                        <a:t>Sucesso</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476639649"/>
                  </a:ext>
                </a:extLst>
              </a:tr>
              <a:tr h="370840">
                <a:tc>
                  <a:txBody>
                    <a:bodyPr/>
                    <a:lstStyle/>
                    <a:p>
                      <a:pPr marL="0" algn="ctr" defTabSz="914400" rtl="0" eaLnBrk="1" latinLnBrk="0" hangingPunct="1"/>
                      <a:r>
                        <a:rPr lang="pt-BR" sz="1600" kern="1200" dirty="0">
                          <a:solidFill>
                            <a:schemeClr val="dk1"/>
                          </a:solidFill>
                          <a:latin typeface="+mn-lt"/>
                          <a:ea typeface="+mn-ea"/>
                          <a:cs typeface="+mn-cs"/>
                        </a:rPr>
                        <a:t>CT #37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sz="1800" kern="1200" dirty="0">
                          <a:solidFill>
                            <a:schemeClr val="dk1"/>
                          </a:solidFill>
                          <a:effectLst/>
                          <a:latin typeface="+mn-lt"/>
                          <a:ea typeface="+mn-ea"/>
                          <a:cs typeface="+mn-cs"/>
                        </a:rPr>
                        <a:t>Verificar se o link de confirmação de cadastro, redirecionou o usuário para a página correta.</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sz="1800" kern="1200" dirty="0">
                          <a:solidFill>
                            <a:schemeClr val="dk1"/>
                          </a:solidFill>
                          <a:latin typeface="+mn-lt"/>
                          <a:ea typeface="+mn-ea"/>
                          <a:cs typeface="+mn-cs"/>
                        </a:rPr>
                        <a:t>Sucesso</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60442707"/>
                  </a:ext>
                </a:extLst>
              </a:tr>
            </a:tbl>
          </a:graphicData>
        </a:graphic>
      </p:graphicFrame>
    </p:spTree>
    <p:extLst>
      <p:ext uri="{BB962C8B-B14F-4D97-AF65-F5344CB8AC3E}">
        <p14:creationId xmlns:p14="http://schemas.microsoft.com/office/powerpoint/2010/main" val="428130322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Caso de Teste</a:t>
            </a:r>
          </a:p>
        </p:txBody>
      </p:sp>
      <p:sp>
        <p:nvSpPr>
          <p:cNvPr id="3" name="Marcador de Posição de Conteúdo 2"/>
          <p:cNvSpPr>
            <a:spLocks noGrp="1"/>
          </p:cNvSpPr>
          <p:nvPr>
            <p:ph idx="1"/>
          </p:nvPr>
        </p:nvSpPr>
        <p:spPr/>
        <p:txBody>
          <a:bodyPr/>
          <a:lstStyle/>
          <a:p>
            <a:pPr lvl="0" fontAlgn="base"/>
            <a:r>
              <a:rPr lang="pt-BR" b="1" dirty="0"/>
              <a:t>Enviar e-mail de confirmação de cadastro:</a:t>
            </a:r>
            <a:r>
              <a:rPr lang="pt-BR" dirty="0"/>
              <a:t> Este caso de uso deve ocorrer quando o usuário for confirmar seu cadastro.</a:t>
            </a:r>
          </a:p>
          <a:p>
            <a:endParaRPr lang="pt-BR" b="1" dirty="0"/>
          </a:p>
        </p:txBody>
      </p:sp>
      <p:pic>
        <p:nvPicPr>
          <p:cNvPr id="4" name="Imagem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graphicFrame>
        <p:nvGraphicFramePr>
          <p:cNvPr id="6" name="Tabela 5"/>
          <p:cNvGraphicFramePr>
            <a:graphicFrameLocks noGrp="1"/>
          </p:cNvGraphicFramePr>
          <p:nvPr>
            <p:extLst>
              <p:ext uri="{D42A27DB-BD31-4B8C-83A1-F6EECF244321}">
                <p14:modId xmlns:p14="http://schemas.microsoft.com/office/powerpoint/2010/main" val="2217870091"/>
              </p:ext>
            </p:extLst>
          </p:nvPr>
        </p:nvGraphicFramePr>
        <p:xfrm>
          <a:off x="1587863" y="2533418"/>
          <a:ext cx="8127999" cy="338328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1651200494"/>
                    </a:ext>
                  </a:extLst>
                </a:gridCol>
                <a:gridCol w="3764979">
                  <a:extLst>
                    <a:ext uri="{9D8B030D-6E8A-4147-A177-3AD203B41FA5}">
                      <a16:colId xmlns:a16="http://schemas.microsoft.com/office/drawing/2014/main" val="2113526664"/>
                    </a:ext>
                  </a:extLst>
                </a:gridCol>
                <a:gridCol w="1653687">
                  <a:extLst>
                    <a:ext uri="{9D8B030D-6E8A-4147-A177-3AD203B41FA5}">
                      <a16:colId xmlns:a16="http://schemas.microsoft.com/office/drawing/2014/main" val="1496732803"/>
                    </a:ext>
                  </a:extLst>
                </a:gridCol>
              </a:tblGrid>
              <a:tr h="370840">
                <a:tc>
                  <a:txBody>
                    <a:bodyPr/>
                    <a:lstStyle/>
                    <a:p>
                      <a:pPr algn="ctr"/>
                      <a:r>
                        <a:rPr lang="pt-BR" sz="1500" dirty="0">
                          <a:solidFill>
                            <a:schemeClr val="bg1"/>
                          </a:solidFill>
                        </a:rPr>
                        <a:t>Casos de Teste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a:txBody>
                    <a:bodyPr/>
                    <a:lstStyle/>
                    <a:p>
                      <a:pPr algn="ctr"/>
                      <a:r>
                        <a:rPr lang="pt-BR" sz="1500" dirty="0">
                          <a:solidFill>
                            <a:schemeClr val="bg1"/>
                          </a:solidFill>
                        </a:rPr>
                        <a:t>Descrição do </a:t>
                      </a:r>
                    </a:p>
                    <a:p>
                      <a:pPr algn="ctr"/>
                      <a:r>
                        <a:rPr lang="pt-BR" sz="1500" dirty="0">
                          <a:solidFill>
                            <a:schemeClr val="bg1"/>
                          </a:solidFill>
                        </a:rPr>
                        <a:t>Caso de</a:t>
                      </a:r>
                      <a:r>
                        <a:rPr lang="pt-BR" sz="1500" baseline="0" dirty="0">
                          <a:solidFill>
                            <a:schemeClr val="bg1"/>
                          </a:solidFill>
                        </a:rPr>
                        <a:t> </a:t>
                      </a:r>
                      <a:r>
                        <a:rPr lang="pt-BR" sz="1500" dirty="0">
                          <a:solidFill>
                            <a:schemeClr val="bg1"/>
                          </a:solidFill>
                        </a:rPr>
                        <a:t>Teste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a:txBody>
                    <a:bodyPr/>
                    <a:lstStyle/>
                    <a:p>
                      <a:pPr algn="ctr"/>
                      <a:r>
                        <a:rPr lang="pt-BR" sz="1500" dirty="0">
                          <a:solidFill>
                            <a:schemeClr val="bg1"/>
                          </a:solidFill>
                        </a:rPr>
                        <a:t>Status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extLst>
                  <a:ext uri="{0D108BD9-81ED-4DB2-BD59-A6C34878D82A}">
                    <a16:rowId xmlns:a16="http://schemas.microsoft.com/office/drawing/2014/main" val="4223604693"/>
                  </a:ext>
                </a:extLst>
              </a:tr>
              <a:tr h="370840">
                <a:tc>
                  <a:txBody>
                    <a:bodyPr/>
                    <a:lstStyle/>
                    <a:p>
                      <a:pPr marL="0" algn="ctr" defTabSz="914400" rtl="0" eaLnBrk="1" latinLnBrk="0" hangingPunct="1"/>
                      <a:r>
                        <a:rPr lang="pt-BR" sz="1600" kern="1200" dirty="0">
                          <a:solidFill>
                            <a:schemeClr val="dk1"/>
                          </a:solidFill>
                          <a:latin typeface="+mn-lt"/>
                          <a:ea typeface="+mn-ea"/>
                          <a:cs typeface="+mn-cs"/>
                        </a:rPr>
                        <a:t>CT #38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sz="1800" kern="1200" dirty="0">
                          <a:solidFill>
                            <a:schemeClr val="dk1"/>
                          </a:solidFill>
                          <a:effectLst/>
                          <a:latin typeface="+mn-lt"/>
                          <a:ea typeface="+mn-ea"/>
                          <a:cs typeface="+mn-cs"/>
                        </a:rPr>
                        <a:t>Verificar se e-mail foi enviado para o usuário.</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sz="1800" kern="1200" dirty="0">
                          <a:solidFill>
                            <a:schemeClr val="dk1"/>
                          </a:solidFill>
                          <a:latin typeface="+mn-lt"/>
                          <a:ea typeface="+mn-ea"/>
                          <a:cs typeface="+mn-cs"/>
                        </a:rPr>
                        <a:t>Sucesso</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476639649"/>
                  </a:ext>
                </a:extLst>
              </a:tr>
              <a:tr h="370840">
                <a:tc>
                  <a:txBody>
                    <a:bodyPr/>
                    <a:lstStyle/>
                    <a:p>
                      <a:pPr marL="0" algn="ctr" defTabSz="914400" rtl="0" eaLnBrk="1" latinLnBrk="0" hangingPunct="1"/>
                      <a:r>
                        <a:rPr lang="pt-BR" sz="1600" kern="1200" dirty="0">
                          <a:solidFill>
                            <a:schemeClr val="dk1"/>
                          </a:solidFill>
                          <a:latin typeface="+mn-lt"/>
                          <a:ea typeface="+mn-ea"/>
                          <a:cs typeface="+mn-cs"/>
                        </a:rPr>
                        <a:t>CT #39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sz="1800" kern="1200" dirty="0">
                          <a:solidFill>
                            <a:schemeClr val="dk1"/>
                          </a:solidFill>
                          <a:effectLst/>
                          <a:latin typeface="+mn-lt"/>
                          <a:ea typeface="+mn-ea"/>
                          <a:cs typeface="+mn-cs"/>
                        </a:rPr>
                        <a:t>Verificar se foi gerado um código único para a ativação do cadastro.</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sz="1800" kern="1200" dirty="0">
                          <a:solidFill>
                            <a:schemeClr val="dk1"/>
                          </a:solidFill>
                          <a:latin typeface="+mn-lt"/>
                          <a:ea typeface="+mn-ea"/>
                          <a:cs typeface="+mn-cs"/>
                        </a:rPr>
                        <a:t>Sucesso</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60442707"/>
                  </a:ext>
                </a:extLst>
              </a:tr>
              <a:tr h="370840">
                <a:tc>
                  <a:txBody>
                    <a:bodyPr/>
                    <a:lstStyle/>
                    <a:p>
                      <a:pPr marL="0" algn="ctr" defTabSz="914400" rtl="0" eaLnBrk="1" latinLnBrk="0" hangingPunct="1"/>
                      <a:r>
                        <a:rPr lang="pt-BR" sz="1600" kern="1200" dirty="0">
                          <a:solidFill>
                            <a:schemeClr val="dk1"/>
                          </a:solidFill>
                          <a:latin typeface="+mn-lt"/>
                          <a:ea typeface="+mn-ea"/>
                          <a:cs typeface="+mn-cs"/>
                        </a:rPr>
                        <a:t>CT #40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sz="1800" kern="1200" dirty="0">
                          <a:solidFill>
                            <a:schemeClr val="dk1"/>
                          </a:solidFill>
                          <a:effectLst/>
                          <a:latin typeface="+mn-lt"/>
                          <a:ea typeface="+mn-ea"/>
                          <a:cs typeface="+mn-cs"/>
                        </a:rPr>
                        <a:t>Verificar se o usuário selecionou o link recebido.</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sz="1800" kern="1200" dirty="0">
                          <a:solidFill>
                            <a:schemeClr val="dk1"/>
                          </a:solidFill>
                          <a:latin typeface="+mn-lt"/>
                          <a:ea typeface="+mn-ea"/>
                          <a:cs typeface="+mn-cs"/>
                        </a:rPr>
                        <a:t>Sucesso</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197286013"/>
                  </a:ext>
                </a:extLst>
              </a:tr>
              <a:tr h="370840">
                <a:tc>
                  <a:txBody>
                    <a:bodyPr/>
                    <a:lstStyle/>
                    <a:p>
                      <a:pPr marL="0" algn="ctr" defTabSz="914400" rtl="0" eaLnBrk="1" latinLnBrk="0" hangingPunct="1"/>
                      <a:r>
                        <a:rPr lang="pt-BR" sz="1600" kern="1200" dirty="0">
                          <a:solidFill>
                            <a:schemeClr val="dk1"/>
                          </a:solidFill>
                          <a:latin typeface="+mn-lt"/>
                          <a:ea typeface="+mn-ea"/>
                          <a:cs typeface="+mn-cs"/>
                        </a:rPr>
                        <a:t>CT #41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sz="1800" kern="1200" dirty="0">
                          <a:solidFill>
                            <a:schemeClr val="dk1"/>
                          </a:solidFill>
                          <a:effectLst/>
                          <a:latin typeface="+mn-lt"/>
                          <a:ea typeface="+mn-ea"/>
                          <a:cs typeface="+mn-cs"/>
                        </a:rPr>
                        <a:t>Verificar se o link gerado nunca foi utilizado  para outra conta.</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sz="1800" kern="1200" dirty="0">
                          <a:solidFill>
                            <a:schemeClr val="dk1"/>
                          </a:solidFill>
                          <a:latin typeface="+mn-lt"/>
                          <a:ea typeface="+mn-ea"/>
                          <a:cs typeface="+mn-cs"/>
                        </a:rPr>
                        <a:t>Sucesso</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817469635"/>
                  </a:ext>
                </a:extLst>
              </a:tr>
            </a:tbl>
          </a:graphicData>
        </a:graphic>
      </p:graphicFrame>
    </p:spTree>
    <p:extLst>
      <p:ext uri="{BB962C8B-B14F-4D97-AF65-F5344CB8AC3E}">
        <p14:creationId xmlns:p14="http://schemas.microsoft.com/office/powerpoint/2010/main" val="420043324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Caso de Teste</a:t>
            </a:r>
          </a:p>
        </p:txBody>
      </p:sp>
      <p:sp>
        <p:nvSpPr>
          <p:cNvPr id="3" name="Marcador de Posição de Conteúdo 2"/>
          <p:cNvSpPr>
            <a:spLocks noGrp="1"/>
          </p:cNvSpPr>
          <p:nvPr>
            <p:ph idx="1"/>
          </p:nvPr>
        </p:nvSpPr>
        <p:spPr/>
        <p:txBody>
          <a:bodyPr/>
          <a:lstStyle/>
          <a:p>
            <a:pPr lvl="0" fontAlgn="base"/>
            <a:r>
              <a:rPr lang="pt-BR" b="1" dirty="0"/>
              <a:t>Recuperar Senha:</a:t>
            </a:r>
            <a:r>
              <a:rPr lang="pt-BR" dirty="0"/>
              <a:t> Esse caso de uso deve ocorrer quando o usuário esquece a senha e quer recupera-la.</a:t>
            </a:r>
            <a:endParaRPr lang="pt-BR" b="1" dirty="0"/>
          </a:p>
        </p:txBody>
      </p:sp>
      <p:pic>
        <p:nvPicPr>
          <p:cNvPr id="4" name="Imagem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graphicFrame>
        <p:nvGraphicFramePr>
          <p:cNvPr id="6" name="Tabela 5"/>
          <p:cNvGraphicFramePr>
            <a:graphicFrameLocks noGrp="1"/>
          </p:cNvGraphicFramePr>
          <p:nvPr>
            <p:extLst>
              <p:ext uri="{D42A27DB-BD31-4B8C-83A1-F6EECF244321}">
                <p14:modId xmlns:p14="http://schemas.microsoft.com/office/powerpoint/2010/main" val="2819696831"/>
              </p:ext>
            </p:extLst>
          </p:nvPr>
        </p:nvGraphicFramePr>
        <p:xfrm>
          <a:off x="1587863" y="2533418"/>
          <a:ext cx="8127999" cy="365760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1651200494"/>
                    </a:ext>
                  </a:extLst>
                </a:gridCol>
                <a:gridCol w="3764979">
                  <a:extLst>
                    <a:ext uri="{9D8B030D-6E8A-4147-A177-3AD203B41FA5}">
                      <a16:colId xmlns:a16="http://schemas.microsoft.com/office/drawing/2014/main" val="2113526664"/>
                    </a:ext>
                  </a:extLst>
                </a:gridCol>
                <a:gridCol w="1653687">
                  <a:extLst>
                    <a:ext uri="{9D8B030D-6E8A-4147-A177-3AD203B41FA5}">
                      <a16:colId xmlns:a16="http://schemas.microsoft.com/office/drawing/2014/main" val="1496732803"/>
                    </a:ext>
                  </a:extLst>
                </a:gridCol>
              </a:tblGrid>
              <a:tr h="370840">
                <a:tc>
                  <a:txBody>
                    <a:bodyPr/>
                    <a:lstStyle/>
                    <a:p>
                      <a:pPr algn="ctr"/>
                      <a:r>
                        <a:rPr lang="pt-BR" sz="1500" dirty="0">
                          <a:solidFill>
                            <a:schemeClr val="bg1"/>
                          </a:solidFill>
                        </a:rPr>
                        <a:t>Casos de Teste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a:txBody>
                    <a:bodyPr/>
                    <a:lstStyle/>
                    <a:p>
                      <a:pPr algn="ctr"/>
                      <a:r>
                        <a:rPr lang="pt-BR" sz="1500" dirty="0">
                          <a:solidFill>
                            <a:schemeClr val="bg1"/>
                          </a:solidFill>
                        </a:rPr>
                        <a:t>Descrição do </a:t>
                      </a:r>
                    </a:p>
                    <a:p>
                      <a:pPr algn="ctr"/>
                      <a:r>
                        <a:rPr lang="pt-BR" sz="1500" dirty="0">
                          <a:solidFill>
                            <a:schemeClr val="bg1"/>
                          </a:solidFill>
                        </a:rPr>
                        <a:t>Caso de</a:t>
                      </a:r>
                      <a:r>
                        <a:rPr lang="pt-BR" sz="1500" baseline="0" dirty="0">
                          <a:solidFill>
                            <a:schemeClr val="bg1"/>
                          </a:solidFill>
                        </a:rPr>
                        <a:t> </a:t>
                      </a:r>
                      <a:r>
                        <a:rPr lang="pt-BR" sz="1500" dirty="0">
                          <a:solidFill>
                            <a:schemeClr val="bg1"/>
                          </a:solidFill>
                        </a:rPr>
                        <a:t>Teste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a:txBody>
                    <a:bodyPr/>
                    <a:lstStyle/>
                    <a:p>
                      <a:pPr algn="ctr"/>
                      <a:r>
                        <a:rPr lang="pt-BR" sz="1500" dirty="0">
                          <a:solidFill>
                            <a:schemeClr val="bg1"/>
                          </a:solidFill>
                        </a:rPr>
                        <a:t>Status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extLst>
                  <a:ext uri="{0D108BD9-81ED-4DB2-BD59-A6C34878D82A}">
                    <a16:rowId xmlns:a16="http://schemas.microsoft.com/office/drawing/2014/main" val="4223604693"/>
                  </a:ext>
                </a:extLst>
              </a:tr>
              <a:tr h="370840">
                <a:tc>
                  <a:txBody>
                    <a:bodyPr/>
                    <a:lstStyle/>
                    <a:p>
                      <a:pPr marL="0" algn="ctr" defTabSz="914400" rtl="0" eaLnBrk="1" latinLnBrk="0" hangingPunct="1"/>
                      <a:r>
                        <a:rPr lang="pt-BR" sz="1600" kern="1200" dirty="0">
                          <a:solidFill>
                            <a:schemeClr val="dk1"/>
                          </a:solidFill>
                          <a:latin typeface="+mn-lt"/>
                          <a:ea typeface="+mn-ea"/>
                          <a:cs typeface="+mn-cs"/>
                        </a:rPr>
                        <a:t>CT #42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sz="1800" kern="1200" dirty="0">
                          <a:solidFill>
                            <a:schemeClr val="dk1"/>
                          </a:solidFill>
                          <a:effectLst/>
                          <a:latin typeface="+mn-lt"/>
                          <a:ea typeface="+mn-ea"/>
                          <a:cs typeface="+mn-cs"/>
                        </a:rPr>
                        <a:t>Verificar se o campo de E-mail não está em branco e é valido dentro do padrão determinado.</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sz="1800" kern="1200" dirty="0">
                          <a:solidFill>
                            <a:schemeClr val="dk1"/>
                          </a:solidFill>
                          <a:latin typeface="+mn-lt"/>
                          <a:ea typeface="+mn-ea"/>
                          <a:cs typeface="+mn-cs"/>
                        </a:rPr>
                        <a:t>Sucesso</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476639649"/>
                  </a:ext>
                </a:extLst>
              </a:tr>
              <a:tr h="370840">
                <a:tc>
                  <a:txBody>
                    <a:bodyPr/>
                    <a:lstStyle/>
                    <a:p>
                      <a:pPr marL="0" algn="ctr" defTabSz="914400" rtl="0" eaLnBrk="1" latinLnBrk="0" hangingPunct="1"/>
                      <a:r>
                        <a:rPr lang="pt-BR" sz="1600" kern="1200" dirty="0">
                          <a:solidFill>
                            <a:schemeClr val="dk1"/>
                          </a:solidFill>
                          <a:latin typeface="+mn-lt"/>
                          <a:ea typeface="+mn-ea"/>
                          <a:cs typeface="+mn-cs"/>
                        </a:rPr>
                        <a:t>CT #43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sz="1800" kern="1200" dirty="0">
                          <a:solidFill>
                            <a:schemeClr val="dk1"/>
                          </a:solidFill>
                          <a:effectLst/>
                          <a:latin typeface="+mn-lt"/>
                          <a:ea typeface="+mn-ea"/>
                          <a:cs typeface="+mn-cs"/>
                        </a:rPr>
                        <a:t>Verificar se o botão de Recuperar Senha está funcionando.</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sz="1800" kern="1200" dirty="0">
                          <a:solidFill>
                            <a:schemeClr val="dk1"/>
                          </a:solidFill>
                          <a:latin typeface="+mn-lt"/>
                          <a:ea typeface="+mn-ea"/>
                          <a:cs typeface="+mn-cs"/>
                        </a:rPr>
                        <a:t>Sucesso</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60442707"/>
                  </a:ext>
                </a:extLst>
              </a:tr>
              <a:tr h="370840">
                <a:tc>
                  <a:txBody>
                    <a:bodyPr/>
                    <a:lstStyle/>
                    <a:p>
                      <a:pPr marL="0" algn="ctr" defTabSz="914400" rtl="0" eaLnBrk="1" latinLnBrk="0" hangingPunct="1"/>
                      <a:r>
                        <a:rPr lang="pt-BR" sz="1600" kern="1200" dirty="0">
                          <a:solidFill>
                            <a:schemeClr val="dk1"/>
                          </a:solidFill>
                          <a:latin typeface="+mn-lt"/>
                          <a:ea typeface="+mn-ea"/>
                          <a:cs typeface="+mn-cs"/>
                        </a:rPr>
                        <a:t>CT #44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sz="1800" kern="1200" dirty="0">
                          <a:solidFill>
                            <a:schemeClr val="dk1"/>
                          </a:solidFill>
                          <a:effectLst/>
                          <a:latin typeface="+mn-lt"/>
                          <a:ea typeface="+mn-ea"/>
                          <a:cs typeface="+mn-cs"/>
                        </a:rPr>
                        <a:t>Verifica se o e-mail não ultrapassa o limite de 100 caracteres.</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sz="1800" kern="1200" dirty="0">
                          <a:solidFill>
                            <a:schemeClr val="dk1"/>
                          </a:solidFill>
                          <a:latin typeface="+mn-lt"/>
                          <a:ea typeface="+mn-ea"/>
                          <a:cs typeface="+mn-cs"/>
                        </a:rPr>
                        <a:t>Sucesso</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197286013"/>
                  </a:ext>
                </a:extLst>
              </a:tr>
              <a:tr h="370840">
                <a:tc>
                  <a:txBody>
                    <a:bodyPr/>
                    <a:lstStyle/>
                    <a:p>
                      <a:pPr marL="0" algn="ctr" defTabSz="914400" rtl="0" eaLnBrk="1" latinLnBrk="0" hangingPunct="1"/>
                      <a:r>
                        <a:rPr lang="pt-BR" sz="1600" kern="1200" dirty="0">
                          <a:solidFill>
                            <a:schemeClr val="dk1"/>
                          </a:solidFill>
                          <a:latin typeface="+mn-lt"/>
                          <a:ea typeface="+mn-ea"/>
                          <a:cs typeface="+mn-cs"/>
                        </a:rPr>
                        <a:t>CT #45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sz="1800" kern="1200" dirty="0">
                          <a:solidFill>
                            <a:schemeClr val="dk1"/>
                          </a:solidFill>
                          <a:effectLst/>
                          <a:latin typeface="+mn-lt"/>
                          <a:ea typeface="+mn-ea"/>
                          <a:cs typeface="+mn-cs"/>
                        </a:rPr>
                        <a:t>Verificar se ouve falha na recuperação da senha.</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sz="1800" kern="1200" dirty="0">
                          <a:solidFill>
                            <a:schemeClr val="dk1"/>
                          </a:solidFill>
                          <a:latin typeface="+mn-lt"/>
                          <a:ea typeface="+mn-ea"/>
                          <a:cs typeface="+mn-cs"/>
                        </a:rPr>
                        <a:t>Sucesso</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817469635"/>
                  </a:ext>
                </a:extLst>
              </a:tr>
            </a:tbl>
          </a:graphicData>
        </a:graphic>
      </p:graphicFrame>
    </p:spTree>
    <p:extLst>
      <p:ext uri="{BB962C8B-B14F-4D97-AF65-F5344CB8AC3E}">
        <p14:creationId xmlns:p14="http://schemas.microsoft.com/office/powerpoint/2010/main" val="19581612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Caso de Teste</a:t>
            </a:r>
          </a:p>
        </p:txBody>
      </p:sp>
      <p:sp>
        <p:nvSpPr>
          <p:cNvPr id="3" name="Marcador de Posição de Conteúdo 2"/>
          <p:cNvSpPr>
            <a:spLocks noGrp="1"/>
          </p:cNvSpPr>
          <p:nvPr>
            <p:ph idx="1"/>
          </p:nvPr>
        </p:nvSpPr>
        <p:spPr/>
        <p:txBody>
          <a:bodyPr/>
          <a:lstStyle/>
          <a:p>
            <a:pPr lvl="0" fontAlgn="base"/>
            <a:r>
              <a:rPr lang="pt-BR" b="1" dirty="0"/>
              <a:t>Enviar e-mail de recuperação de senha: </a:t>
            </a:r>
            <a:r>
              <a:rPr lang="pt-BR" dirty="0"/>
              <a:t>Esse caso de uso deve ocorrer sempre que a recuperação de senha é solicitada pelo usuário. </a:t>
            </a:r>
          </a:p>
        </p:txBody>
      </p:sp>
      <p:pic>
        <p:nvPicPr>
          <p:cNvPr id="4" name="Imagem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graphicFrame>
        <p:nvGraphicFramePr>
          <p:cNvPr id="6" name="Tabela 5"/>
          <p:cNvGraphicFramePr>
            <a:graphicFrameLocks noGrp="1"/>
          </p:cNvGraphicFramePr>
          <p:nvPr>
            <p:extLst>
              <p:ext uri="{D42A27DB-BD31-4B8C-83A1-F6EECF244321}">
                <p14:modId xmlns:p14="http://schemas.microsoft.com/office/powerpoint/2010/main" val="2899580309"/>
              </p:ext>
            </p:extLst>
          </p:nvPr>
        </p:nvGraphicFramePr>
        <p:xfrm>
          <a:off x="1587863" y="2533418"/>
          <a:ext cx="8127999" cy="210312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1651200494"/>
                    </a:ext>
                  </a:extLst>
                </a:gridCol>
                <a:gridCol w="3764979">
                  <a:extLst>
                    <a:ext uri="{9D8B030D-6E8A-4147-A177-3AD203B41FA5}">
                      <a16:colId xmlns:a16="http://schemas.microsoft.com/office/drawing/2014/main" val="2113526664"/>
                    </a:ext>
                  </a:extLst>
                </a:gridCol>
                <a:gridCol w="1653687">
                  <a:extLst>
                    <a:ext uri="{9D8B030D-6E8A-4147-A177-3AD203B41FA5}">
                      <a16:colId xmlns:a16="http://schemas.microsoft.com/office/drawing/2014/main" val="1496732803"/>
                    </a:ext>
                  </a:extLst>
                </a:gridCol>
              </a:tblGrid>
              <a:tr h="370840">
                <a:tc>
                  <a:txBody>
                    <a:bodyPr/>
                    <a:lstStyle/>
                    <a:p>
                      <a:pPr algn="ctr"/>
                      <a:r>
                        <a:rPr lang="pt-BR" sz="1500" dirty="0">
                          <a:solidFill>
                            <a:schemeClr val="bg1"/>
                          </a:solidFill>
                        </a:rPr>
                        <a:t>Casos de Teste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a:txBody>
                    <a:bodyPr/>
                    <a:lstStyle/>
                    <a:p>
                      <a:pPr algn="ctr"/>
                      <a:r>
                        <a:rPr lang="pt-BR" sz="1500" dirty="0">
                          <a:solidFill>
                            <a:schemeClr val="bg1"/>
                          </a:solidFill>
                        </a:rPr>
                        <a:t>Descrição do </a:t>
                      </a:r>
                    </a:p>
                    <a:p>
                      <a:pPr algn="ctr"/>
                      <a:r>
                        <a:rPr lang="pt-BR" sz="1500" dirty="0">
                          <a:solidFill>
                            <a:schemeClr val="bg1"/>
                          </a:solidFill>
                        </a:rPr>
                        <a:t>Caso de</a:t>
                      </a:r>
                      <a:r>
                        <a:rPr lang="pt-BR" sz="1500" baseline="0" dirty="0">
                          <a:solidFill>
                            <a:schemeClr val="bg1"/>
                          </a:solidFill>
                        </a:rPr>
                        <a:t> </a:t>
                      </a:r>
                      <a:r>
                        <a:rPr lang="pt-BR" sz="1500" dirty="0">
                          <a:solidFill>
                            <a:schemeClr val="bg1"/>
                          </a:solidFill>
                        </a:rPr>
                        <a:t>Teste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a:txBody>
                    <a:bodyPr/>
                    <a:lstStyle/>
                    <a:p>
                      <a:pPr algn="ctr"/>
                      <a:r>
                        <a:rPr lang="pt-BR" sz="1500" dirty="0">
                          <a:solidFill>
                            <a:schemeClr val="bg1"/>
                          </a:solidFill>
                        </a:rPr>
                        <a:t>Status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extLst>
                  <a:ext uri="{0D108BD9-81ED-4DB2-BD59-A6C34878D82A}">
                    <a16:rowId xmlns:a16="http://schemas.microsoft.com/office/drawing/2014/main" val="4223604693"/>
                  </a:ext>
                </a:extLst>
              </a:tr>
              <a:tr h="370840">
                <a:tc>
                  <a:txBody>
                    <a:bodyPr/>
                    <a:lstStyle/>
                    <a:p>
                      <a:pPr marL="0" algn="ctr" defTabSz="914400" rtl="0" eaLnBrk="1" latinLnBrk="0" hangingPunct="1"/>
                      <a:r>
                        <a:rPr lang="pt-BR" sz="1600" kern="1200" dirty="0">
                          <a:solidFill>
                            <a:schemeClr val="dk1"/>
                          </a:solidFill>
                          <a:latin typeface="+mn-lt"/>
                          <a:ea typeface="+mn-ea"/>
                          <a:cs typeface="+mn-cs"/>
                        </a:rPr>
                        <a:t>CT #46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sz="1800" kern="1200" dirty="0">
                          <a:solidFill>
                            <a:schemeClr val="dk1"/>
                          </a:solidFill>
                          <a:effectLst/>
                          <a:latin typeface="+mn-lt"/>
                          <a:ea typeface="+mn-ea"/>
                          <a:cs typeface="+mn-cs"/>
                        </a:rPr>
                        <a:t>Verifica se o e-mail de recuperação de senha foi enviado com a</a:t>
                      </a:r>
                      <a:r>
                        <a:rPr lang="pt-BR" sz="1800" kern="1200" baseline="0" dirty="0">
                          <a:solidFill>
                            <a:schemeClr val="dk1"/>
                          </a:solidFill>
                          <a:effectLst/>
                          <a:latin typeface="+mn-lt"/>
                          <a:ea typeface="+mn-ea"/>
                          <a:cs typeface="+mn-cs"/>
                        </a:rPr>
                        <a:t> </a:t>
                      </a:r>
                      <a:r>
                        <a:rPr lang="pt-BR" sz="1800" kern="1200" dirty="0">
                          <a:solidFill>
                            <a:schemeClr val="dk1"/>
                          </a:solidFill>
                          <a:effectLst/>
                          <a:latin typeface="+mn-lt"/>
                          <a:ea typeface="+mn-ea"/>
                          <a:cs typeface="+mn-cs"/>
                        </a:rPr>
                        <a:t>estrutura</a:t>
                      </a:r>
                      <a:r>
                        <a:rPr lang="pt-BR" sz="1800" kern="1200" baseline="0" dirty="0">
                          <a:solidFill>
                            <a:schemeClr val="dk1"/>
                          </a:solidFill>
                          <a:effectLst/>
                          <a:latin typeface="+mn-lt"/>
                          <a:ea typeface="+mn-ea"/>
                          <a:cs typeface="+mn-cs"/>
                        </a:rPr>
                        <a:t> correta.</a:t>
                      </a:r>
                      <a:endParaRPr lang="pt-BR" sz="1800" kern="1200" dirty="0">
                        <a:solidFill>
                          <a:schemeClr val="dk1"/>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sz="1800" kern="1200" dirty="0">
                          <a:solidFill>
                            <a:schemeClr val="dk1"/>
                          </a:solidFill>
                          <a:latin typeface="+mn-lt"/>
                          <a:ea typeface="+mn-ea"/>
                          <a:cs typeface="+mn-cs"/>
                        </a:rPr>
                        <a:t>Sucesso</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476639649"/>
                  </a:ext>
                </a:extLst>
              </a:tr>
              <a:tr h="370840">
                <a:tc>
                  <a:txBody>
                    <a:bodyPr/>
                    <a:lstStyle/>
                    <a:p>
                      <a:pPr marL="0" algn="ctr" defTabSz="914400" rtl="0" eaLnBrk="1" latinLnBrk="0" hangingPunct="1"/>
                      <a:r>
                        <a:rPr lang="pt-BR" sz="1600" kern="1200" dirty="0">
                          <a:solidFill>
                            <a:schemeClr val="dk1"/>
                          </a:solidFill>
                          <a:latin typeface="+mn-lt"/>
                          <a:ea typeface="+mn-ea"/>
                          <a:cs typeface="+mn-cs"/>
                        </a:rPr>
                        <a:t>CT #47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sz="1800" kern="1200" dirty="0">
                          <a:solidFill>
                            <a:schemeClr val="dk1"/>
                          </a:solidFill>
                          <a:effectLst/>
                          <a:latin typeface="+mn-lt"/>
                          <a:ea typeface="+mn-ea"/>
                          <a:cs typeface="+mn-cs"/>
                        </a:rPr>
                        <a:t>Verificar se o botão de Recuperar Senha está funcionando.</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sz="1800" kern="1200" dirty="0">
                          <a:solidFill>
                            <a:schemeClr val="dk1"/>
                          </a:solidFill>
                          <a:latin typeface="+mn-lt"/>
                          <a:ea typeface="+mn-ea"/>
                          <a:cs typeface="+mn-cs"/>
                        </a:rPr>
                        <a:t>Sucesso</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60442707"/>
                  </a:ext>
                </a:extLst>
              </a:tr>
            </a:tbl>
          </a:graphicData>
        </a:graphic>
      </p:graphicFrame>
    </p:spTree>
    <p:extLst>
      <p:ext uri="{BB962C8B-B14F-4D97-AF65-F5344CB8AC3E}">
        <p14:creationId xmlns:p14="http://schemas.microsoft.com/office/powerpoint/2010/main" val="126511518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Caso de Teste</a:t>
            </a:r>
          </a:p>
        </p:txBody>
      </p:sp>
      <p:sp>
        <p:nvSpPr>
          <p:cNvPr id="3" name="Marcador de Posição de Conteúdo 2"/>
          <p:cNvSpPr>
            <a:spLocks noGrp="1"/>
          </p:cNvSpPr>
          <p:nvPr>
            <p:ph idx="1"/>
          </p:nvPr>
        </p:nvSpPr>
        <p:spPr/>
        <p:txBody>
          <a:bodyPr/>
          <a:lstStyle/>
          <a:p>
            <a:pPr lvl="0"/>
            <a:r>
              <a:rPr lang="pt-BR" b="1" dirty="0"/>
              <a:t>Verificar acesso necessário de usuários:</a:t>
            </a:r>
            <a:r>
              <a:rPr lang="pt-BR" dirty="0"/>
              <a:t> Este caso de uso deve ocorrer parar verificar o tipo de usuário e disponibilizar funções de acordo.</a:t>
            </a:r>
          </a:p>
        </p:txBody>
      </p:sp>
      <p:pic>
        <p:nvPicPr>
          <p:cNvPr id="4" name="Imagem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graphicFrame>
        <p:nvGraphicFramePr>
          <p:cNvPr id="6" name="Tabela 5"/>
          <p:cNvGraphicFramePr>
            <a:graphicFrameLocks noGrp="1"/>
          </p:cNvGraphicFramePr>
          <p:nvPr>
            <p:extLst>
              <p:ext uri="{D42A27DB-BD31-4B8C-83A1-F6EECF244321}">
                <p14:modId xmlns:p14="http://schemas.microsoft.com/office/powerpoint/2010/main" val="643993838"/>
              </p:ext>
            </p:extLst>
          </p:nvPr>
        </p:nvGraphicFramePr>
        <p:xfrm>
          <a:off x="1587863" y="2533418"/>
          <a:ext cx="8127999" cy="329184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1651200494"/>
                    </a:ext>
                  </a:extLst>
                </a:gridCol>
                <a:gridCol w="3764979">
                  <a:extLst>
                    <a:ext uri="{9D8B030D-6E8A-4147-A177-3AD203B41FA5}">
                      <a16:colId xmlns:a16="http://schemas.microsoft.com/office/drawing/2014/main" val="2113526664"/>
                    </a:ext>
                  </a:extLst>
                </a:gridCol>
                <a:gridCol w="1653687">
                  <a:extLst>
                    <a:ext uri="{9D8B030D-6E8A-4147-A177-3AD203B41FA5}">
                      <a16:colId xmlns:a16="http://schemas.microsoft.com/office/drawing/2014/main" val="1496732803"/>
                    </a:ext>
                  </a:extLst>
                </a:gridCol>
              </a:tblGrid>
              <a:tr h="370840">
                <a:tc>
                  <a:txBody>
                    <a:bodyPr/>
                    <a:lstStyle/>
                    <a:p>
                      <a:pPr algn="ctr"/>
                      <a:r>
                        <a:rPr lang="pt-BR" sz="1500" dirty="0">
                          <a:solidFill>
                            <a:schemeClr val="bg1"/>
                          </a:solidFill>
                        </a:rPr>
                        <a:t>Casos de Teste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a:txBody>
                    <a:bodyPr/>
                    <a:lstStyle/>
                    <a:p>
                      <a:pPr algn="ctr"/>
                      <a:r>
                        <a:rPr lang="pt-BR" sz="1500" dirty="0">
                          <a:solidFill>
                            <a:schemeClr val="bg1"/>
                          </a:solidFill>
                        </a:rPr>
                        <a:t>Descrição do </a:t>
                      </a:r>
                    </a:p>
                    <a:p>
                      <a:pPr algn="ctr"/>
                      <a:r>
                        <a:rPr lang="pt-BR" sz="1500" dirty="0">
                          <a:solidFill>
                            <a:schemeClr val="bg1"/>
                          </a:solidFill>
                        </a:rPr>
                        <a:t>Caso de</a:t>
                      </a:r>
                      <a:r>
                        <a:rPr lang="pt-BR" sz="1500" baseline="0" dirty="0">
                          <a:solidFill>
                            <a:schemeClr val="bg1"/>
                          </a:solidFill>
                        </a:rPr>
                        <a:t> </a:t>
                      </a:r>
                      <a:r>
                        <a:rPr lang="pt-BR" sz="1500" dirty="0">
                          <a:solidFill>
                            <a:schemeClr val="bg1"/>
                          </a:solidFill>
                        </a:rPr>
                        <a:t>Teste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a:txBody>
                    <a:bodyPr/>
                    <a:lstStyle/>
                    <a:p>
                      <a:pPr algn="ctr"/>
                      <a:r>
                        <a:rPr lang="pt-BR" sz="1500" dirty="0">
                          <a:solidFill>
                            <a:schemeClr val="bg1"/>
                          </a:solidFill>
                        </a:rPr>
                        <a:t>Status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extLst>
                  <a:ext uri="{0D108BD9-81ED-4DB2-BD59-A6C34878D82A}">
                    <a16:rowId xmlns:a16="http://schemas.microsoft.com/office/drawing/2014/main" val="4223604693"/>
                  </a:ext>
                </a:extLst>
              </a:tr>
              <a:tr h="370840">
                <a:tc>
                  <a:txBody>
                    <a:bodyPr/>
                    <a:lstStyle/>
                    <a:p>
                      <a:pPr marL="0" algn="ctr" defTabSz="914400" rtl="0" eaLnBrk="1" latinLnBrk="0" hangingPunct="1"/>
                      <a:r>
                        <a:rPr lang="pt-BR" sz="1600" kern="1200" dirty="0">
                          <a:solidFill>
                            <a:schemeClr val="dk1"/>
                          </a:solidFill>
                          <a:latin typeface="+mn-lt"/>
                          <a:ea typeface="+mn-ea"/>
                          <a:cs typeface="+mn-cs"/>
                        </a:rPr>
                        <a:t>CT #57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sz="1800" kern="1200" dirty="0">
                          <a:solidFill>
                            <a:schemeClr val="dk1"/>
                          </a:solidFill>
                          <a:effectLst/>
                          <a:latin typeface="+mn-lt"/>
                          <a:ea typeface="+mn-ea"/>
                          <a:cs typeface="+mn-cs"/>
                        </a:rPr>
                        <a:t>Ao acessar sistema verificar qual o nível  de acesso o usuário pertence.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sz="1800" kern="1200" dirty="0">
                          <a:solidFill>
                            <a:schemeClr val="dk1"/>
                          </a:solidFill>
                          <a:latin typeface="+mn-lt"/>
                          <a:ea typeface="+mn-ea"/>
                          <a:cs typeface="+mn-cs"/>
                        </a:rPr>
                        <a:t>Sucesso</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476639649"/>
                  </a:ext>
                </a:extLst>
              </a:tr>
              <a:tr h="370840">
                <a:tc>
                  <a:txBody>
                    <a:bodyPr/>
                    <a:lstStyle/>
                    <a:p>
                      <a:pPr marL="0" algn="ctr" defTabSz="914400" rtl="0" eaLnBrk="1" latinLnBrk="0" hangingPunct="1"/>
                      <a:r>
                        <a:rPr lang="pt-BR" sz="1600" kern="1200" dirty="0">
                          <a:solidFill>
                            <a:schemeClr val="dk1"/>
                          </a:solidFill>
                          <a:latin typeface="+mn-lt"/>
                          <a:ea typeface="+mn-ea"/>
                          <a:cs typeface="+mn-cs"/>
                        </a:rPr>
                        <a:t>CT #58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sz="1800" kern="1200" dirty="0">
                          <a:solidFill>
                            <a:schemeClr val="dk1"/>
                          </a:solidFill>
                          <a:effectLst/>
                          <a:latin typeface="+mn-lt"/>
                          <a:ea typeface="+mn-ea"/>
                          <a:cs typeface="+mn-cs"/>
                        </a:rPr>
                        <a:t>Verifica se o usuário pertence ao nível de acesso 1 referente aos usuários comuns.</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sz="1800" kern="1200" dirty="0">
                          <a:solidFill>
                            <a:schemeClr val="dk1"/>
                          </a:solidFill>
                          <a:latin typeface="+mn-lt"/>
                          <a:ea typeface="+mn-ea"/>
                          <a:cs typeface="+mn-cs"/>
                        </a:rPr>
                        <a:t>Sucesso</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60442707"/>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sz="1600" kern="1200" dirty="0">
                          <a:solidFill>
                            <a:schemeClr val="dk1"/>
                          </a:solidFill>
                          <a:latin typeface="+mn-lt"/>
                          <a:ea typeface="+mn-ea"/>
                          <a:cs typeface="+mn-cs"/>
                        </a:rPr>
                        <a:t>CT #59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sz="1800" kern="1200" dirty="0">
                          <a:solidFill>
                            <a:schemeClr val="dk1"/>
                          </a:solidFill>
                          <a:effectLst/>
                          <a:latin typeface="+mn-lt"/>
                          <a:ea typeface="+mn-ea"/>
                          <a:cs typeface="+mn-cs"/>
                        </a:rPr>
                        <a:t>Verifica se o usuário pertence ao nível de acesso 2 referente aos usuários especialistas.</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sz="1800" kern="1200" dirty="0">
                          <a:solidFill>
                            <a:schemeClr val="dk1"/>
                          </a:solidFill>
                          <a:latin typeface="+mn-lt"/>
                          <a:ea typeface="+mn-ea"/>
                          <a:cs typeface="+mn-cs"/>
                        </a:rPr>
                        <a:t>Sucesso</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81542077"/>
                  </a:ext>
                </a:extLst>
              </a:tr>
            </a:tbl>
          </a:graphicData>
        </a:graphic>
      </p:graphicFrame>
    </p:spTree>
    <p:extLst>
      <p:ext uri="{BB962C8B-B14F-4D97-AF65-F5344CB8AC3E}">
        <p14:creationId xmlns:p14="http://schemas.microsoft.com/office/powerpoint/2010/main" val="12726837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Caso de Teste</a:t>
            </a:r>
          </a:p>
        </p:txBody>
      </p:sp>
      <p:pic>
        <p:nvPicPr>
          <p:cNvPr id="4" name="Imagem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graphicFrame>
        <p:nvGraphicFramePr>
          <p:cNvPr id="6" name="Tabela 5"/>
          <p:cNvGraphicFramePr>
            <a:graphicFrameLocks noGrp="1"/>
          </p:cNvGraphicFramePr>
          <p:nvPr>
            <p:extLst>
              <p:ext uri="{D42A27DB-BD31-4B8C-83A1-F6EECF244321}">
                <p14:modId xmlns:p14="http://schemas.microsoft.com/office/powerpoint/2010/main" val="212138850"/>
              </p:ext>
            </p:extLst>
          </p:nvPr>
        </p:nvGraphicFramePr>
        <p:xfrm>
          <a:off x="1587863" y="1855215"/>
          <a:ext cx="8127999" cy="219456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1651200494"/>
                    </a:ext>
                  </a:extLst>
                </a:gridCol>
                <a:gridCol w="3764979">
                  <a:extLst>
                    <a:ext uri="{9D8B030D-6E8A-4147-A177-3AD203B41FA5}">
                      <a16:colId xmlns:a16="http://schemas.microsoft.com/office/drawing/2014/main" val="2113526664"/>
                    </a:ext>
                  </a:extLst>
                </a:gridCol>
                <a:gridCol w="1653687">
                  <a:extLst>
                    <a:ext uri="{9D8B030D-6E8A-4147-A177-3AD203B41FA5}">
                      <a16:colId xmlns:a16="http://schemas.microsoft.com/office/drawing/2014/main" val="1496732803"/>
                    </a:ext>
                  </a:extLst>
                </a:gridCol>
              </a:tblGrid>
              <a:tr h="370840">
                <a:tc>
                  <a:txBody>
                    <a:bodyPr/>
                    <a:lstStyle/>
                    <a:p>
                      <a:pPr algn="ctr"/>
                      <a:r>
                        <a:rPr lang="pt-BR" sz="1500" dirty="0">
                          <a:solidFill>
                            <a:schemeClr val="bg1"/>
                          </a:solidFill>
                        </a:rPr>
                        <a:t>Casos de Teste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a:txBody>
                    <a:bodyPr/>
                    <a:lstStyle/>
                    <a:p>
                      <a:pPr algn="ctr"/>
                      <a:r>
                        <a:rPr lang="pt-BR" sz="1500" dirty="0">
                          <a:solidFill>
                            <a:schemeClr val="bg1"/>
                          </a:solidFill>
                        </a:rPr>
                        <a:t>Descrição do </a:t>
                      </a:r>
                    </a:p>
                    <a:p>
                      <a:pPr algn="ctr"/>
                      <a:r>
                        <a:rPr lang="pt-BR" sz="1500" dirty="0">
                          <a:solidFill>
                            <a:schemeClr val="bg1"/>
                          </a:solidFill>
                        </a:rPr>
                        <a:t>Caso de</a:t>
                      </a:r>
                      <a:r>
                        <a:rPr lang="pt-BR" sz="1500" baseline="0" dirty="0">
                          <a:solidFill>
                            <a:schemeClr val="bg1"/>
                          </a:solidFill>
                        </a:rPr>
                        <a:t> </a:t>
                      </a:r>
                      <a:r>
                        <a:rPr lang="pt-BR" sz="1500" dirty="0">
                          <a:solidFill>
                            <a:schemeClr val="bg1"/>
                          </a:solidFill>
                        </a:rPr>
                        <a:t>Teste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a:txBody>
                    <a:bodyPr/>
                    <a:lstStyle/>
                    <a:p>
                      <a:pPr algn="ctr"/>
                      <a:r>
                        <a:rPr lang="pt-BR" sz="1500" dirty="0">
                          <a:solidFill>
                            <a:schemeClr val="bg1"/>
                          </a:solidFill>
                        </a:rPr>
                        <a:t>Status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extLst>
                  <a:ext uri="{0D108BD9-81ED-4DB2-BD59-A6C34878D82A}">
                    <a16:rowId xmlns:a16="http://schemas.microsoft.com/office/drawing/2014/main" val="4223604693"/>
                  </a:ext>
                </a:extLst>
              </a:tr>
              <a:tr h="370840">
                <a:tc>
                  <a:txBody>
                    <a:bodyPr/>
                    <a:lstStyle/>
                    <a:p>
                      <a:pPr algn="ctr"/>
                      <a:r>
                        <a:rPr lang="pt-BR" sz="1600" dirty="0"/>
                        <a:t>CT #60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sz="1800" kern="1200" dirty="0">
                          <a:solidFill>
                            <a:schemeClr val="dk1"/>
                          </a:solidFill>
                          <a:effectLst/>
                          <a:latin typeface="+mn-lt"/>
                          <a:ea typeface="+mn-ea"/>
                          <a:cs typeface="+mn-cs"/>
                        </a:rPr>
                        <a:t>Verifica se o usuário pertence ao nível de acesso 3  referente ao usuário instituição.</a:t>
                      </a:r>
                      <a:endParaRPr lang="pt-BR" dirty="0"/>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sz="1800" kern="1200" dirty="0">
                          <a:solidFill>
                            <a:schemeClr val="dk1"/>
                          </a:solidFill>
                          <a:latin typeface="+mn-lt"/>
                          <a:ea typeface="+mn-ea"/>
                          <a:cs typeface="+mn-cs"/>
                        </a:rPr>
                        <a:t>Sucesso</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73221937"/>
                  </a:ext>
                </a:extLst>
              </a:tr>
              <a:tr h="370840">
                <a:tc>
                  <a:txBody>
                    <a:bodyPr/>
                    <a:lstStyle/>
                    <a:p>
                      <a:pPr algn="ctr"/>
                      <a:r>
                        <a:rPr lang="pt-BR" sz="1600" dirty="0"/>
                        <a:t>CT #61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sz="1800" kern="1200" dirty="0">
                          <a:solidFill>
                            <a:schemeClr val="dk1"/>
                          </a:solidFill>
                          <a:effectLst/>
                          <a:latin typeface="+mn-lt"/>
                          <a:ea typeface="+mn-ea"/>
                          <a:cs typeface="+mn-cs"/>
                        </a:rPr>
                        <a:t>Verifica se o usuário pertence ao nível de acesso 4 referente ao usuário administrador.</a:t>
                      </a:r>
                      <a:endParaRPr lang="pt-BR" dirty="0"/>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sz="1800" kern="1200" dirty="0">
                          <a:solidFill>
                            <a:schemeClr val="dk1"/>
                          </a:solidFill>
                          <a:latin typeface="+mn-lt"/>
                          <a:ea typeface="+mn-ea"/>
                          <a:cs typeface="+mn-cs"/>
                        </a:rPr>
                        <a:t>Sucesso</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84374338"/>
                  </a:ext>
                </a:extLst>
              </a:tr>
            </a:tbl>
          </a:graphicData>
        </a:graphic>
      </p:graphicFrame>
    </p:spTree>
    <p:extLst>
      <p:ext uri="{BB962C8B-B14F-4D97-AF65-F5344CB8AC3E}">
        <p14:creationId xmlns:p14="http://schemas.microsoft.com/office/powerpoint/2010/main" val="338297341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Caso de Teste</a:t>
            </a:r>
          </a:p>
        </p:txBody>
      </p:sp>
      <p:sp>
        <p:nvSpPr>
          <p:cNvPr id="3" name="Marcador de Posição de Conteúdo 2"/>
          <p:cNvSpPr>
            <a:spLocks noGrp="1"/>
          </p:cNvSpPr>
          <p:nvPr>
            <p:ph idx="1"/>
          </p:nvPr>
        </p:nvSpPr>
        <p:spPr/>
        <p:txBody>
          <a:bodyPr/>
          <a:lstStyle/>
          <a:p>
            <a:pPr lvl="0"/>
            <a:r>
              <a:rPr lang="pt-BR" b="1" dirty="0"/>
              <a:t>Alterar informações cadastradas: </a:t>
            </a:r>
            <a:r>
              <a:rPr lang="pt-BR" dirty="0"/>
              <a:t>Este caso de uso deve ocorrer quando o usuário quiser alterar suas informações cadastradas.</a:t>
            </a:r>
          </a:p>
          <a:p>
            <a:endParaRPr lang="pt-BR" b="1" dirty="0"/>
          </a:p>
        </p:txBody>
      </p:sp>
      <p:pic>
        <p:nvPicPr>
          <p:cNvPr id="4" name="Imagem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graphicFrame>
        <p:nvGraphicFramePr>
          <p:cNvPr id="6" name="Tabela 5"/>
          <p:cNvGraphicFramePr>
            <a:graphicFrameLocks noGrp="1"/>
          </p:cNvGraphicFramePr>
          <p:nvPr>
            <p:extLst>
              <p:ext uri="{D42A27DB-BD31-4B8C-83A1-F6EECF244321}">
                <p14:modId xmlns:p14="http://schemas.microsoft.com/office/powerpoint/2010/main" val="1902136484"/>
              </p:ext>
            </p:extLst>
          </p:nvPr>
        </p:nvGraphicFramePr>
        <p:xfrm>
          <a:off x="1587863" y="2533418"/>
          <a:ext cx="8127999" cy="393192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1651200494"/>
                    </a:ext>
                  </a:extLst>
                </a:gridCol>
                <a:gridCol w="3764979">
                  <a:extLst>
                    <a:ext uri="{9D8B030D-6E8A-4147-A177-3AD203B41FA5}">
                      <a16:colId xmlns:a16="http://schemas.microsoft.com/office/drawing/2014/main" val="2113526664"/>
                    </a:ext>
                  </a:extLst>
                </a:gridCol>
                <a:gridCol w="1653687">
                  <a:extLst>
                    <a:ext uri="{9D8B030D-6E8A-4147-A177-3AD203B41FA5}">
                      <a16:colId xmlns:a16="http://schemas.microsoft.com/office/drawing/2014/main" val="1496732803"/>
                    </a:ext>
                  </a:extLst>
                </a:gridCol>
              </a:tblGrid>
              <a:tr h="370840">
                <a:tc>
                  <a:txBody>
                    <a:bodyPr/>
                    <a:lstStyle/>
                    <a:p>
                      <a:pPr algn="ctr"/>
                      <a:r>
                        <a:rPr lang="pt-BR" sz="1500" dirty="0">
                          <a:solidFill>
                            <a:schemeClr val="bg1"/>
                          </a:solidFill>
                        </a:rPr>
                        <a:t>Casos de Teste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a:txBody>
                    <a:bodyPr/>
                    <a:lstStyle/>
                    <a:p>
                      <a:pPr algn="ctr"/>
                      <a:r>
                        <a:rPr lang="pt-BR" sz="1500" dirty="0">
                          <a:solidFill>
                            <a:schemeClr val="bg1"/>
                          </a:solidFill>
                        </a:rPr>
                        <a:t>Descrição do </a:t>
                      </a:r>
                    </a:p>
                    <a:p>
                      <a:pPr algn="ctr"/>
                      <a:r>
                        <a:rPr lang="pt-BR" sz="1500" dirty="0">
                          <a:solidFill>
                            <a:schemeClr val="bg1"/>
                          </a:solidFill>
                        </a:rPr>
                        <a:t>Caso de</a:t>
                      </a:r>
                      <a:r>
                        <a:rPr lang="pt-BR" sz="1500" baseline="0" dirty="0">
                          <a:solidFill>
                            <a:schemeClr val="bg1"/>
                          </a:solidFill>
                        </a:rPr>
                        <a:t> </a:t>
                      </a:r>
                      <a:r>
                        <a:rPr lang="pt-BR" sz="1500" dirty="0">
                          <a:solidFill>
                            <a:schemeClr val="bg1"/>
                          </a:solidFill>
                        </a:rPr>
                        <a:t>Teste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a:txBody>
                    <a:bodyPr/>
                    <a:lstStyle/>
                    <a:p>
                      <a:pPr algn="ctr"/>
                      <a:r>
                        <a:rPr lang="pt-BR" sz="1500" dirty="0">
                          <a:solidFill>
                            <a:schemeClr val="bg1"/>
                          </a:solidFill>
                        </a:rPr>
                        <a:t>Status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extLst>
                  <a:ext uri="{0D108BD9-81ED-4DB2-BD59-A6C34878D82A}">
                    <a16:rowId xmlns:a16="http://schemas.microsoft.com/office/drawing/2014/main" val="4223604693"/>
                  </a:ext>
                </a:extLst>
              </a:tr>
              <a:tr h="370840">
                <a:tc>
                  <a:txBody>
                    <a:bodyPr/>
                    <a:lstStyle/>
                    <a:p>
                      <a:pPr marL="0" algn="ctr" defTabSz="914400" rtl="0" eaLnBrk="1" latinLnBrk="0" hangingPunct="1"/>
                      <a:r>
                        <a:rPr lang="pt-BR" sz="1600" kern="1200" dirty="0">
                          <a:solidFill>
                            <a:schemeClr val="dk1"/>
                          </a:solidFill>
                          <a:latin typeface="+mn-lt"/>
                          <a:ea typeface="+mn-ea"/>
                          <a:cs typeface="+mn-cs"/>
                        </a:rPr>
                        <a:t>CT #77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sz="1800" kern="1200" dirty="0">
                          <a:solidFill>
                            <a:schemeClr val="dk1"/>
                          </a:solidFill>
                          <a:effectLst/>
                          <a:latin typeface="+mn-lt"/>
                          <a:ea typeface="+mn-ea"/>
                          <a:cs typeface="+mn-cs"/>
                        </a:rPr>
                        <a:t>Verificar se o campo de Nome Completo ultrapassou o limite de 100 caracteres ou está vazio.</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sz="1800" kern="1200" dirty="0">
                          <a:solidFill>
                            <a:schemeClr val="dk1"/>
                          </a:solidFill>
                          <a:latin typeface="+mn-lt"/>
                          <a:ea typeface="+mn-ea"/>
                          <a:cs typeface="+mn-cs"/>
                        </a:rPr>
                        <a:t>Sucesso</a:t>
                      </a:r>
                      <a:endParaRPr lang="pt-BR" dirty="0"/>
                    </a:p>
                    <a:p>
                      <a:pPr algn="ct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476639649"/>
                  </a:ext>
                </a:extLst>
              </a:tr>
              <a:tr h="370840">
                <a:tc>
                  <a:txBody>
                    <a:bodyPr/>
                    <a:lstStyle/>
                    <a:p>
                      <a:pPr marL="0" algn="ctr" defTabSz="914400" rtl="0" eaLnBrk="1" latinLnBrk="0" hangingPunct="1"/>
                      <a:r>
                        <a:rPr lang="pt-BR" sz="1600" kern="1200" dirty="0">
                          <a:solidFill>
                            <a:schemeClr val="dk1"/>
                          </a:solidFill>
                          <a:latin typeface="+mn-lt"/>
                          <a:ea typeface="+mn-ea"/>
                          <a:cs typeface="+mn-cs"/>
                        </a:rPr>
                        <a:t>CT #78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sz="1800" kern="1200" dirty="0">
                          <a:solidFill>
                            <a:schemeClr val="dk1"/>
                          </a:solidFill>
                          <a:effectLst/>
                          <a:latin typeface="+mn-lt"/>
                          <a:ea typeface="+mn-ea"/>
                          <a:cs typeface="+mn-cs"/>
                        </a:rPr>
                        <a:t>Verificar se o campo de E-mail é valido, dentro do padrão determinado.</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sz="1800" kern="1200" dirty="0">
                          <a:solidFill>
                            <a:schemeClr val="dk1"/>
                          </a:solidFill>
                          <a:latin typeface="+mn-lt"/>
                          <a:ea typeface="+mn-ea"/>
                          <a:cs typeface="+mn-cs"/>
                        </a:rPr>
                        <a:t>Sucesso</a:t>
                      </a:r>
                      <a:endParaRPr lang="pt-BR" dirty="0"/>
                    </a:p>
                    <a:p>
                      <a:pPr algn="ct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138885421"/>
                  </a:ext>
                </a:extLst>
              </a:tr>
              <a:tr h="370840">
                <a:tc>
                  <a:txBody>
                    <a:bodyPr/>
                    <a:lstStyle/>
                    <a:p>
                      <a:pPr marL="0" algn="ctr" defTabSz="914400" rtl="0" eaLnBrk="1" latinLnBrk="0" hangingPunct="1"/>
                      <a:r>
                        <a:rPr lang="pt-BR" sz="1600" kern="1200" dirty="0">
                          <a:solidFill>
                            <a:schemeClr val="dk1"/>
                          </a:solidFill>
                          <a:latin typeface="+mn-lt"/>
                          <a:ea typeface="+mn-ea"/>
                          <a:cs typeface="+mn-cs"/>
                        </a:rPr>
                        <a:t>CT #79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sz="1800" kern="1200" dirty="0">
                          <a:solidFill>
                            <a:schemeClr val="dk1"/>
                          </a:solidFill>
                          <a:effectLst/>
                          <a:latin typeface="+mn-lt"/>
                          <a:ea typeface="+mn-ea"/>
                          <a:cs typeface="+mn-cs"/>
                        </a:rPr>
                        <a:t>Verificar se o campo de Senha tem menos de 6 ou mais de 40 caracteres ou está vazio</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sz="1800" kern="1200" dirty="0">
                          <a:solidFill>
                            <a:schemeClr val="dk1"/>
                          </a:solidFill>
                          <a:latin typeface="+mn-lt"/>
                          <a:ea typeface="+mn-ea"/>
                          <a:cs typeface="+mn-cs"/>
                        </a:rPr>
                        <a:t>Sucesso</a:t>
                      </a:r>
                      <a:endParaRPr lang="pt-BR" dirty="0"/>
                    </a:p>
                    <a:p>
                      <a:pPr algn="ct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49709232"/>
                  </a:ext>
                </a:extLst>
              </a:tr>
              <a:tr h="370840">
                <a:tc>
                  <a:txBody>
                    <a:bodyPr/>
                    <a:lstStyle/>
                    <a:p>
                      <a:pPr marL="0" algn="ctr" defTabSz="914400" rtl="0" eaLnBrk="1" latinLnBrk="0" hangingPunct="1"/>
                      <a:r>
                        <a:rPr lang="pt-BR" sz="1600" kern="1200" dirty="0">
                          <a:solidFill>
                            <a:schemeClr val="dk1"/>
                          </a:solidFill>
                          <a:latin typeface="+mn-lt"/>
                          <a:ea typeface="+mn-ea"/>
                          <a:cs typeface="+mn-cs"/>
                        </a:rPr>
                        <a:t>CT #80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sz="1800" kern="1200" dirty="0">
                          <a:solidFill>
                            <a:schemeClr val="dk1"/>
                          </a:solidFill>
                          <a:effectLst/>
                          <a:latin typeface="+mn-lt"/>
                          <a:ea typeface="+mn-ea"/>
                          <a:cs typeface="+mn-cs"/>
                        </a:rPr>
                        <a:t>Verifica se os dados do campo CEP realmente existe.</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sz="1800" kern="1200" dirty="0">
                          <a:solidFill>
                            <a:schemeClr val="dk1"/>
                          </a:solidFill>
                          <a:latin typeface="+mn-lt"/>
                          <a:ea typeface="+mn-ea"/>
                          <a:cs typeface="+mn-cs"/>
                        </a:rPr>
                        <a:t>Falha</a:t>
                      </a:r>
                      <a:endParaRPr lang="pt-BR" dirty="0"/>
                    </a:p>
                    <a:p>
                      <a:pPr algn="ct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00294335"/>
                  </a:ext>
                </a:extLst>
              </a:tr>
            </a:tbl>
          </a:graphicData>
        </a:graphic>
      </p:graphicFrame>
    </p:spTree>
    <p:extLst>
      <p:ext uri="{BB962C8B-B14F-4D97-AF65-F5344CB8AC3E}">
        <p14:creationId xmlns:p14="http://schemas.microsoft.com/office/powerpoint/2010/main" val="398147404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Caso de Teste</a:t>
            </a:r>
          </a:p>
        </p:txBody>
      </p:sp>
      <p:pic>
        <p:nvPicPr>
          <p:cNvPr id="4" name="Imagem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graphicFrame>
        <p:nvGraphicFramePr>
          <p:cNvPr id="6" name="Tabela 5"/>
          <p:cNvGraphicFramePr>
            <a:graphicFrameLocks noGrp="1"/>
          </p:cNvGraphicFramePr>
          <p:nvPr>
            <p:extLst>
              <p:ext uri="{D42A27DB-BD31-4B8C-83A1-F6EECF244321}">
                <p14:modId xmlns:p14="http://schemas.microsoft.com/office/powerpoint/2010/main" val="4286080107"/>
              </p:ext>
            </p:extLst>
          </p:nvPr>
        </p:nvGraphicFramePr>
        <p:xfrm>
          <a:off x="1587863" y="1855215"/>
          <a:ext cx="8127999" cy="475488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1651200494"/>
                    </a:ext>
                  </a:extLst>
                </a:gridCol>
                <a:gridCol w="3764979">
                  <a:extLst>
                    <a:ext uri="{9D8B030D-6E8A-4147-A177-3AD203B41FA5}">
                      <a16:colId xmlns:a16="http://schemas.microsoft.com/office/drawing/2014/main" val="2113526664"/>
                    </a:ext>
                  </a:extLst>
                </a:gridCol>
                <a:gridCol w="1653687">
                  <a:extLst>
                    <a:ext uri="{9D8B030D-6E8A-4147-A177-3AD203B41FA5}">
                      <a16:colId xmlns:a16="http://schemas.microsoft.com/office/drawing/2014/main" val="1496732803"/>
                    </a:ext>
                  </a:extLst>
                </a:gridCol>
              </a:tblGrid>
              <a:tr h="370840">
                <a:tc>
                  <a:txBody>
                    <a:bodyPr/>
                    <a:lstStyle/>
                    <a:p>
                      <a:pPr algn="ctr"/>
                      <a:r>
                        <a:rPr lang="pt-BR" sz="1500" dirty="0">
                          <a:solidFill>
                            <a:schemeClr val="bg1"/>
                          </a:solidFill>
                        </a:rPr>
                        <a:t>Casos de Teste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a:txBody>
                    <a:bodyPr/>
                    <a:lstStyle/>
                    <a:p>
                      <a:pPr algn="ctr"/>
                      <a:r>
                        <a:rPr lang="pt-BR" sz="1500" dirty="0">
                          <a:solidFill>
                            <a:schemeClr val="bg1"/>
                          </a:solidFill>
                        </a:rPr>
                        <a:t>Descrição do </a:t>
                      </a:r>
                    </a:p>
                    <a:p>
                      <a:pPr algn="ctr"/>
                      <a:r>
                        <a:rPr lang="pt-BR" sz="1500" dirty="0">
                          <a:solidFill>
                            <a:schemeClr val="bg1"/>
                          </a:solidFill>
                        </a:rPr>
                        <a:t>Caso de</a:t>
                      </a:r>
                      <a:r>
                        <a:rPr lang="pt-BR" sz="1500" baseline="0" dirty="0">
                          <a:solidFill>
                            <a:schemeClr val="bg1"/>
                          </a:solidFill>
                        </a:rPr>
                        <a:t> </a:t>
                      </a:r>
                      <a:r>
                        <a:rPr lang="pt-BR" sz="1500" dirty="0">
                          <a:solidFill>
                            <a:schemeClr val="bg1"/>
                          </a:solidFill>
                        </a:rPr>
                        <a:t>Teste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a:txBody>
                    <a:bodyPr/>
                    <a:lstStyle/>
                    <a:p>
                      <a:pPr algn="ctr"/>
                      <a:r>
                        <a:rPr lang="pt-BR" sz="1500" dirty="0">
                          <a:solidFill>
                            <a:schemeClr val="bg1"/>
                          </a:solidFill>
                        </a:rPr>
                        <a:t>Status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extLst>
                  <a:ext uri="{0D108BD9-81ED-4DB2-BD59-A6C34878D82A}">
                    <a16:rowId xmlns:a16="http://schemas.microsoft.com/office/drawing/2014/main" val="4223604693"/>
                  </a:ext>
                </a:extLst>
              </a:tr>
              <a:tr h="370840">
                <a:tc>
                  <a:txBody>
                    <a:bodyPr/>
                    <a:lstStyle/>
                    <a:p>
                      <a:pPr algn="ctr"/>
                      <a:r>
                        <a:rPr lang="pt-BR" sz="1600" dirty="0"/>
                        <a:t>CT #81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sz="1800" kern="1200" dirty="0">
                          <a:solidFill>
                            <a:schemeClr val="dk1"/>
                          </a:solidFill>
                          <a:effectLst/>
                          <a:latin typeface="+mn-lt"/>
                          <a:ea typeface="+mn-ea"/>
                          <a:cs typeface="+mn-cs"/>
                        </a:rPr>
                        <a:t>Verificar se o campo de Rua ultrapassou o limite de 100 caracteres e não contenha caracteres especiais nem números ou está vazio.</a:t>
                      </a:r>
                      <a:endParaRPr lang="pt-BR" dirty="0"/>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sz="1800" kern="1200" dirty="0">
                          <a:solidFill>
                            <a:schemeClr val="dk1"/>
                          </a:solidFill>
                          <a:latin typeface="+mn-lt"/>
                          <a:ea typeface="+mn-ea"/>
                          <a:cs typeface="+mn-cs"/>
                        </a:rPr>
                        <a:t>Sucesso</a:t>
                      </a:r>
                      <a:endParaRPr lang="pt-BR" dirty="0"/>
                    </a:p>
                    <a:p>
                      <a:pPr algn="ct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73221937"/>
                  </a:ext>
                </a:extLst>
              </a:tr>
              <a:tr h="370840">
                <a:tc>
                  <a:txBody>
                    <a:bodyPr/>
                    <a:lstStyle/>
                    <a:p>
                      <a:pPr algn="ctr"/>
                      <a:r>
                        <a:rPr lang="pt-BR" sz="1600" dirty="0"/>
                        <a:t>CT #82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sz="1800" kern="1200" dirty="0">
                          <a:solidFill>
                            <a:schemeClr val="dk1"/>
                          </a:solidFill>
                          <a:effectLst/>
                          <a:latin typeface="+mn-lt"/>
                          <a:ea typeface="+mn-ea"/>
                          <a:cs typeface="+mn-cs"/>
                        </a:rPr>
                        <a:t>Verificar se o campo de Numero da residência ultrapassou o limite de 6 caracteres e não contenha caracteres especiais nem números ou está vazio.</a:t>
                      </a:r>
                      <a:endParaRPr lang="pt-BR" dirty="0"/>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sz="1800" kern="1200" dirty="0">
                          <a:solidFill>
                            <a:schemeClr val="dk1"/>
                          </a:solidFill>
                          <a:latin typeface="+mn-lt"/>
                          <a:ea typeface="+mn-ea"/>
                          <a:cs typeface="+mn-cs"/>
                        </a:rPr>
                        <a:t>Falha</a:t>
                      </a:r>
                      <a:endParaRPr lang="pt-BR" dirty="0"/>
                    </a:p>
                    <a:p>
                      <a:pPr algn="ct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84374338"/>
                  </a:ext>
                </a:extLst>
              </a:tr>
              <a:tr h="370840">
                <a:tc>
                  <a:txBody>
                    <a:bodyPr/>
                    <a:lstStyle/>
                    <a:p>
                      <a:pPr marL="0" algn="ctr" defTabSz="914400" rtl="0" eaLnBrk="1" latinLnBrk="0" hangingPunct="1"/>
                      <a:r>
                        <a:rPr lang="pt-BR" sz="1600" kern="1200" dirty="0">
                          <a:solidFill>
                            <a:schemeClr val="dk1"/>
                          </a:solidFill>
                          <a:latin typeface="+mn-lt"/>
                          <a:ea typeface="+mn-ea"/>
                          <a:cs typeface="+mn-cs"/>
                        </a:rPr>
                        <a:t>CT #83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sz="1800" kern="1200" dirty="0">
                          <a:solidFill>
                            <a:schemeClr val="dk1"/>
                          </a:solidFill>
                          <a:effectLst/>
                          <a:latin typeface="+mn-lt"/>
                          <a:ea typeface="+mn-ea"/>
                          <a:cs typeface="+mn-cs"/>
                        </a:rPr>
                        <a:t>Verificar se o campo de cidade ultrapassou o limite de 70 caracteres e não contenha caracteres especiais nem números ou está vazio</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sz="1800" kern="1200" dirty="0">
                          <a:solidFill>
                            <a:schemeClr val="dk1"/>
                          </a:solidFill>
                          <a:latin typeface="+mn-lt"/>
                          <a:ea typeface="+mn-ea"/>
                          <a:cs typeface="+mn-cs"/>
                        </a:rPr>
                        <a:t>Sucesso</a:t>
                      </a:r>
                      <a:endParaRPr lang="pt-BR" dirty="0"/>
                    </a:p>
                    <a:p>
                      <a:pPr algn="ct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716922149"/>
                  </a:ext>
                </a:extLst>
              </a:tr>
            </a:tbl>
          </a:graphicData>
        </a:graphic>
      </p:graphicFrame>
    </p:spTree>
    <p:extLst>
      <p:ext uri="{BB962C8B-B14F-4D97-AF65-F5344CB8AC3E}">
        <p14:creationId xmlns:p14="http://schemas.microsoft.com/office/powerpoint/2010/main" val="12404983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972312" y="925357"/>
            <a:ext cx="9418320" cy="1066800"/>
          </a:xfrm>
        </p:spPr>
        <p:txBody>
          <a:bodyPr>
            <a:normAutofit/>
          </a:bodyPr>
          <a:lstStyle/>
          <a:p>
            <a:r>
              <a:rPr lang="pt-BR" sz="6000" dirty="0"/>
              <a:t>MOD01 - Usuários</a:t>
            </a:r>
          </a:p>
        </p:txBody>
      </p:sp>
      <p:sp>
        <p:nvSpPr>
          <p:cNvPr id="5" name="Subtítulo 4"/>
          <p:cNvSpPr>
            <a:spLocks noGrp="1"/>
          </p:cNvSpPr>
          <p:nvPr>
            <p:ph type="subTitle" idx="1"/>
          </p:nvPr>
        </p:nvSpPr>
        <p:spPr>
          <a:xfrm>
            <a:off x="1261872" y="3291840"/>
            <a:ext cx="9418320" cy="3200400"/>
          </a:xfrm>
        </p:spPr>
        <p:txBody>
          <a:bodyPr>
            <a:noAutofit/>
          </a:bodyPr>
          <a:lstStyle/>
          <a:p>
            <a:r>
              <a:rPr lang="pt-BR" dirty="0"/>
              <a:t>Giovanna </a:t>
            </a:r>
            <a:r>
              <a:rPr lang="pt-BR" dirty="0" err="1"/>
              <a:t>Bonini</a:t>
            </a:r>
            <a:r>
              <a:rPr lang="pt-BR" dirty="0"/>
              <a:t> -  Analista</a:t>
            </a:r>
          </a:p>
          <a:p>
            <a:r>
              <a:rPr lang="pt-BR" dirty="0"/>
              <a:t>Leonardo Mafra -  Analista</a:t>
            </a:r>
          </a:p>
          <a:p>
            <a:r>
              <a:rPr lang="pt-BR" dirty="0"/>
              <a:t>Igor </a:t>
            </a:r>
            <a:r>
              <a:rPr lang="pt-BR" dirty="0" err="1"/>
              <a:t>Torati</a:t>
            </a:r>
            <a:r>
              <a:rPr lang="pt-BR" dirty="0"/>
              <a:t> - DBA</a:t>
            </a:r>
          </a:p>
          <a:p>
            <a:r>
              <a:rPr lang="pt-BR" dirty="0"/>
              <a:t>Amanda </a:t>
            </a:r>
            <a:r>
              <a:rPr lang="pt-BR" dirty="0" err="1"/>
              <a:t>Leonardi</a:t>
            </a:r>
            <a:r>
              <a:rPr lang="pt-BR" dirty="0"/>
              <a:t> -  DBA</a:t>
            </a:r>
          </a:p>
          <a:p>
            <a:r>
              <a:rPr lang="pt-BR" dirty="0"/>
              <a:t>Anderson Silva-  Desenvolvedor</a:t>
            </a:r>
          </a:p>
          <a:p>
            <a:r>
              <a:rPr lang="pt-BR" dirty="0" err="1"/>
              <a:t>Aleccheévina</a:t>
            </a:r>
            <a:r>
              <a:rPr lang="pt-BR" dirty="0"/>
              <a:t> de Oliveira - Desenvolvedor</a:t>
            </a:r>
          </a:p>
          <a:p>
            <a:endParaRPr lang="pt-BR" dirty="0">
              <a:latin typeface="Calibri" panose="020F0502020204030204" pitchFamily="34" charset="0"/>
            </a:endParaRPr>
          </a:p>
          <a:p>
            <a:endParaRPr lang="pt-BR" dirty="0">
              <a:latin typeface="Calibri" panose="020F0502020204030204" pitchFamily="34" charset="0"/>
            </a:endParaRPr>
          </a:p>
        </p:txBody>
      </p:sp>
      <p:pic>
        <p:nvPicPr>
          <p:cNvPr id="6" name="Imagem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616440" y="202692"/>
            <a:ext cx="2383141" cy="1445330"/>
          </a:xfrm>
          <a:prstGeom prst="rect">
            <a:avLst/>
          </a:prstGeom>
        </p:spPr>
      </p:pic>
    </p:spTree>
    <p:extLst>
      <p:ext uri="{BB962C8B-B14F-4D97-AF65-F5344CB8AC3E}">
        <p14:creationId xmlns:p14="http://schemas.microsoft.com/office/powerpoint/2010/main" val="19739418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Caso de Teste</a:t>
            </a:r>
          </a:p>
        </p:txBody>
      </p:sp>
      <p:pic>
        <p:nvPicPr>
          <p:cNvPr id="4" name="Imagem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graphicFrame>
        <p:nvGraphicFramePr>
          <p:cNvPr id="6" name="Tabela 5"/>
          <p:cNvGraphicFramePr>
            <a:graphicFrameLocks noGrp="1"/>
          </p:cNvGraphicFramePr>
          <p:nvPr>
            <p:extLst>
              <p:ext uri="{D42A27DB-BD31-4B8C-83A1-F6EECF244321}">
                <p14:modId xmlns:p14="http://schemas.microsoft.com/office/powerpoint/2010/main" val="3474830043"/>
              </p:ext>
            </p:extLst>
          </p:nvPr>
        </p:nvGraphicFramePr>
        <p:xfrm>
          <a:off x="1587863" y="1855215"/>
          <a:ext cx="8127999" cy="412496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1651200494"/>
                    </a:ext>
                  </a:extLst>
                </a:gridCol>
                <a:gridCol w="3764979">
                  <a:extLst>
                    <a:ext uri="{9D8B030D-6E8A-4147-A177-3AD203B41FA5}">
                      <a16:colId xmlns:a16="http://schemas.microsoft.com/office/drawing/2014/main" val="2113526664"/>
                    </a:ext>
                  </a:extLst>
                </a:gridCol>
                <a:gridCol w="1653687">
                  <a:extLst>
                    <a:ext uri="{9D8B030D-6E8A-4147-A177-3AD203B41FA5}">
                      <a16:colId xmlns:a16="http://schemas.microsoft.com/office/drawing/2014/main" val="1496732803"/>
                    </a:ext>
                  </a:extLst>
                </a:gridCol>
              </a:tblGrid>
              <a:tr h="370840">
                <a:tc>
                  <a:txBody>
                    <a:bodyPr/>
                    <a:lstStyle/>
                    <a:p>
                      <a:pPr algn="ctr"/>
                      <a:r>
                        <a:rPr lang="pt-BR" sz="1500" dirty="0">
                          <a:solidFill>
                            <a:schemeClr val="bg1"/>
                          </a:solidFill>
                        </a:rPr>
                        <a:t>Casos de Teste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a:txBody>
                    <a:bodyPr/>
                    <a:lstStyle/>
                    <a:p>
                      <a:pPr algn="ctr"/>
                      <a:r>
                        <a:rPr lang="pt-BR" sz="1500" dirty="0">
                          <a:solidFill>
                            <a:schemeClr val="bg1"/>
                          </a:solidFill>
                        </a:rPr>
                        <a:t>Descrição do </a:t>
                      </a:r>
                    </a:p>
                    <a:p>
                      <a:pPr algn="ctr"/>
                      <a:r>
                        <a:rPr lang="pt-BR" sz="1500" dirty="0">
                          <a:solidFill>
                            <a:schemeClr val="bg1"/>
                          </a:solidFill>
                        </a:rPr>
                        <a:t>Caso de</a:t>
                      </a:r>
                      <a:r>
                        <a:rPr lang="pt-BR" sz="1500" baseline="0" dirty="0">
                          <a:solidFill>
                            <a:schemeClr val="bg1"/>
                          </a:solidFill>
                        </a:rPr>
                        <a:t> </a:t>
                      </a:r>
                      <a:r>
                        <a:rPr lang="pt-BR" sz="1500" dirty="0">
                          <a:solidFill>
                            <a:schemeClr val="bg1"/>
                          </a:solidFill>
                        </a:rPr>
                        <a:t>Teste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a:txBody>
                    <a:bodyPr/>
                    <a:lstStyle/>
                    <a:p>
                      <a:pPr algn="ctr"/>
                      <a:r>
                        <a:rPr lang="pt-BR" sz="1500" dirty="0">
                          <a:solidFill>
                            <a:schemeClr val="bg1"/>
                          </a:solidFill>
                        </a:rPr>
                        <a:t>Status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extLst>
                  <a:ext uri="{0D108BD9-81ED-4DB2-BD59-A6C34878D82A}">
                    <a16:rowId xmlns:a16="http://schemas.microsoft.com/office/drawing/2014/main" val="4223604693"/>
                  </a:ext>
                </a:extLst>
              </a:tr>
              <a:tr h="370840">
                <a:tc>
                  <a:txBody>
                    <a:bodyPr/>
                    <a:lstStyle/>
                    <a:p>
                      <a:pPr algn="ctr"/>
                      <a:r>
                        <a:rPr lang="pt-BR" sz="1600" dirty="0"/>
                        <a:t>CT #84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sz="1800" kern="1200" dirty="0">
                          <a:solidFill>
                            <a:schemeClr val="dk1"/>
                          </a:solidFill>
                          <a:effectLst/>
                          <a:latin typeface="+mn-lt"/>
                          <a:ea typeface="+mn-ea"/>
                          <a:cs typeface="+mn-cs"/>
                        </a:rPr>
                        <a:t>Verificar se o campo de Estado está vazio.</a:t>
                      </a:r>
                      <a:endParaRPr lang="pt-BR" dirty="0"/>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sz="1800" kern="1200" dirty="0">
                          <a:solidFill>
                            <a:schemeClr val="dk1"/>
                          </a:solidFill>
                          <a:latin typeface="+mn-lt"/>
                          <a:ea typeface="+mn-ea"/>
                          <a:cs typeface="+mn-cs"/>
                        </a:rPr>
                        <a:t>Sucesso</a:t>
                      </a:r>
                      <a:endParaRPr lang="pt-BR" dirty="0"/>
                    </a:p>
                    <a:p>
                      <a:pPr algn="ct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73221937"/>
                  </a:ext>
                </a:extLst>
              </a:tr>
              <a:tr h="370840">
                <a:tc>
                  <a:txBody>
                    <a:bodyPr/>
                    <a:lstStyle/>
                    <a:p>
                      <a:pPr algn="ctr"/>
                      <a:r>
                        <a:rPr lang="pt-BR" sz="1600" dirty="0"/>
                        <a:t>CT #85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sz="1800" kern="1200" dirty="0">
                          <a:solidFill>
                            <a:schemeClr val="dk1"/>
                          </a:solidFill>
                          <a:effectLst/>
                          <a:latin typeface="+mn-lt"/>
                          <a:ea typeface="+mn-ea"/>
                          <a:cs typeface="+mn-cs"/>
                        </a:rPr>
                        <a:t>Verificar se o campo de Data de Nascimento está vazio.</a:t>
                      </a:r>
                      <a:endParaRPr lang="pt-BR" dirty="0"/>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sz="1800" kern="1200" dirty="0">
                          <a:solidFill>
                            <a:schemeClr val="dk1"/>
                          </a:solidFill>
                          <a:latin typeface="+mn-lt"/>
                          <a:ea typeface="+mn-ea"/>
                          <a:cs typeface="+mn-cs"/>
                        </a:rPr>
                        <a:t>Sucesso</a:t>
                      </a:r>
                      <a:endParaRPr lang="pt-BR" dirty="0"/>
                    </a:p>
                    <a:p>
                      <a:pPr algn="ct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84374338"/>
                  </a:ext>
                </a:extLst>
              </a:tr>
              <a:tr h="370840">
                <a:tc>
                  <a:txBody>
                    <a:bodyPr/>
                    <a:lstStyle/>
                    <a:p>
                      <a:pPr marL="0" algn="ctr" defTabSz="914400" rtl="0" eaLnBrk="1" latinLnBrk="0" hangingPunct="1"/>
                      <a:r>
                        <a:rPr lang="pt-BR" sz="1600" kern="1200" dirty="0">
                          <a:solidFill>
                            <a:schemeClr val="dk1"/>
                          </a:solidFill>
                          <a:latin typeface="+mn-lt"/>
                          <a:ea typeface="+mn-ea"/>
                          <a:cs typeface="+mn-cs"/>
                        </a:rPr>
                        <a:t>CT #86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sz="1800" kern="1200" dirty="0">
                          <a:solidFill>
                            <a:schemeClr val="dk1"/>
                          </a:solidFill>
                          <a:effectLst/>
                          <a:latin typeface="+mn-lt"/>
                          <a:ea typeface="+mn-ea"/>
                          <a:cs typeface="+mn-cs"/>
                        </a:rPr>
                        <a:t>Verificar se o campo de Tipos de usuário  está vazio.</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sz="1800" kern="1200">
                          <a:solidFill>
                            <a:schemeClr val="dk1"/>
                          </a:solidFill>
                          <a:latin typeface="+mn-lt"/>
                          <a:ea typeface="+mn-ea"/>
                          <a:cs typeface="+mn-cs"/>
                        </a:rPr>
                        <a:t>Sucesso</a:t>
                      </a:r>
                      <a:endParaRPr lang="pt-BR"/>
                    </a:p>
                    <a:p>
                      <a:pPr algn="ct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716922149"/>
                  </a:ext>
                </a:extLst>
              </a:tr>
              <a:tr h="370840">
                <a:tc>
                  <a:txBody>
                    <a:bodyPr/>
                    <a:lstStyle/>
                    <a:p>
                      <a:pPr marL="0" algn="ctr" defTabSz="914400" rtl="0" eaLnBrk="1" latinLnBrk="0" hangingPunct="1"/>
                      <a:r>
                        <a:rPr lang="pt-BR" sz="1600" kern="1200" dirty="0">
                          <a:solidFill>
                            <a:schemeClr val="dk1"/>
                          </a:solidFill>
                          <a:latin typeface="+mn-lt"/>
                          <a:ea typeface="+mn-ea"/>
                          <a:cs typeface="+mn-cs"/>
                        </a:rPr>
                        <a:t>CT #87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sz="1800" kern="1200" dirty="0">
                          <a:solidFill>
                            <a:schemeClr val="dk1"/>
                          </a:solidFill>
                          <a:effectLst/>
                          <a:latin typeface="+mn-lt"/>
                          <a:ea typeface="+mn-ea"/>
                          <a:cs typeface="+mn-cs"/>
                        </a:rPr>
                        <a:t>Verificar o botão “cancelar”.</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sz="1800" kern="1200" dirty="0">
                          <a:solidFill>
                            <a:schemeClr val="dk1"/>
                          </a:solidFill>
                          <a:latin typeface="+mn-lt"/>
                          <a:ea typeface="+mn-ea"/>
                          <a:cs typeface="+mn-cs"/>
                        </a:rPr>
                        <a:t>Sucesso</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65740216"/>
                  </a:ext>
                </a:extLst>
              </a:tr>
              <a:tr h="370840">
                <a:tc>
                  <a:txBody>
                    <a:bodyPr/>
                    <a:lstStyle/>
                    <a:p>
                      <a:pPr marL="0" algn="ctr" defTabSz="914400" rtl="0" eaLnBrk="1" latinLnBrk="0" hangingPunct="1"/>
                      <a:r>
                        <a:rPr lang="pt-BR" sz="1600" kern="1200" dirty="0">
                          <a:solidFill>
                            <a:schemeClr val="dk1"/>
                          </a:solidFill>
                          <a:latin typeface="+mn-lt"/>
                          <a:ea typeface="+mn-ea"/>
                          <a:cs typeface="+mn-cs"/>
                        </a:rPr>
                        <a:t>CT #88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sz="1800" kern="1200" dirty="0">
                          <a:solidFill>
                            <a:schemeClr val="dk1"/>
                          </a:solidFill>
                          <a:effectLst/>
                          <a:latin typeface="+mn-lt"/>
                          <a:ea typeface="+mn-ea"/>
                          <a:cs typeface="+mn-cs"/>
                        </a:rPr>
                        <a:t>Verificar o botão “salvar”.</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sz="1800" kern="1200" dirty="0">
                          <a:solidFill>
                            <a:schemeClr val="dk1"/>
                          </a:solidFill>
                          <a:latin typeface="+mn-lt"/>
                          <a:ea typeface="+mn-ea"/>
                          <a:cs typeface="+mn-cs"/>
                        </a:rPr>
                        <a:t>Sucesso</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20078978"/>
                  </a:ext>
                </a:extLst>
              </a:tr>
              <a:tr h="370840">
                <a:tc>
                  <a:txBody>
                    <a:bodyPr/>
                    <a:lstStyle/>
                    <a:p>
                      <a:pPr marL="0" algn="ctr" defTabSz="914400" rtl="0" eaLnBrk="1" latinLnBrk="0" hangingPunct="1"/>
                      <a:r>
                        <a:rPr lang="pt-BR" sz="1600" kern="1200" dirty="0">
                          <a:solidFill>
                            <a:schemeClr val="dk1"/>
                          </a:solidFill>
                          <a:latin typeface="+mn-lt"/>
                          <a:ea typeface="+mn-ea"/>
                          <a:cs typeface="+mn-cs"/>
                        </a:rPr>
                        <a:t>CT #89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sz="1800" kern="1200" dirty="0">
                          <a:solidFill>
                            <a:schemeClr val="dk1"/>
                          </a:solidFill>
                          <a:effectLst/>
                          <a:latin typeface="+mn-lt"/>
                          <a:ea typeface="+mn-ea"/>
                          <a:cs typeface="+mn-cs"/>
                        </a:rPr>
                        <a:t>Verificar se o processo de salvar não tenha sido concluído com sucesso.</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sz="1800" kern="1200" dirty="0">
                          <a:solidFill>
                            <a:schemeClr val="dk1"/>
                          </a:solidFill>
                          <a:latin typeface="+mn-lt"/>
                          <a:ea typeface="+mn-ea"/>
                          <a:cs typeface="+mn-cs"/>
                        </a:rPr>
                        <a:t>Falha</a:t>
                      </a:r>
                      <a:endParaRPr lang="pt-BR" dirty="0"/>
                    </a:p>
                    <a:p>
                      <a:pPr algn="ct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32069818"/>
                  </a:ext>
                </a:extLst>
              </a:tr>
            </a:tbl>
          </a:graphicData>
        </a:graphic>
      </p:graphicFrame>
    </p:spTree>
    <p:extLst>
      <p:ext uri="{BB962C8B-B14F-4D97-AF65-F5344CB8AC3E}">
        <p14:creationId xmlns:p14="http://schemas.microsoft.com/office/powerpoint/2010/main" val="295067326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Caso de Teste</a:t>
            </a:r>
          </a:p>
        </p:txBody>
      </p:sp>
      <p:sp>
        <p:nvSpPr>
          <p:cNvPr id="3" name="Marcador de Posição de Conteúdo 2"/>
          <p:cNvSpPr>
            <a:spLocks noGrp="1"/>
          </p:cNvSpPr>
          <p:nvPr>
            <p:ph idx="1"/>
          </p:nvPr>
        </p:nvSpPr>
        <p:spPr/>
        <p:txBody>
          <a:bodyPr/>
          <a:lstStyle/>
          <a:p>
            <a:pPr lvl="0"/>
            <a:r>
              <a:rPr lang="pt-BR" b="1" dirty="0" err="1"/>
              <a:t>Logout</a:t>
            </a:r>
            <a:r>
              <a:rPr lang="pt-BR" b="1" dirty="0"/>
              <a:t>: </a:t>
            </a:r>
            <a:r>
              <a:rPr lang="pt-BR" dirty="0"/>
              <a:t>Este caso de uso deve ocorrer quando o usuário desejar sair do site.</a:t>
            </a:r>
          </a:p>
          <a:p>
            <a:endParaRPr lang="pt-BR" b="1" dirty="0"/>
          </a:p>
        </p:txBody>
      </p:sp>
      <p:pic>
        <p:nvPicPr>
          <p:cNvPr id="4" name="Imagem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graphicFrame>
        <p:nvGraphicFramePr>
          <p:cNvPr id="6" name="Tabela 5"/>
          <p:cNvGraphicFramePr>
            <a:graphicFrameLocks noGrp="1"/>
          </p:cNvGraphicFramePr>
          <p:nvPr>
            <p:extLst>
              <p:ext uri="{D42A27DB-BD31-4B8C-83A1-F6EECF244321}">
                <p14:modId xmlns:p14="http://schemas.microsoft.com/office/powerpoint/2010/main" val="2121888923"/>
              </p:ext>
            </p:extLst>
          </p:nvPr>
        </p:nvGraphicFramePr>
        <p:xfrm>
          <a:off x="1587863" y="2533418"/>
          <a:ext cx="8127999" cy="118872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1651200494"/>
                    </a:ext>
                  </a:extLst>
                </a:gridCol>
                <a:gridCol w="3764979">
                  <a:extLst>
                    <a:ext uri="{9D8B030D-6E8A-4147-A177-3AD203B41FA5}">
                      <a16:colId xmlns:a16="http://schemas.microsoft.com/office/drawing/2014/main" val="2113526664"/>
                    </a:ext>
                  </a:extLst>
                </a:gridCol>
                <a:gridCol w="1653687">
                  <a:extLst>
                    <a:ext uri="{9D8B030D-6E8A-4147-A177-3AD203B41FA5}">
                      <a16:colId xmlns:a16="http://schemas.microsoft.com/office/drawing/2014/main" val="1496732803"/>
                    </a:ext>
                  </a:extLst>
                </a:gridCol>
              </a:tblGrid>
              <a:tr h="370840">
                <a:tc>
                  <a:txBody>
                    <a:bodyPr/>
                    <a:lstStyle/>
                    <a:p>
                      <a:pPr algn="ctr"/>
                      <a:r>
                        <a:rPr lang="pt-BR" sz="1500" dirty="0">
                          <a:solidFill>
                            <a:schemeClr val="bg1"/>
                          </a:solidFill>
                        </a:rPr>
                        <a:t>Casos de Teste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a:txBody>
                    <a:bodyPr/>
                    <a:lstStyle/>
                    <a:p>
                      <a:pPr algn="ctr"/>
                      <a:r>
                        <a:rPr lang="pt-BR" sz="1500" dirty="0">
                          <a:solidFill>
                            <a:schemeClr val="bg1"/>
                          </a:solidFill>
                        </a:rPr>
                        <a:t>Descrição do </a:t>
                      </a:r>
                    </a:p>
                    <a:p>
                      <a:pPr algn="ctr"/>
                      <a:r>
                        <a:rPr lang="pt-BR" sz="1500" dirty="0">
                          <a:solidFill>
                            <a:schemeClr val="bg1"/>
                          </a:solidFill>
                        </a:rPr>
                        <a:t>Caso de</a:t>
                      </a:r>
                      <a:r>
                        <a:rPr lang="pt-BR" sz="1500" baseline="0" dirty="0">
                          <a:solidFill>
                            <a:schemeClr val="bg1"/>
                          </a:solidFill>
                        </a:rPr>
                        <a:t> </a:t>
                      </a:r>
                      <a:r>
                        <a:rPr lang="pt-BR" sz="1500" dirty="0">
                          <a:solidFill>
                            <a:schemeClr val="bg1"/>
                          </a:solidFill>
                        </a:rPr>
                        <a:t>Teste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a:txBody>
                    <a:bodyPr/>
                    <a:lstStyle/>
                    <a:p>
                      <a:pPr algn="ctr"/>
                      <a:r>
                        <a:rPr lang="pt-BR" sz="1500" dirty="0">
                          <a:solidFill>
                            <a:schemeClr val="bg1"/>
                          </a:solidFill>
                        </a:rPr>
                        <a:t>Status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extLst>
                  <a:ext uri="{0D108BD9-81ED-4DB2-BD59-A6C34878D82A}">
                    <a16:rowId xmlns:a16="http://schemas.microsoft.com/office/drawing/2014/main" val="4223604693"/>
                  </a:ext>
                </a:extLst>
              </a:tr>
              <a:tr h="370840">
                <a:tc>
                  <a:txBody>
                    <a:bodyPr/>
                    <a:lstStyle/>
                    <a:p>
                      <a:pPr marL="0" algn="ctr" defTabSz="914400" rtl="0" eaLnBrk="1" latinLnBrk="0" hangingPunct="1"/>
                      <a:r>
                        <a:rPr lang="pt-BR" sz="1600" kern="1200" dirty="0">
                          <a:solidFill>
                            <a:schemeClr val="dk1"/>
                          </a:solidFill>
                          <a:latin typeface="+mn-lt"/>
                          <a:ea typeface="+mn-ea"/>
                          <a:cs typeface="+mn-cs"/>
                        </a:rPr>
                        <a:t>CT #93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sz="1800" kern="1200" dirty="0">
                          <a:solidFill>
                            <a:schemeClr val="dk1"/>
                          </a:solidFill>
                          <a:effectLst/>
                          <a:latin typeface="+mn-lt"/>
                          <a:ea typeface="+mn-ea"/>
                          <a:cs typeface="+mn-cs"/>
                        </a:rPr>
                        <a:t>Verificar se o usuário selecionou o botão de </a:t>
                      </a:r>
                      <a:r>
                        <a:rPr lang="pt-BR" sz="1800" kern="1200" dirty="0" err="1">
                          <a:solidFill>
                            <a:schemeClr val="dk1"/>
                          </a:solidFill>
                          <a:effectLst/>
                          <a:latin typeface="+mn-lt"/>
                          <a:ea typeface="+mn-ea"/>
                          <a:cs typeface="+mn-cs"/>
                        </a:rPr>
                        <a:t>logout</a:t>
                      </a:r>
                      <a:r>
                        <a:rPr lang="pt-BR" sz="1800" kern="1200" dirty="0">
                          <a:solidFill>
                            <a:schemeClr val="dk1"/>
                          </a:solidFill>
                          <a:effectLst/>
                          <a:latin typeface="+mn-lt"/>
                          <a:ea typeface="+mn-ea"/>
                          <a:cs typeface="+mn-cs"/>
                        </a:rPr>
                        <a:t> para sair do site.</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sz="1800" kern="1200" dirty="0">
                          <a:solidFill>
                            <a:schemeClr val="dk1"/>
                          </a:solidFill>
                          <a:latin typeface="+mn-lt"/>
                          <a:ea typeface="+mn-ea"/>
                          <a:cs typeface="+mn-cs"/>
                        </a:rPr>
                        <a:t>Sucesso</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476639649"/>
                  </a:ext>
                </a:extLst>
              </a:tr>
            </a:tbl>
          </a:graphicData>
        </a:graphic>
      </p:graphicFrame>
    </p:spTree>
    <p:extLst>
      <p:ext uri="{BB962C8B-B14F-4D97-AF65-F5344CB8AC3E}">
        <p14:creationId xmlns:p14="http://schemas.microsoft.com/office/powerpoint/2010/main" val="300922819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Caso de Teste</a:t>
            </a:r>
          </a:p>
        </p:txBody>
      </p:sp>
      <p:sp>
        <p:nvSpPr>
          <p:cNvPr id="3" name="Marcador de Posição de Conteúdo 2"/>
          <p:cNvSpPr>
            <a:spLocks noGrp="1"/>
          </p:cNvSpPr>
          <p:nvPr>
            <p:ph idx="1"/>
          </p:nvPr>
        </p:nvSpPr>
        <p:spPr/>
        <p:txBody>
          <a:bodyPr/>
          <a:lstStyle/>
          <a:p>
            <a:r>
              <a:rPr lang="pt-BR" b="1" dirty="0"/>
              <a:t>Exibir home: </a:t>
            </a:r>
            <a:r>
              <a:rPr lang="pt-BR" dirty="0"/>
              <a:t>Este caso de uso deve ocorrer quando o usuário </a:t>
            </a:r>
            <a:r>
              <a:rPr lang="pt-BR" dirty="0" err="1"/>
              <a:t>logar</a:t>
            </a:r>
            <a:r>
              <a:rPr lang="pt-BR" dirty="0"/>
              <a:t> no site.</a:t>
            </a:r>
          </a:p>
          <a:p>
            <a:endParaRPr lang="pt-BR" b="1" dirty="0"/>
          </a:p>
        </p:txBody>
      </p:sp>
      <p:pic>
        <p:nvPicPr>
          <p:cNvPr id="4" name="Imagem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graphicFrame>
        <p:nvGraphicFramePr>
          <p:cNvPr id="6" name="Tabela 5"/>
          <p:cNvGraphicFramePr>
            <a:graphicFrameLocks noGrp="1"/>
          </p:cNvGraphicFramePr>
          <p:nvPr>
            <p:extLst>
              <p:ext uri="{D42A27DB-BD31-4B8C-83A1-F6EECF244321}">
                <p14:modId xmlns:p14="http://schemas.microsoft.com/office/powerpoint/2010/main" val="3648904999"/>
              </p:ext>
            </p:extLst>
          </p:nvPr>
        </p:nvGraphicFramePr>
        <p:xfrm>
          <a:off x="1587863" y="2533418"/>
          <a:ext cx="8127999" cy="146304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1651200494"/>
                    </a:ext>
                  </a:extLst>
                </a:gridCol>
                <a:gridCol w="3764979">
                  <a:extLst>
                    <a:ext uri="{9D8B030D-6E8A-4147-A177-3AD203B41FA5}">
                      <a16:colId xmlns:a16="http://schemas.microsoft.com/office/drawing/2014/main" val="2113526664"/>
                    </a:ext>
                  </a:extLst>
                </a:gridCol>
                <a:gridCol w="1653687">
                  <a:extLst>
                    <a:ext uri="{9D8B030D-6E8A-4147-A177-3AD203B41FA5}">
                      <a16:colId xmlns:a16="http://schemas.microsoft.com/office/drawing/2014/main" val="1496732803"/>
                    </a:ext>
                  </a:extLst>
                </a:gridCol>
              </a:tblGrid>
              <a:tr h="370840">
                <a:tc>
                  <a:txBody>
                    <a:bodyPr/>
                    <a:lstStyle/>
                    <a:p>
                      <a:pPr algn="ctr"/>
                      <a:r>
                        <a:rPr lang="pt-BR" sz="1500" dirty="0">
                          <a:solidFill>
                            <a:schemeClr val="bg1"/>
                          </a:solidFill>
                        </a:rPr>
                        <a:t>Casos de Teste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a:txBody>
                    <a:bodyPr/>
                    <a:lstStyle/>
                    <a:p>
                      <a:pPr algn="ctr"/>
                      <a:r>
                        <a:rPr lang="pt-BR" sz="1500" dirty="0">
                          <a:solidFill>
                            <a:schemeClr val="bg1"/>
                          </a:solidFill>
                        </a:rPr>
                        <a:t>Descrição do </a:t>
                      </a:r>
                    </a:p>
                    <a:p>
                      <a:pPr algn="ctr"/>
                      <a:r>
                        <a:rPr lang="pt-BR" sz="1500" dirty="0">
                          <a:solidFill>
                            <a:schemeClr val="bg1"/>
                          </a:solidFill>
                        </a:rPr>
                        <a:t>Caso de</a:t>
                      </a:r>
                      <a:r>
                        <a:rPr lang="pt-BR" sz="1500" baseline="0" dirty="0">
                          <a:solidFill>
                            <a:schemeClr val="bg1"/>
                          </a:solidFill>
                        </a:rPr>
                        <a:t> </a:t>
                      </a:r>
                      <a:r>
                        <a:rPr lang="pt-BR" sz="1500" dirty="0">
                          <a:solidFill>
                            <a:schemeClr val="bg1"/>
                          </a:solidFill>
                        </a:rPr>
                        <a:t>Teste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a:txBody>
                    <a:bodyPr/>
                    <a:lstStyle/>
                    <a:p>
                      <a:pPr algn="ctr"/>
                      <a:r>
                        <a:rPr lang="pt-BR" sz="1500" dirty="0">
                          <a:solidFill>
                            <a:schemeClr val="bg1"/>
                          </a:solidFill>
                        </a:rPr>
                        <a:t>Status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extLst>
                  <a:ext uri="{0D108BD9-81ED-4DB2-BD59-A6C34878D82A}">
                    <a16:rowId xmlns:a16="http://schemas.microsoft.com/office/drawing/2014/main" val="4223604693"/>
                  </a:ext>
                </a:extLst>
              </a:tr>
              <a:tr h="370840">
                <a:tc>
                  <a:txBody>
                    <a:bodyPr/>
                    <a:lstStyle/>
                    <a:p>
                      <a:pPr marL="0" algn="ctr" defTabSz="914400" rtl="0" eaLnBrk="1" latinLnBrk="0" hangingPunct="1"/>
                      <a:r>
                        <a:rPr lang="pt-BR" sz="1600" kern="1200" dirty="0">
                          <a:solidFill>
                            <a:schemeClr val="dk1"/>
                          </a:solidFill>
                          <a:latin typeface="+mn-lt"/>
                          <a:ea typeface="+mn-ea"/>
                          <a:cs typeface="+mn-cs"/>
                        </a:rPr>
                        <a:t>CT #99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sz="1800" kern="1200" dirty="0">
                          <a:solidFill>
                            <a:schemeClr val="dk1"/>
                          </a:solidFill>
                          <a:effectLst/>
                          <a:latin typeface="+mn-lt"/>
                          <a:ea typeface="+mn-ea"/>
                          <a:cs typeface="+mn-cs"/>
                        </a:rPr>
                        <a:t>Ao acessar o site INDRA o sistema devera conferir o nível de acesso.</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sz="1800" kern="1200" dirty="0">
                          <a:solidFill>
                            <a:schemeClr val="dk1"/>
                          </a:solidFill>
                          <a:latin typeface="+mn-lt"/>
                          <a:ea typeface="+mn-ea"/>
                          <a:cs typeface="+mn-cs"/>
                        </a:rPr>
                        <a:t>Sucesso</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476639649"/>
                  </a:ext>
                </a:extLst>
              </a:tr>
            </a:tbl>
          </a:graphicData>
        </a:graphic>
      </p:graphicFrame>
    </p:spTree>
    <p:extLst>
      <p:ext uri="{BB962C8B-B14F-4D97-AF65-F5344CB8AC3E}">
        <p14:creationId xmlns:p14="http://schemas.microsoft.com/office/powerpoint/2010/main" val="212056978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Resumo dos Casos de Teste</a:t>
            </a:r>
          </a:p>
        </p:txBody>
      </p:sp>
      <p:graphicFrame>
        <p:nvGraphicFramePr>
          <p:cNvPr id="4" name="Marcador de Posição de Conteúdo 3"/>
          <p:cNvGraphicFramePr>
            <a:graphicFrameLocks noGrp="1"/>
          </p:cNvGraphicFramePr>
          <p:nvPr>
            <p:ph idx="1"/>
            <p:extLst>
              <p:ext uri="{D42A27DB-BD31-4B8C-83A1-F6EECF244321}">
                <p14:modId xmlns:p14="http://schemas.microsoft.com/office/powerpoint/2010/main" val="220705843"/>
              </p:ext>
            </p:extLst>
          </p:nvPr>
        </p:nvGraphicFramePr>
        <p:xfrm>
          <a:off x="1262063" y="1828800"/>
          <a:ext cx="8415328" cy="4884683"/>
        </p:xfrm>
        <a:graphic>
          <a:graphicData uri="http://schemas.openxmlformats.org/drawingml/2006/table">
            <a:tbl>
              <a:tblPr firstRow="1" bandRow="1">
                <a:tableStyleId>{5C22544A-7EE6-4342-B048-85BDC9FD1C3A}</a:tableStyleId>
              </a:tblPr>
              <a:tblGrid>
                <a:gridCol w="2342985">
                  <a:extLst>
                    <a:ext uri="{9D8B030D-6E8A-4147-A177-3AD203B41FA5}">
                      <a16:colId xmlns:a16="http://schemas.microsoft.com/office/drawing/2014/main" val="520672652"/>
                    </a:ext>
                  </a:extLst>
                </a:gridCol>
                <a:gridCol w="2375338">
                  <a:extLst>
                    <a:ext uri="{9D8B030D-6E8A-4147-A177-3AD203B41FA5}">
                      <a16:colId xmlns:a16="http://schemas.microsoft.com/office/drawing/2014/main" val="2381989038"/>
                    </a:ext>
                  </a:extLst>
                </a:gridCol>
                <a:gridCol w="1665005">
                  <a:extLst>
                    <a:ext uri="{9D8B030D-6E8A-4147-A177-3AD203B41FA5}">
                      <a16:colId xmlns:a16="http://schemas.microsoft.com/office/drawing/2014/main" val="513993845"/>
                    </a:ext>
                  </a:extLst>
                </a:gridCol>
                <a:gridCol w="2032000">
                  <a:extLst>
                    <a:ext uri="{9D8B030D-6E8A-4147-A177-3AD203B41FA5}">
                      <a16:colId xmlns:a16="http://schemas.microsoft.com/office/drawing/2014/main" val="3547851879"/>
                    </a:ext>
                  </a:extLst>
                </a:gridCol>
              </a:tblGrid>
              <a:tr h="370840">
                <a:tc>
                  <a:txBody>
                    <a:bodyPr/>
                    <a:lstStyle/>
                    <a:p>
                      <a:r>
                        <a:rPr lang="pt-BR" dirty="0"/>
                        <a:t>Nome do caso de uso: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a:t>Quantidade de testes:</a:t>
                      </a:r>
                    </a:p>
                    <a:p>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a:txBody>
                    <a:bodyPr/>
                    <a:lstStyle/>
                    <a:p>
                      <a:r>
                        <a:rPr lang="pt-BR" dirty="0"/>
                        <a:t>Quantidade</a:t>
                      </a:r>
                      <a:r>
                        <a:rPr lang="pt-BR" baseline="0" dirty="0"/>
                        <a:t> de falhas</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a:txBody>
                    <a:bodyPr/>
                    <a:lstStyle/>
                    <a:p>
                      <a:r>
                        <a:rPr lang="pt-BR" dirty="0"/>
                        <a:t>Quantidade</a:t>
                      </a:r>
                      <a:r>
                        <a:rPr lang="pt-BR" baseline="0" dirty="0"/>
                        <a:t> de sucessos</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extLst>
                  <a:ext uri="{0D108BD9-81ED-4DB2-BD59-A6C34878D82A}">
                    <a16:rowId xmlns:a16="http://schemas.microsoft.com/office/drawing/2014/main" val="842058577"/>
                  </a:ext>
                </a:extLst>
              </a:tr>
              <a:tr h="388883">
                <a:tc>
                  <a:txBody>
                    <a:bodyPr/>
                    <a:lstStyle/>
                    <a:p>
                      <a:r>
                        <a:rPr lang="pt-BR" sz="1800" kern="1200" dirty="0">
                          <a:solidFill>
                            <a:schemeClr val="dk1"/>
                          </a:solidFill>
                          <a:latin typeface="+mn-lt"/>
                          <a:ea typeface="+mn-ea"/>
                          <a:cs typeface="+mn-cs"/>
                        </a:rPr>
                        <a:t>Cadastrar usuário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dirty="0"/>
                        <a:t>63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dirty="0"/>
                        <a:t>15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dirty="0"/>
                        <a:t>48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5746827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sz="1800" kern="1200" dirty="0" err="1">
                          <a:solidFill>
                            <a:schemeClr val="dk1"/>
                          </a:solidFill>
                          <a:latin typeface="+mn-lt"/>
                          <a:ea typeface="+mn-ea"/>
                          <a:cs typeface="+mn-cs"/>
                        </a:rPr>
                        <a:t>Logar</a:t>
                      </a:r>
                      <a:r>
                        <a:rPr lang="pt-BR" sz="1800" kern="1200" dirty="0">
                          <a:solidFill>
                            <a:schemeClr val="dk1"/>
                          </a:solidFill>
                          <a:latin typeface="+mn-lt"/>
                          <a:ea typeface="+mn-ea"/>
                          <a:cs typeface="+mn-cs"/>
                        </a:rPr>
                        <a:t> no sistema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dirty="0"/>
                        <a:t>15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dirty="0"/>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dirty="0"/>
                        <a:t>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225581125"/>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b="0" dirty="0"/>
                        <a:t>Enviar feedback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dirty="0"/>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dirty="0"/>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48503734"/>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b="0" dirty="0"/>
                        <a:t>Confirmar cadastro de usuário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dirty="0"/>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dirty="0"/>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9634385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a:t>Enviar e-mail de confirmação de cadastro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dirty="0"/>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dirty="0"/>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36431409"/>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a:t>Recuperar Senha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dirty="0"/>
                        <a:t>12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dirty="0"/>
                        <a:t>12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573678987"/>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a:t>Enviar e-mail de recuperação de senha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dirty="0"/>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dirty="0"/>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805754779"/>
                  </a:ext>
                </a:extLst>
              </a:tr>
            </a:tbl>
          </a:graphicData>
        </a:graphic>
      </p:graphicFrame>
      <p:pic>
        <p:nvPicPr>
          <p:cNvPr id="5" name="Imagem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spTree>
    <p:extLst>
      <p:ext uri="{BB962C8B-B14F-4D97-AF65-F5344CB8AC3E}">
        <p14:creationId xmlns:p14="http://schemas.microsoft.com/office/powerpoint/2010/main" val="299266303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Resumo dos Casos de Teste</a:t>
            </a:r>
          </a:p>
        </p:txBody>
      </p:sp>
      <p:graphicFrame>
        <p:nvGraphicFramePr>
          <p:cNvPr id="4" name="Marcador de Posição de Conteúdo 3"/>
          <p:cNvGraphicFramePr>
            <a:graphicFrameLocks noGrp="1"/>
          </p:cNvGraphicFramePr>
          <p:nvPr>
            <p:ph idx="1"/>
            <p:extLst>
              <p:ext uri="{D42A27DB-BD31-4B8C-83A1-F6EECF244321}">
                <p14:modId xmlns:p14="http://schemas.microsoft.com/office/powerpoint/2010/main" val="2701072267"/>
              </p:ext>
            </p:extLst>
          </p:nvPr>
        </p:nvGraphicFramePr>
        <p:xfrm>
          <a:off x="1262063" y="1828800"/>
          <a:ext cx="8415328" cy="3210560"/>
        </p:xfrm>
        <a:graphic>
          <a:graphicData uri="http://schemas.openxmlformats.org/drawingml/2006/table">
            <a:tbl>
              <a:tblPr firstRow="1" bandRow="1">
                <a:tableStyleId>{5C22544A-7EE6-4342-B048-85BDC9FD1C3A}</a:tableStyleId>
              </a:tblPr>
              <a:tblGrid>
                <a:gridCol w="2342985">
                  <a:extLst>
                    <a:ext uri="{9D8B030D-6E8A-4147-A177-3AD203B41FA5}">
                      <a16:colId xmlns:a16="http://schemas.microsoft.com/office/drawing/2014/main" val="520672652"/>
                    </a:ext>
                  </a:extLst>
                </a:gridCol>
                <a:gridCol w="2375338">
                  <a:extLst>
                    <a:ext uri="{9D8B030D-6E8A-4147-A177-3AD203B41FA5}">
                      <a16:colId xmlns:a16="http://schemas.microsoft.com/office/drawing/2014/main" val="2381989038"/>
                    </a:ext>
                  </a:extLst>
                </a:gridCol>
                <a:gridCol w="1665005">
                  <a:extLst>
                    <a:ext uri="{9D8B030D-6E8A-4147-A177-3AD203B41FA5}">
                      <a16:colId xmlns:a16="http://schemas.microsoft.com/office/drawing/2014/main" val="513993845"/>
                    </a:ext>
                  </a:extLst>
                </a:gridCol>
                <a:gridCol w="2032000">
                  <a:extLst>
                    <a:ext uri="{9D8B030D-6E8A-4147-A177-3AD203B41FA5}">
                      <a16:colId xmlns:a16="http://schemas.microsoft.com/office/drawing/2014/main" val="3547851879"/>
                    </a:ext>
                  </a:extLst>
                </a:gridCol>
              </a:tblGrid>
              <a:tr h="370840">
                <a:tc>
                  <a:txBody>
                    <a:bodyPr/>
                    <a:lstStyle/>
                    <a:p>
                      <a:r>
                        <a:rPr lang="pt-BR" dirty="0"/>
                        <a:t>Nome do caso de uso: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a:t>Quantidade de testes:</a:t>
                      </a:r>
                    </a:p>
                    <a:p>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a:txBody>
                    <a:bodyPr/>
                    <a:lstStyle/>
                    <a:p>
                      <a:r>
                        <a:rPr lang="pt-BR" dirty="0"/>
                        <a:t>Quantidade</a:t>
                      </a:r>
                      <a:r>
                        <a:rPr lang="pt-BR" baseline="0" dirty="0"/>
                        <a:t> de falhas</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a:txBody>
                    <a:bodyPr/>
                    <a:lstStyle/>
                    <a:p>
                      <a:r>
                        <a:rPr lang="pt-BR" dirty="0"/>
                        <a:t>Quantidade</a:t>
                      </a:r>
                      <a:r>
                        <a:rPr lang="pt-BR" baseline="0" dirty="0"/>
                        <a:t> de sucessos</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extLst>
                  <a:ext uri="{0D108BD9-81ED-4DB2-BD59-A6C34878D82A}">
                    <a16:rowId xmlns:a16="http://schemas.microsoft.com/office/drawing/2014/main" val="842058577"/>
                  </a:ext>
                </a:extLst>
              </a:tr>
              <a:tr h="388883">
                <a:tc>
                  <a:txBody>
                    <a:bodyPr/>
                    <a:lstStyle/>
                    <a:p>
                      <a:r>
                        <a:rPr lang="pt-BR" sz="1800" kern="1200" dirty="0">
                          <a:solidFill>
                            <a:schemeClr val="dk1"/>
                          </a:solidFill>
                          <a:latin typeface="+mn-lt"/>
                          <a:ea typeface="+mn-ea"/>
                          <a:cs typeface="+mn-cs"/>
                        </a:rPr>
                        <a:t>Verificar acesso necessário de usuários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dirty="0"/>
                        <a:t>15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dirty="0"/>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dirty="0"/>
                        <a:t>11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57468270"/>
                  </a:ext>
                </a:extLst>
              </a:tr>
              <a:tr h="370840">
                <a:tc>
                  <a:txBody>
                    <a:bodyPr/>
                    <a:lstStyle/>
                    <a:p>
                      <a:r>
                        <a:rPr lang="pt-BR" dirty="0"/>
                        <a:t>Alterar informações cadastradas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dirty="0"/>
                        <a:t>12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dirty="0"/>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dirty="0"/>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225581125"/>
                  </a:ext>
                </a:extLst>
              </a:tr>
              <a:tr h="370840">
                <a:tc>
                  <a:txBody>
                    <a:bodyPr/>
                    <a:lstStyle/>
                    <a:p>
                      <a:r>
                        <a:rPr lang="pt-BR" dirty="0" err="1"/>
                        <a:t>Logout</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dirty="0"/>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dirty="0"/>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48503734"/>
                  </a:ext>
                </a:extLst>
              </a:tr>
              <a:tr h="370840">
                <a:tc>
                  <a:txBody>
                    <a:bodyPr/>
                    <a:lstStyle/>
                    <a:p>
                      <a:r>
                        <a:rPr lang="pt-BR" dirty="0"/>
                        <a:t>Exibir home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dirty="0"/>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dirty="0"/>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96343851"/>
                  </a:ext>
                </a:extLst>
              </a:tr>
            </a:tbl>
          </a:graphicData>
        </a:graphic>
      </p:graphicFrame>
      <p:pic>
        <p:nvPicPr>
          <p:cNvPr id="5" name="Imagem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spTree>
    <p:extLst>
      <p:ext uri="{BB962C8B-B14F-4D97-AF65-F5344CB8AC3E}">
        <p14:creationId xmlns:p14="http://schemas.microsoft.com/office/powerpoint/2010/main" val="203072318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Integrante</a:t>
            </a:r>
          </a:p>
        </p:txBody>
      </p:sp>
      <p:sp>
        <p:nvSpPr>
          <p:cNvPr id="3" name="Marcador de Posição de Conteúdo 2"/>
          <p:cNvSpPr>
            <a:spLocks noGrp="1"/>
          </p:cNvSpPr>
          <p:nvPr>
            <p:ph idx="1"/>
          </p:nvPr>
        </p:nvSpPr>
        <p:spPr/>
        <p:txBody>
          <a:bodyPr/>
          <a:lstStyle/>
          <a:p>
            <a:r>
              <a:rPr lang="pt-BR" dirty="0"/>
              <a:t>Nome: Giovanna </a:t>
            </a:r>
            <a:r>
              <a:rPr lang="pt-BR" dirty="0" err="1"/>
              <a:t>Bonini</a:t>
            </a:r>
            <a:endParaRPr lang="pt-BR" dirty="0"/>
          </a:p>
          <a:p>
            <a:r>
              <a:rPr lang="pt-BR" dirty="0"/>
              <a:t>Função: Analista</a:t>
            </a:r>
          </a:p>
          <a:p>
            <a:r>
              <a:rPr lang="pt-BR" dirty="0"/>
              <a:t>No que trabalhou: Casos de teste, atualização dos casos de uso.</a:t>
            </a:r>
          </a:p>
          <a:p>
            <a:r>
              <a:rPr lang="pt-BR" dirty="0"/>
              <a:t>Dificuldades:</a:t>
            </a:r>
          </a:p>
          <a:p>
            <a:r>
              <a:rPr lang="pt-BR" dirty="0"/>
              <a:t>Sugestões:</a:t>
            </a:r>
          </a:p>
        </p:txBody>
      </p:sp>
      <p:pic>
        <p:nvPicPr>
          <p:cNvPr id="4" name="Imagem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spTree>
    <p:extLst>
      <p:ext uri="{BB962C8B-B14F-4D97-AF65-F5344CB8AC3E}">
        <p14:creationId xmlns:p14="http://schemas.microsoft.com/office/powerpoint/2010/main" val="222084856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Integrante</a:t>
            </a:r>
          </a:p>
        </p:txBody>
      </p:sp>
      <p:sp>
        <p:nvSpPr>
          <p:cNvPr id="3" name="Marcador de Posição de Conteúdo 2"/>
          <p:cNvSpPr>
            <a:spLocks noGrp="1"/>
          </p:cNvSpPr>
          <p:nvPr>
            <p:ph idx="1"/>
          </p:nvPr>
        </p:nvSpPr>
        <p:spPr/>
        <p:txBody>
          <a:bodyPr/>
          <a:lstStyle/>
          <a:p>
            <a:r>
              <a:rPr lang="pt-BR" dirty="0"/>
              <a:t>Nome: Leonardo Mafra</a:t>
            </a:r>
          </a:p>
          <a:p>
            <a:r>
              <a:rPr lang="pt-BR" dirty="0"/>
              <a:t>Função: Analista</a:t>
            </a:r>
          </a:p>
          <a:p>
            <a:r>
              <a:rPr lang="pt-BR" dirty="0"/>
              <a:t>No que trabalhou: Casos de teste, atualização dos casos de uso.</a:t>
            </a:r>
          </a:p>
          <a:p>
            <a:r>
              <a:rPr lang="pt-BR" dirty="0"/>
              <a:t>Dificuldades:</a:t>
            </a:r>
          </a:p>
          <a:p>
            <a:r>
              <a:rPr lang="pt-BR" dirty="0"/>
              <a:t>Sugestões:</a:t>
            </a:r>
          </a:p>
        </p:txBody>
      </p:sp>
      <p:pic>
        <p:nvPicPr>
          <p:cNvPr id="4" name="Imagem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spTree>
    <p:extLst>
      <p:ext uri="{BB962C8B-B14F-4D97-AF65-F5344CB8AC3E}">
        <p14:creationId xmlns:p14="http://schemas.microsoft.com/office/powerpoint/2010/main" val="277775734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Integrante</a:t>
            </a:r>
          </a:p>
        </p:txBody>
      </p:sp>
      <p:sp>
        <p:nvSpPr>
          <p:cNvPr id="3" name="Marcador de Posição de Conteúdo 2"/>
          <p:cNvSpPr>
            <a:spLocks noGrp="1"/>
          </p:cNvSpPr>
          <p:nvPr>
            <p:ph idx="1"/>
          </p:nvPr>
        </p:nvSpPr>
        <p:spPr/>
        <p:txBody>
          <a:bodyPr/>
          <a:lstStyle/>
          <a:p>
            <a:r>
              <a:rPr lang="pt-BR" dirty="0"/>
              <a:t>Nome: Amanda </a:t>
            </a:r>
            <a:r>
              <a:rPr lang="pt-BR" dirty="0" err="1"/>
              <a:t>Leonardi</a:t>
            </a:r>
            <a:endParaRPr lang="pt-BR" dirty="0"/>
          </a:p>
          <a:p>
            <a:r>
              <a:rPr lang="pt-BR" dirty="0"/>
              <a:t>Função: DBA</a:t>
            </a:r>
          </a:p>
          <a:p>
            <a:r>
              <a:rPr lang="pt-BR" dirty="0"/>
              <a:t>No que trabalhou: Caso de testes, alterações no Banco. </a:t>
            </a:r>
          </a:p>
          <a:p>
            <a:r>
              <a:rPr lang="pt-BR" dirty="0"/>
              <a:t>Dificuldades:</a:t>
            </a:r>
          </a:p>
          <a:p>
            <a:r>
              <a:rPr lang="pt-BR" dirty="0"/>
              <a:t>Sugestões: Comunicação entre o módulo.</a:t>
            </a:r>
          </a:p>
        </p:txBody>
      </p:sp>
      <p:pic>
        <p:nvPicPr>
          <p:cNvPr id="4" name="Imagem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spTree>
    <p:extLst>
      <p:ext uri="{BB962C8B-B14F-4D97-AF65-F5344CB8AC3E}">
        <p14:creationId xmlns:p14="http://schemas.microsoft.com/office/powerpoint/2010/main" val="166398834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Integrante</a:t>
            </a:r>
          </a:p>
        </p:txBody>
      </p:sp>
      <p:sp>
        <p:nvSpPr>
          <p:cNvPr id="3" name="Marcador de Posição de Conteúdo 2"/>
          <p:cNvSpPr>
            <a:spLocks noGrp="1"/>
          </p:cNvSpPr>
          <p:nvPr>
            <p:ph idx="1"/>
          </p:nvPr>
        </p:nvSpPr>
        <p:spPr/>
        <p:txBody>
          <a:bodyPr/>
          <a:lstStyle/>
          <a:p>
            <a:r>
              <a:rPr lang="pt-BR" dirty="0"/>
              <a:t>Nome: Igor </a:t>
            </a:r>
            <a:r>
              <a:rPr lang="pt-BR" dirty="0" err="1"/>
              <a:t>Torati</a:t>
            </a:r>
            <a:endParaRPr lang="pt-BR" dirty="0"/>
          </a:p>
          <a:p>
            <a:r>
              <a:rPr lang="pt-BR" dirty="0"/>
              <a:t>Função: DBA</a:t>
            </a:r>
          </a:p>
          <a:p>
            <a:r>
              <a:rPr lang="pt-BR" dirty="0"/>
              <a:t>No que trabalhou: Alterações no banco de dados, criação do formulário para solicitação de alterações no banco auxilio no desenvolvimento das iterações 1, 2 e 3, principalmente em ações que envolvam cadastro, consultas e alterações no banco de dados.</a:t>
            </a:r>
          </a:p>
          <a:p>
            <a:r>
              <a:rPr lang="pt-BR" dirty="0"/>
              <a:t>Dificuldades: Encontrar um site para consulta do CEP, implementar o sistema de auto 02carregamento de dados de endereço e definir como seria a geração do código de ativação da conta.</a:t>
            </a:r>
          </a:p>
          <a:p>
            <a:r>
              <a:rPr lang="pt-BR" dirty="0"/>
              <a:t>Sugestões: Utilizar algum sistema para consulta do CEP, utilização de criptografia para os valores referentes a senhas no banco e no sistema de </a:t>
            </a:r>
            <a:r>
              <a:rPr lang="pt-BR" dirty="0" err="1"/>
              <a:t>login</a:t>
            </a:r>
            <a:r>
              <a:rPr lang="pt-BR" dirty="0"/>
              <a:t> e criação de formulário para solicitar alterações no banco.</a:t>
            </a:r>
          </a:p>
        </p:txBody>
      </p:sp>
      <p:pic>
        <p:nvPicPr>
          <p:cNvPr id="4" name="Imagem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spTree>
    <p:extLst>
      <p:ext uri="{BB962C8B-B14F-4D97-AF65-F5344CB8AC3E}">
        <p14:creationId xmlns:p14="http://schemas.microsoft.com/office/powerpoint/2010/main" val="347219614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Integrante</a:t>
            </a:r>
          </a:p>
        </p:txBody>
      </p:sp>
      <p:sp>
        <p:nvSpPr>
          <p:cNvPr id="3" name="Marcador de Posição de Conteúdo 2"/>
          <p:cNvSpPr>
            <a:spLocks noGrp="1"/>
          </p:cNvSpPr>
          <p:nvPr>
            <p:ph idx="1"/>
          </p:nvPr>
        </p:nvSpPr>
        <p:spPr/>
        <p:txBody>
          <a:bodyPr/>
          <a:lstStyle/>
          <a:p>
            <a:r>
              <a:rPr lang="pt-BR" dirty="0"/>
              <a:t>Nome: Anderson Silva</a:t>
            </a:r>
          </a:p>
          <a:p>
            <a:r>
              <a:rPr lang="pt-BR" dirty="0"/>
              <a:t>Função: Desenvolvedor</a:t>
            </a:r>
          </a:p>
          <a:p>
            <a:r>
              <a:rPr lang="pt-BR" dirty="0"/>
              <a:t>No que trabalhou: Trabalhei na integração, mas principalmente na integração</a:t>
            </a:r>
          </a:p>
          <a:p>
            <a:r>
              <a:rPr lang="pt-BR" dirty="0"/>
              <a:t>Dificuldades: Integrar protótipos do módulo</a:t>
            </a:r>
          </a:p>
          <a:p>
            <a:r>
              <a:rPr lang="pt-BR" dirty="0"/>
              <a:t>Sugestões: Mais organização.</a:t>
            </a:r>
          </a:p>
        </p:txBody>
      </p:sp>
      <p:pic>
        <p:nvPicPr>
          <p:cNvPr id="4" name="Imagem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spTree>
    <p:extLst>
      <p:ext uri="{BB962C8B-B14F-4D97-AF65-F5344CB8AC3E}">
        <p14:creationId xmlns:p14="http://schemas.microsoft.com/office/powerpoint/2010/main" val="16592483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Planejamento de Atividades</a:t>
            </a:r>
          </a:p>
        </p:txBody>
      </p:sp>
      <p:graphicFrame>
        <p:nvGraphicFramePr>
          <p:cNvPr id="4" name="Marcador de Posição de Conteúdo 3"/>
          <p:cNvGraphicFramePr>
            <a:graphicFrameLocks noGrp="1"/>
          </p:cNvGraphicFramePr>
          <p:nvPr>
            <p:ph idx="1"/>
            <p:extLst>
              <p:ext uri="{D42A27DB-BD31-4B8C-83A1-F6EECF244321}">
                <p14:modId xmlns:p14="http://schemas.microsoft.com/office/powerpoint/2010/main" val="1793398719"/>
              </p:ext>
            </p:extLst>
          </p:nvPr>
        </p:nvGraphicFramePr>
        <p:xfrm>
          <a:off x="1262063" y="1828800"/>
          <a:ext cx="8617660" cy="4785360"/>
        </p:xfrm>
        <a:graphic>
          <a:graphicData uri="http://schemas.openxmlformats.org/drawingml/2006/table">
            <a:tbl>
              <a:tblPr firstRow="1" bandRow="1">
                <a:tableStyleId>{5C22544A-7EE6-4342-B048-85BDC9FD1C3A}</a:tableStyleId>
              </a:tblPr>
              <a:tblGrid>
                <a:gridCol w="976640">
                  <a:extLst>
                    <a:ext uri="{9D8B030D-6E8A-4147-A177-3AD203B41FA5}">
                      <a16:colId xmlns:a16="http://schemas.microsoft.com/office/drawing/2014/main" val="1891765398"/>
                    </a:ext>
                  </a:extLst>
                </a:gridCol>
                <a:gridCol w="1534511">
                  <a:extLst>
                    <a:ext uri="{9D8B030D-6E8A-4147-A177-3AD203B41FA5}">
                      <a16:colId xmlns:a16="http://schemas.microsoft.com/office/drawing/2014/main" val="3284854588"/>
                    </a:ext>
                  </a:extLst>
                </a:gridCol>
                <a:gridCol w="1723696">
                  <a:extLst>
                    <a:ext uri="{9D8B030D-6E8A-4147-A177-3AD203B41FA5}">
                      <a16:colId xmlns:a16="http://schemas.microsoft.com/office/drawing/2014/main" val="3789069938"/>
                    </a:ext>
                  </a:extLst>
                </a:gridCol>
                <a:gridCol w="2427890">
                  <a:extLst>
                    <a:ext uri="{9D8B030D-6E8A-4147-A177-3AD203B41FA5}">
                      <a16:colId xmlns:a16="http://schemas.microsoft.com/office/drawing/2014/main" val="4068056366"/>
                    </a:ext>
                  </a:extLst>
                </a:gridCol>
                <a:gridCol w="1954923">
                  <a:extLst>
                    <a:ext uri="{9D8B030D-6E8A-4147-A177-3AD203B41FA5}">
                      <a16:colId xmlns:a16="http://schemas.microsoft.com/office/drawing/2014/main" val="3063119970"/>
                    </a:ext>
                  </a:extLst>
                </a:gridCol>
              </a:tblGrid>
              <a:tr h="370840">
                <a:tc gridSpan="5">
                  <a:txBody>
                    <a:bodyPr/>
                    <a:lstStyle/>
                    <a:p>
                      <a:pPr algn="ctr"/>
                      <a:r>
                        <a:rPr lang="pt-BR" sz="1800" b="1" dirty="0"/>
                        <a:t>Planejamento das Iterações para o Desenvolvimento dos Casos de Uso</a:t>
                      </a:r>
                    </a:p>
                    <a:p>
                      <a:pPr algn="ctr"/>
                      <a:r>
                        <a:rPr lang="pt-BR" sz="1800" b="1" dirty="0"/>
                        <a:t>Módulo de Cadastros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hMerge="1">
                  <a:txBody>
                    <a:bodyPr/>
                    <a:lstStyle/>
                    <a:p>
                      <a:endParaRPr lang="pt-BR"/>
                    </a:p>
                  </a:txBody>
                  <a:tcPr/>
                </a:tc>
                <a:tc hMerge="1">
                  <a:txBody>
                    <a:bodyPr/>
                    <a:lstStyle/>
                    <a:p>
                      <a:endParaRPr lang="pt-BR"/>
                    </a:p>
                  </a:txBody>
                  <a:tcPr/>
                </a:tc>
                <a:tc hMerge="1">
                  <a:txBody>
                    <a:bodyPr/>
                    <a:lstStyle/>
                    <a:p>
                      <a:endParaRPr lang="pt-BR" dirty="0"/>
                    </a:p>
                  </a:txBody>
                  <a:tcPr/>
                </a:tc>
                <a:tc hMerge="1">
                  <a:txBody>
                    <a:bodyPr/>
                    <a:lstStyle/>
                    <a:p>
                      <a:pPr algn="ctr"/>
                      <a:endParaRPr lang="pt-BR" sz="18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extLst>
                  <a:ext uri="{0D108BD9-81ED-4DB2-BD59-A6C34878D82A}">
                    <a16:rowId xmlns:a16="http://schemas.microsoft.com/office/drawing/2014/main" val="2895991547"/>
                  </a:ext>
                </a:extLst>
              </a:tr>
              <a:tr h="365760">
                <a:tc>
                  <a:txBody>
                    <a:bodyPr/>
                    <a:lstStyle/>
                    <a:p>
                      <a:pPr algn="ctr"/>
                      <a:r>
                        <a:rPr lang="pt-BR" sz="1600" dirty="0"/>
                        <a:t>Iteração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tc>
                  <a:txBody>
                    <a:bodyPr/>
                    <a:lstStyle/>
                    <a:p>
                      <a:pPr algn="ctr"/>
                      <a:r>
                        <a:rPr lang="pt-BR" sz="1600" dirty="0"/>
                        <a:t>Data Prevista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tc>
                  <a:txBody>
                    <a:bodyPr/>
                    <a:lstStyle/>
                    <a:p>
                      <a:pPr algn="ctr"/>
                      <a:r>
                        <a:rPr lang="pt-BR" sz="1600" dirty="0"/>
                        <a:t>Casos de Uso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sz="1600" dirty="0"/>
                        <a:t>Equipe Responsável </a:t>
                      </a:r>
                    </a:p>
                    <a:p>
                      <a:pPr algn="ctr"/>
                      <a:endParaRPr lang="pt-BR"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tc>
                  <a:txBody>
                    <a:bodyPr/>
                    <a:lstStyle/>
                    <a:p>
                      <a:pPr algn="ctr"/>
                      <a:r>
                        <a:rPr lang="pt-BR" sz="1600" dirty="0"/>
                        <a:t>Situação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extLst>
                  <a:ext uri="{0D108BD9-81ED-4DB2-BD59-A6C34878D82A}">
                    <a16:rowId xmlns:a16="http://schemas.microsoft.com/office/drawing/2014/main" val="1170792116"/>
                  </a:ext>
                </a:extLst>
              </a:tr>
              <a:tr h="370840">
                <a:tc>
                  <a:txBody>
                    <a:bodyPr/>
                    <a:lstStyle/>
                    <a:p>
                      <a:r>
                        <a:rPr lang="pt-BR" dirty="0"/>
                        <a:t>#01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dirty="0"/>
                        <a:t>12/08/2016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dirty="0"/>
                        <a:t>Cadastrar Usuários.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dirty="0"/>
                        <a:t>Leonardo (Analista), </a:t>
                      </a:r>
                      <a:r>
                        <a:rPr lang="pt-BR" dirty="0" err="1"/>
                        <a:t>Aleccheévina</a:t>
                      </a:r>
                      <a:r>
                        <a:rPr lang="pt-BR" dirty="0"/>
                        <a:t> (Desenvolvedor) e Igor (DBA)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dirty="0"/>
                        <a:t>Finalizado</a:t>
                      </a:r>
                      <a:endParaRPr lang="pt-BR" i="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90471864"/>
                  </a:ext>
                </a:extLst>
              </a:tr>
              <a:tr h="370840">
                <a:tc>
                  <a:txBody>
                    <a:bodyPr/>
                    <a:lstStyle/>
                    <a:p>
                      <a:r>
                        <a:rPr lang="pt-BR" dirty="0"/>
                        <a:t>#01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dirty="0"/>
                        <a:t>12/08/2016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err="1"/>
                        <a:t>Logout</a:t>
                      </a:r>
                      <a:r>
                        <a:rPr lang="pt-BR"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a:t>Giovanna (Analista), Anderson (Desenvolvedor) e Amanda (DBA)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dirty="0"/>
                        <a:t>Finalizado</a:t>
                      </a:r>
                      <a:endParaRPr lang="pt-BR" i="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934513437"/>
                  </a:ext>
                </a:extLst>
              </a:tr>
              <a:tr h="370840">
                <a:tc>
                  <a:txBody>
                    <a:bodyPr/>
                    <a:lstStyle/>
                    <a:p>
                      <a:r>
                        <a:rPr lang="pt-BR" dirty="0"/>
                        <a:t>#01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dirty="0"/>
                        <a:t>12/08/2016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err="1"/>
                        <a:t>Logar</a:t>
                      </a:r>
                      <a:r>
                        <a:rPr lang="pt-BR" dirty="0"/>
                        <a:t> no sistema.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a:t>Giovanna (Analista), Anderson (Desenvolvedor) e Amanda (DBA)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dirty="0"/>
                        <a:t>Finalizado</a:t>
                      </a:r>
                      <a:endParaRPr lang="pt-BR" i="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88531908"/>
                  </a:ext>
                </a:extLst>
              </a:tr>
            </a:tbl>
          </a:graphicData>
        </a:graphic>
      </p:graphicFrame>
      <p:pic>
        <p:nvPicPr>
          <p:cNvPr id="5" name="Imagem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spTree>
    <p:extLst>
      <p:ext uri="{BB962C8B-B14F-4D97-AF65-F5344CB8AC3E}">
        <p14:creationId xmlns:p14="http://schemas.microsoft.com/office/powerpoint/2010/main" val="335144790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Integrante</a:t>
            </a:r>
          </a:p>
        </p:txBody>
      </p:sp>
      <p:sp>
        <p:nvSpPr>
          <p:cNvPr id="3" name="Marcador de Posição de Conteúdo 2"/>
          <p:cNvSpPr>
            <a:spLocks noGrp="1"/>
          </p:cNvSpPr>
          <p:nvPr>
            <p:ph idx="1"/>
          </p:nvPr>
        </p:nvSpPr>
        <p:spPr/>
        <p:txBody>
          <a:bodyPr/>
          <a:lstStyle/>
          <a:p>
            <a:r>
              <a:rPr lang="pt-BR" dirty="0"/>
              <a:t>Nome: </a:t>
            </a:r>
            <a:r>
              <a:rPr lang="pt-BR" dirty="0" err="1"/>
              <a:t>Aleccheévina</a:t>
            </a:r>
            <a:r>
              <a:rPr lang="pt-BR" dirty="0"/>
              <a:t> de Oliveira</a:t>
            </a:r>
          </a:p>
          <a:p>
            <a:r>
              <a:rPr lang="pt-BR" dirty="0"/>
              <a:t>Função: Desenvolvedor</a:t>
            </a:r>
          </a:p>
          <a:p>
            <a:r>
              <a:rPr lang="pt-BR" dirty="0"/>
              <a:t>No que trabalhou: Terminei as atividades que estavam atrasadas do bimestre passado e nas iterações de confirmar cadastro, recuperar senha, alterar cadastro, enviar feedback e enviar e-mail de confirmação e recuperação de senha.</a:t>
            </a:r>
          </a:p>
          <a:p>
            <a:r>
              <a:rPr lang="pt-BR" dirty="0"/>
              <a:t>Dificuldades: Entregar as atividades no prazo e em compreender como fazer as iterações em termos de código. Entretanto, recebi bastante ajuda e assim consegui aprender muito e superar minhas dificuldades em programação e comunicação.</a:t>
            </a:r>
          </a:p>
          <a:p>
            <a:r>
              <a:rPr lang="pt-BR" dirty="0"/>
              <a:t>Sugestões: Sem sugestões.</a:t>
            </a:r>
          </a:p>
        </p:txBody>
      </p:sp>
      <p:pic>
        <p:nvPicPr>
          <p:cNvPr id="4" name="Imagem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spTree>
    <p:extLst>
      <p:ext uri="{BB962C8B-B14F-4D97-AF65-F5344CB8AC3E}">
        <p14:creationId xmlns:p14="http://schemas.microsoft.com/office/powerpoint/2010/main" val="413039654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Notas dos Integrantes</a:t>
            </a:r>
          </a:p>
        </p:txBody>
      </p:sp>
      <p:graphicFrame>
        <p:nvGraphicFramePr>
          <p:cNvPr id="4" name="Marcador de Posição de Conteúdo 3"/>
          <p:cNvGraphicFramePr>
            <a:graphicFrameLocks noGrp="1"/>
          </p:cNvGraphicFramePr>
          <p:nvPr>
            <p:ph idx="1"/>
            <p:extLst>
              <p:ext uri="{D42A27DB-BD31-4B8C-83A1-F6EECF244321}">
                <p14:modId xmlns:p14="http://schemas.microsoft.com/office/powerpoint/2010/main" val="1985361220"/>
              </p:ext>
            </p:extLst>
          </p:nvPr>
        </p:nvGraphicFramePr>
        <p:xfrm>
          <a:off x="1261872" y="2651760"/>
          <a:ext cx="8594726" cy="3337560"/>
        </p:xfrm>
        <a:graphic>
          <a:graphicData uri="http://schemas.openxmlformats.org/drawingml/2006/table">
            <a:tbl>
              <a:tblPr firstRow="1" bandRow="1">
                <a:tableStyleId>{5C22544A-7EE6-4342-B048-85BDC9FD1C3A}</a:tableStyleId>
              </a:tblPr>
              <a:tblGrid>
                <a:gridCol w="4297363">
                  <a:extLst>
                    <a:ext uri="{9D8B030D-6E8A-4147-A177-3AD203B41FA5}">
                      <a16:colId xmlns:a16="http://schemas.microsoft.com/office/drawing/2014/main" val="3906671981"/>
                    </a:ext>
                  </a:extLst>
                </a:gridCol>
                <a:gridCol w="4297363">
                  <a:extLst>
                    <a:ext uri="{9D8B030D-6E8A-4147-A177-3AD203B41FA5}">
                      <a16:colId xmlns:a16="http://schemas.microsoft.com/office/drawing/2014/main" val="1433779720"/>
                    </a:ext>
                  </a:extLst>
                </a:gridCol>
              </a:tblGrid>
              <a:tr h="370840">
                <a:tc>
                  <a:txBody>
                    <a:bodyPr/>
                    <a:lstStyle/>
                    <a:p>
                      <a:pPr algn="ctr"/>
                      <a:r>
                        <a:rPr lang="pt-BR" dirty="0">
                          <a:solidFill>
                            <a:schemeClr val="bg1"/>
                          </a:solidFill>
                        </a:rPr>
                        <a:t>Integrante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a:txBody>
                    <a:bodyPr/>
                    <a:lstStyle/>
                    <a:p>
                      <a:pPr algn="ctr"/>
                      <a:r>
                        <a:rPr lang="pt-BR" dirty="0"/>
                        <a:t>Nota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extLst>
                  <a:ext uri="{0D108BD9-81ED-4DB2-BD59-A6C34878D82A}">
                    <a16:rowId xmlns:a16="http://schemas.microsoft.com/office/drawing/2014/main" val="565525828"/>
                  </a:ext>
                </a:extLst>
              </a:tr>
              <a:tr h="370840">
                <a:tc>
                  <a:txBody>
                    <a:bodyPr/>
                    <a:lstStyle/>
                    <a:p>
                      <a:pPr algn="ctr"/>
                      <a:r>
                        <a:rPr lang="pt-BR" dirty="0"/>
                        <a:t>Giovanna </a:t>
                      </a:r>
                      <a:r>
                        <a:rPr lang="pt-BR" dirty="0" err="1"/>
                        <a:t>Bonini</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dirty="0"/>
                        <a:t>8,5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867814638"/>
                  </a:ext>
                </a:extLst>
              </a:tr>
              <a:tr h="370840">
                <a:tc>
                  <a:txBody>
                    <a:bodyPr/>
                    <a:lstStyle/>
                    <a:p>
                      <a:pPr algn="ctr"/>
                      <a:r>
                        <a:rPr lang="pt-BR" dirty="0"/>
                        <a:t>Leonardo Mafra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dirty="0"/>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2726959"/>
                  </a:ext>
                </a:extLst>
              </a:tr>
              <a:tr h="370840">
                <a:tc>
                  <a:txBody>
                    <a:bodyPr/>
                    <a:lstStyle/>
                    <a:p>
                      <a:pPr algn="ctr"/>
                      <a:r>
                        <a:rPr lang="pt-BR" dirty="0"/>
                        <a:t>Amanda </a:t>
                      </a:r>
                      <a:r>
                        <a:rPr lang="pt-BR" dirty="0" err="1"/>
                        <a:t>Leonardi</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dirty="0"/>
                        <a:t>8,5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21497560"/>
                  </a:ext>
                </a:extLst>
              </a:tr>
              <a:tr h="370840">
                <a:tc>
                  <a:txBody>
                    <a:bodyPr/>
                    <a:lstStyle/>
                    <a:p>
                      <a:pPr algn="ctr"/>
                      <a:r>
                        <a:rPr lang="pt-BR" dirty="0"/>
                        <a:t>Igor </a:t>
                      </a:r>
                      <a:r>
                        <a:rPr lang="pt-BR" dirty="0" err="1"/>
                        <a:t>Torati</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dirty="0"/>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953601260"/>
                  </a:ext>
                </a:extLst>
              </a:tr>
              <a:tr h="370840">
                <a:tc>
                  <a:txBody>
                    <a:bodyPr/>
                    <a:lstStyle/>
                    <a:p>
                      <a:pPr algn="ctr"/>
                      <a:r>
                        <a:rPr lang="pt-BR" dirty="0"/>
                        <a:t>Anderson Silva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dirty="0"/>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6895827"/>
                  </a:ext>
                </a:extLst>
              </a:tr>
              <a:tr h="370840">
                <a:tc>
                  <a:txBody>
                    <a:bodyPr/>
                    <a:lstStyle/>
                    <a:p>
                      <a:pPr algn="ctr"/>
                      <a:r>
                        <a:rPr lang="pt-BR" dirty="0" err="1"/>
                        <a:t>Aleccheévina</a:t>
                      </a:r>
                      <a:r>
                        <a:rPr lang="pt-BR" baseline="0" dirty="0"/>
                        <a:t> de Oliveira</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dirty="0"/>
                        <a:t>9,5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832543409"/>
                  </a:ext>
                </a:extLst>
              </a:tr>
              <a:tr h="370840">
                <a:tc>
                  <a:txBody>
                    <a:bodyPr/>
                    <a:lstStyle/>
                    <a:p>
                      <a:pPr algn="ctr"/>
                      <a:r>
                        <a:rPr lang="pt-BR" b="1" dirty="0">
                          <a:solidFill>
                            <a:schemeClr val="bg1"/>
                          </a:solidFill>
                        </a:rPr>
                        <a:t>Grupo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a:txBody>
                    <a:bodyPr/>
                    <a:lstStyle/>
                    <a:p>
                      <a:pPr algn="ctr"/>
                      <a:r>
                        <a:rPr lang="pt-BR" b="1" dirty="0">
                          <a:solidFill>
                            <a:schemeClr val="bg1"/>
                          </a:solidFill>
                        </a:rPr>
                        <a:t>Nota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extLst>
                  <a:ext uri="{0D108BD9-81ED-4DB2-BD59-A6C34878D82A}">
                    <a16:rowId xmlns:a16="http://schemas.microsoft.com/office/drawing/2014/main" val="3881346591"/>
                  </a:ext>
                </a:extLst>
              </a:tr>
              <a:tr h="370840">
                <a:tc>
                  <a:txBody>
                    <a:bodyPr/>
                    <a:lstStyle/>
                    <a:p>
                      <a:pPr algn="ctr"/>
                      <a:r>
                        <a:rPr lang="pt-BR" dirty="0"/>
                        <a:t>Módulo 01 - Usuários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dirty="0"/>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07741797"/>
                  </a:ext>
                </a:extLst>
              </a:tr>
            </a:tbl>
          </a:graphicData>
        </a:graphic>
      </p:graphicFrame>
      <p:pic>
        <p:nvPicPr>
          <p:cNvPr id="6" name="Imagem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spTree>
    <p:extLst>
      <p:ext uri="{BB962C8B-B14F-4D97-AF65-F5344CB8AC3E}">
        <p14:creationId xmlns:p14="http://schemas.microsoft.com/office/powerpoint/2010/main" val="332871585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972312" y="925357"/>
            <a:ext cx="9418320" cy="1066800"/>
          </a:xfrm>
        </p:spPr>
        <p:txBody>
          <a:bodyPr>
            <a:normAutofit/>
          </a:bodyPr>
          <a:lstStyle/>
          <a:p>
            <a:r>
              <a:rPr lang="pt-BR" sz="6000" dirty="0"/>
              <a:t>MOD02 – PCD’S</a:t>
            </a:r>
          </a:p>
        </p:txBody>
      </p:sp>
      <p:sp>
        <p:nvSpPr>
          <p:cNvPr id="5" name="Subtítulo 4"/>
          <p:cNvSpPr>
            <a:spLocks noGrp="1"/>
          </p:cNvSpPr>
          <p:nvPr>
            <p:ph type="subTitle" idx="1"/>
          </p:nvPr>
        </p:nvSpPr>
        <p:spPr>
          <a:xfrm>
            <a:off x="972312" y="2714822"/>
            <a:ext cx="9418320" cy="3536977"/>
          </a:xfrm>
        </p:spPr>
        <p:txBody>
          <a:bodyPr>
            <a:noAutofit/>
          </a:bodyPr>
          <a:lstStyle/>
          <a:p>
            <a:r>
              <a:rPr lang="pt-BR" dirty="0"/>
              <a:t>Julia Cristina Souza -  Analista</a:t>
            </a:r>
          </a:p>
          <a:p>
            <a:r>
              <a:rPr lang="pt-BR" dirty="0"/>
              <a:t>Raquel Cristina Gonçalves -  Analista</a:t>
            </a:r>
          </a:p>
          <a:p>
            <a:r>
              <a:rPr lang="pt-BR" dirty="0" err="1"/>
              <a:t>Grazielle</a:t>
            </a:r>
            <a:r>
              <a:rPr lang="pt-BR" dirty="0"/>
              <a:t> Caroline Sebastião Cossa -  DBA</a:t>
            </a:r>
          </a:p>
          <a:p>
            <a:r>
              <a:rPr lang="pt-BR" dirty="0" err="1"/>
              <a:t>Wictor</a:t>
            </a:r>
            <a:r>
              <a:rPr lang="pt-BR" dirty="0"/>
              <a:t> Batista </a:t>
            </a:r>
            <a:r>
              <a:rPr lang="pt-BR" dirty="0" err="1"/>
              <a:t>Parron</a:t>
            </a:r>
            <a:r>
              <a:rPr lang="pt-BR" dirty="0"/>
              <a:t> -  DBA</a:t>
            </a:r>
          </a:p>
          <a:p>
            <a:r>
              <a:rPr lang="pt-BR" dirty="0"/>
              <a:t>Bruno Gomes de Oliveira -  Desenvolvedor</a:t>
            </a:r>
          </a:p>
          <a:p>
            <a:r>
              <a:rPr lang="pt-BR" dirty="0"/>
              <a:t>João Pedro de Matos </a:t>
            </a:r>
            <a:r>
              <a:rPr lang="pt-BR" dirty="0" err="1"/>
              <a:t>Buchivieser</a:t>
            </a:r>
            <a:r>
              <a:rPr lang="pt-BR" dirty="0"/>
              <a:t> -  Desenvolvedor</a:t>
            </a:r>
          </a:p>
          <a:p>
            <a:r>
              <a:rPr lang="pt-BR" dirty="0"/>
              <a:t>Lucas Souza Teixeira-  Desenvolvedor</a:t>
            </a:r>
          </a:p>
          <a:p>
            <a:endParaRPr lang="pt-BR" dirty="0"/>
          </a:p>
          <a:p>
            <a:endParaRPr lang="pt-BR" dirty="0">
              <a:latin typeface="Calibri" panose="020F0502020204030204" pitchFamily="34" charset="0"/>
            </a:endParaRPr>
          </a:p>
          <a:p>
            <a:endParaRPr lang="pt-BR" dirty="0">
              <a:latin typeface="Calibri" panose="020F0502020204030204" pitchFamily="34" charset="0"/>
            </a:endParaRPr>
          </a:p>
        </p:txBody>
      </p:sp>
      <p:pic>
        <p:nvPicPr>
          <p:cNvPr id="6" name="Imagem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616440" y="202692"/>
            <a:ext cx="2383141" cy="1445330"/>
          </a:xfrm>
          <a:prstGeom prst="rect">
            <a:avLst/>
          </a:prstGeom>
        </p:spPr>
      </p:pic>
    </p:spTree>
    <p:extLst>
      <p:ext uri="{BB962C8B-B14F-4D97-AF65-F5344CB8AC3E}">
        <p14:creationId xmlns:p14="http://schemas.microsoft.com/office/powerpoint/2010/main" val="370850354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262063" y="612842"/>
            <a:ext cx="7638937" cy="776922"/>
          </a:xfrm>
        </p:spPr>
        <p:txBody>
          <a:bodyPr/>
          <a:lstStyle/>
          <a:p>
            <a:r>
              <a:rPr lang="pt-BR" dirty="0"/>
              <a:t>Planejamento de Atividades</a:t>
            </a:r>
          </a:p>
        </p:txBody>
      </p:sp>
      <p:graphicFrame>
        <p:nvGraphicFramePr>
          <p:cNvPr id="4" name="Marcador de Posição de Conteúdo 3"/>
          <p:cNvGraphicFramePr>
            <a:graphicFrameLocks noGrp="1"/>
          </p:cNvGraphicFramePr>
          <p:nvPr>
            <p:ph idx="1"/>
            <p:extLst/>
          </p:nvPr>
        </p:nvGraphicFramePr>
        <p:xfrm>
          <a:off x="970231" y="1605064"/>
          <a:ext cx="9068712" cy="4762136"/>
        </p:xfrm>
        <a:graphic>
          <a:graphicData uri="http://schemas.openxmlformats.org/drawingml/2006/table">
            <a:tbl>
              <a:tblPr firstRow="1" bandRow="1">
                <a:tableStyleId>{5C22544A-7EE6-4342-B048-85BDC9FD1C3A}</a:tableStyleId>
              </a:tblPr>
              <a:tblGrid>
                <a:gridCol w="1130943">
                  <a:extLst>
                    <a:ext uri="{9D8B030D-6E8A-4147-A177-3AD203B41FA5}">
                      <a16:colId xmlns:a16="http://schemas.microsoft.com/office/drawing/2014/main" val="1891765398"/>
                    </a:ext>
                  </a:extLst>
                </a:gridCol>
                <a:gridCol w="1511643">
                  <a:extLst>
                    <a:ext uri="{9D8B030D-6E8A-4147-A177-3AD203B41FA5}">
                      <a16:colId xmlns:a16="http://schemas.microsoft.com/office/drawing/2014/main" val="3284854588"/>
                    </a:ext>
                  </a:extLst>
                </a:gridCol>
                <a:gridCol w="1990315">
                  <a:extLst>
                    <a:ext uri="{9D8B030D-6E8A-4147-A177-3AD203B41FA5}">
                      <a16:colId xmlns:a16="http://schemas.microsoft.com/office/drawing/2014/main" val="3789069938"/>
                    </a:ext>
                  </a:extLst>
                </a:gridCol>
                <a:gridCol w="2529191">
                  <a:extLst>
                    <a:ext uri="{9D8B030D-6E8A-4147-A177-3AD203B41FA5}">
                      <a16:colId xmlns:a16="http://schemas.microsoft.com/office/drawing/2014/main" val="4068056366"/>
                    </a:ext>
                  </a:extLst>
                </a:gridCol>
                <a:gridCol w="1906620">
                  <a:extLst>
                    <a:ext uri="{9D8B030D-6E8A-4147-A177-3AD203B41FA5}">
                      <a16:colId xmlns:a16="http://schemas.microsoft.com/office/drawing/2014/main" val="3063119970"/>
                    </a:ext>
                  </a:extLst>
                </a:gridCol>
              </a:tblGrid>
              <a:tr h="605182">
                <a:tc gridSpan="5">
                  <a:txBody>
                    <a:bodyPr/>
                    <a:lstStyle/>
                    <a:p>
                      <a:pPr algn="ctr"/>
                      <a:r>
                        <a:rPr lang="pt-BR" sz="1800" b="1" dirty="0"/>
                        <a:t>Planejamento das Iterações para o Desenvolvimento dos Casos de Uso</a:t>
                      </a:r>
                    </a:p>
                    <a:p>
                      <a:pPr algn="ctr"/>
                      <a:r>
                        <a:rPr lang="pt-BR" sz="1800" b="1" dirty="0"/>
                        <a:t>Módulo de</a:t>
                      </a:r>
                      <a:r>
                        <a:rPr lang="pt-BR" sz="1800" b="1" baseline="0" dirty="0"/>
                        <a:t> PCDs</a:t>
                      </a:r>
                      <a:endParaRPr lang="pt-BR" sz="18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hMerge="1">
                  <a:txBody>
                    <a:bodyPr/>
                    <a:lstStyle/>
                    <a:p>
                      <a:endParaRPr lang="pt-BR"/>
                    </a:p>
                  </a:txBody>
                  <a:tcPr/>
                </a:tc>
                <a:tc hMerge="1">
                  <a:txBody>
                    <a:bodyPr/>
                    <a:lstStyle/>
                    <a:p>
                      <a:endParaRPr lang="pt-BR"/>
                    </a:p>
                  </a:txBody>
                  <a:tcPr/>
                </a:tc>
                <a:tc hMerge="1">
                  <a:txBody>
                    <a:bodyPr/>
                    <a:lstStyle/>
                    <a:p>
                      <a:endParaRPr lang="pt-BR" dirty="0"/>
                    </a:p>
                  </a:txBody>
                  <a:tcPr/>
                </a:tc>
                <a:tc hMerge="1">
                  <a:txBody>
                    <a:bodyPr/>
                    <a:lstStyle/>
                    <a:p>
                      <a:pPr algn="ctr"/>
                      <a:endParaRPr lang="pt-BR" sz="18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extLst>
                  <a:ext uri="{0D108BD9-81ED-4DB2-BD59-A6C34878D82A}">
                    <a16:rowId xmlns:a16="http://schemas.microsoft.com/office/drawing/2014/main" val="2895991547"/>
                  </a:ext>
                </a:extLst>
              </a:tr>
              <a:tr h="547546">
                <a:tc>
                  <a:txBody>
                    <a:bodyPr/>
                    <a:lstStyle/>
                    <a:p>
                      <a:pPr algn="ctr"/>
                      <a:r>
                        <a:rPr lang="pt-BR" sz="1600" dirty="0"/>
                        <a:t>Iteração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tc>
                  <a:txBody>
                    <a:bodyPr/>
                    <a:lstStyle/>
                    <a:p>
                      <a:pPr algn="ctr"/>
                      <a:r>
                        <a:rPr lang="pt-BR" sz="1600" dirty="0"/>
                        <a:t>Data Prevista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tc>
                  <a:txBody>
                    <a:bodyPr/>
                    <a:lstStyle/>
                    <a:p>
                      <a:pPr algn="ctr"/>
                      <a:r>
                        <a:rPr lang="pt-BR" sz="1600" dirty="0"/>
                        <a:t>Casos de Uso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sz="1600" dirty="0"/>
                        <a:t>Equipe Responsável </a:t>
                      </a:r>
                    </a:p>
                    <a:p>
                      <a:pPr algn="ctr"/>
                      <a:endParaRPr lang="pt-BR"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tc>
                  <a:txBody>
                    <a:bodyPr/>
                    <a:lstStyle/>
                    <a:p>
                      <a:pPr algn="ctr"/>
                      <a:r>
                        <a:rPr lang="pt-BR" sz="1600" dirty="0"/>
                        <a:t>Situação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extLst>
                  <a:ext uri="{0D108BD9-81ED-4DB2-BD59-A6C34878D82A}">
                    <a16:rowId xmlns:a16="http://schemas.microsoft.com/office/drawing/2014/main" val="1170792116"/>
                  </a:ext>
                </a:extLst>
              </a:tr>
              <a:tr h="605182">
                <a:tc>
                  <a:txBody>
                    <a:bodyPr/>
                    <a:lstStyle/>
                    <a:p>
                      <a:r>
                        <a:rPr lang="pt-BR" dirty="0"/>
                        <a:t>#01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dirty="0"/>
                        <a:t>12/08/2016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dirty="0"/>
                        <a:t>Selecionar</a:t>
                      </a:r>
                      <a:r>
                        <a:rPr lang="pt-BR" baseline="0" dirty="0"/>
                        <a:t> Opções</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dirty="0"/>
                        <a:t>Julia,</a:t>
                      </a:r>
                      <a:r>
                        <a:rPr lang="pt-BR" baseline="0" dirty="0"/>
                        <a:t> </a:t>
                      </a:r>
                      <a:r>
                        <a:rPr lang="pt-BR" baseline="0" dirty="0" err="1"/>
                        <a:t>Grazielle</a:t>
                      </a:r>
                      <a:r>
                        <a:rPr lang="pt-BR" baseline="0" dirty="0"/>
                        <a:t> e Lucas</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dirty="0"/>
                        <a:t>Finalizado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90471864"/>
                  </a:ext>
                </a:extLst>
              </a:tr>
              <a:tr h="864546">
                <a:tc>
                  <a:txBody>
                    <a:bodyPr/>
                    <a:lstStyle/>
                    <a:p>
                      <a:r>
                        <a:rPr lang="pt-BR" dirty="0"/>
                        <a:t>#01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dirty="0"/>
                        <a:t>12/08/2016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dirty="0"/>
                        <a:t>Gerenciamento</a:t>
                      </a:r>
                      <a:r>
                        <a:rPr lang="pt-BR" baseline="0" dirty="0"/>
                        <a:t> de PCDs</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dirty="0"/>
                        <a:t>Raquel,</a:t>
                      </a:r>
                      <a:r>
                        <a:rPr lang="pt-BR" baseline="0" dirty="0"/>
                        <a:t> </a:t>
                      </a:r>
                      <a:r>
                        <a:rPr lang="pt-BR" baseline="0" dirty="0" err="1"/>
                        <a:t>Wictor</a:t>
                      </a:r>
                      <a:r>
                        <a:rPr lang="pt-BR" baseline="0" dirty="0"/>
                        <a:t>, Bruno e João Pedro B.</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i="0" dirty="0"/>
                        <a:t>Finalizado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934513437"/>
                  </a:ext>
                </a:extLst>
              </a:tr>
              <a:tr h="864546">
                <a:tc>
                  <a:txBody>
                    <a:bodyPr/>
                    <a:lstStyle/>
                    <a:p>
                      <a:r>
                        <a:rPr lang="pt-BR" dirty="0"/>
                        <a:t>#01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dirty="0"/>
                        <a:t>12/08/2016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dirty="0"/>
                        <a:t>Controle</a:t>
                      </a:r>
                      <a:r>
                        <a:rPr lang="pt-BR" baseline="0" dirty="0"/>
                        <a:t> de Funcionamento de PCDs</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dirty="0"/>
                        <a:t>Julia,</a:t>
                      </a:r>
                      <a:r>
                        <a:rPr lang="pt-BR" baseline="0" dirty="0"/>
                        <a:t> </a:t>
                      </a:r>
                      <a:r>
                        <a:rPr lang="pt-BR" baseline="0" dirty="0" err="1"/>
                        <a:t>Grazielle</a:t>
                      </a:r>
                      <a:r>
                        <a:rPr lang="pt-BR" baseline="0" dirty="0"/>
                        <a:t> e Lucas</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i="0" dirty="0"/>
                        <a:t>Finalizado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88531908"/>
                  </a:ext>
                </a:extLst>
              </a:tr>
              <a:tr h="1123910">
                <a:tc>
                  <a:txBody>
                    <a:bodyPr/>
                    <a:lstStyle/>
                    <a:p>
                      <a:r>
                        <a:rPr lang="pt-BR" dirty="0"/>
                        <a:t>#02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dirty="0"/>
                        <a:t>26/08/2016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dirty="0"/>
                        <a:t>Cadastrar</a:t>
                      </a:r>
                      <a:r>
                        <a:rPr lang="pt-BR" baseline="0" dirty="0"/>
                        <a:t> PCD</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dirty="0"/>
                        <a:t>Raquel,</a:t>
                      </a:r>
                      <a:r>
                        <a:rPr lang="pt-BR" baseline="0" dirty="0"/>
                        <a:t> </a:t>
                      </a:r>
                      <a:r>
                        <a:rPr lang="pt-BR" baseline="0" dirty="0" err="1"/>
                        <a:t>Wictor</a:t>
                      </a:r>
                      <a:r>
                        <a:rPr lang="pt-BR" baseline="0" dirty="0"/>
                        <a:t>, Bruno e João Pedro B.</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dirty="0"/>
                        <a:t>Finalizado</a:t>
                      </a:r>
                      <a:endParaRPr lang="pt-BR" i="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4591800"/>
                  </a:ext>
                </a:extLst>
              </a:tr>
            </a:tbl>
          </a:graphicData>
        </a:graphic>
      </p:graphicFrame>
      <p:pic>
        <p:nvPicPr>
          <p:cNvPr id="5" name="Imagem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spTree>
    <p:extLst>
      <p:ext uri="{BB962C8B-B14F-4D97-AF65-F5344CB8AC3E}">
        <p14:creationId xmlns:p14="http://schemas.microsoft.com/office/powerpoint/2010/main" val="1498170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262063" y="612842"/>
            <a:ext cx="7638937" cy="776922"/>
          </a:xfrm>
        </p:spPr>
        <p:txBody>
          <a:bodyPr/>
          <a:lstStyle/>
          <a:p>
            <a:r>
              <a:rPr lang="pt-BR" dirty="0"/>
              <a:t>Planejamento de Atividades</a:t>
            </a:r>
          </a:p>
        </p:txBody>
      </p:sp>
      <p:graphicFrame>
        <p:nvGraphicFramePr>
          <p:cNvPr id="4" name="Marcador de Posição de Conteúdo 3"/>
          <p:cNvGraphicFramePr>
            <a:graphicFrameLocks noGrp="1"/>
          </p:cNvGraphicFramePr>
          <p:nvPr>
            <p:ph idx="1"/>
            <p:extLst/>
          </p:nvPr>
        </p:nvGraphicFramePr>
        <p:xfrm>
          <a:off x="970231" y="1605064"/>
          <a:ext cx="9068712" cy="4712282"/>
        </p:xfrm>
        <a:graphic>
          <a:graphicData uri="http://schemas.openxmlformats.org/drawingml/2006/table">
            <a:tbl>
              <a:tblPr firstRow="1" bandRow="1">
                <a:tableStyleId>{5C22544A-7EE6-4342-B048-85BDC9FD1C3A}</a:tableStyleId>
              </a:tblPr>
              <a:tblGrid>
                <a:gridCol w="1130943">
                  <a:extLst>
                    <a:ext uri="{9D8B030D-6E8A-4147-A177-3AD203B41FA5}">
                      <a16:colId xmlns:a16="http://schemas.microsoft.com/office/drawing/2014/main" val="1891765398"/>
                    </a:ext>
                  </a:extLst>
                </a:gridCol>
                <a:gridCol w="1511643">
                  <a:extLst>
                    <a:ext uri="{9D8B030D-6E8A-4147-A177-3AD203B41FA5}">
                      <a16:colId xmlns:a16="http://schemas.microsoft.com/office/drawing/2014/main" val="3284854588"/>
                    </a:ext>
                  </a:extLst>
                </a:gridCol>
                <a:gridCol w="1990315">
                  <a:extLst>
                    <a:ext uri="{9D8B030D-6E8A-4147-A177-3AD203B41FA5}">
                      <a16:colId xmlns:a16="http://schemas.microsoft.com/office/drawing/2014/main" val="3789069938"/>
                    </a:ext>
                  </a:extLst>
                </a:gridCol>
                <a:gridCol w="2529191">
                  <a:extLst>
                    <a:ext uri="{9D8B030D-6E8A-4147-A177-3AD203B41FA5}">
                      <a16:colId xmlns:a16="http://schemas.microsoft.com/office/drawing/2014/main" val="4068056366"/>
                    </a:ext>
                  </a:extLst>
                </a:gridCol>
                <a:gridCol w="1906620">
                  <a:extLst>
                    <a:ext uri="{9D8B030D-6E8A-4147-A177-3AD203B41FA5}">
                      <a16:colId xmlns:a16="http://schemas.microsoft.com/office/drawing/2014/main" val="3063119970"/>
                    </a:ext>
                  </a:extLst>
                </a:gridCol>
              </a:tblGrid>
              <a:tr h="605182">
                <a:tc gridSpan="5">
                  <a:txBody>
                    <a:bodyPr/>
                    <a:lstStyle/>
                    <a:p>
                      <a:pPr algn="ctr"/>
                      <a:r>
                        <a:rPr lang="pt-BR" sz="1800" b="1" dirty="0"/>
                        <a:t>Planejamento das Iterações para o Desenvolvimento dos Casos de Uso</a:t>
                      </a:r>
                    </a:p>
                    <a:p>
                      <a:pPr algn="ctr"/>
                      <a:r>
                        <a:rPr lang="pt-BR" sz="1800" b="1" dirty="0"/>
                        <a:t>Módulo de</a:t>
                      </a:r>
                      <a:r>
                        <a:rPr lang="pt-BR" sz="1800" b="1" baseline="0" dirty="0"/>
                        <a:t> PCDs</a:t>
                      </a:r>
                      <a:endParaRPr lang="pt-BR" sz="18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hMerge="1">
                  <a:txBody>
                    <a:bodyPr/>
                    <a:lstStyle/>
                    <a:p>
                      <a:endParaRPr lang="pt-BR"/>
                    </a:p>
                  </a:txBody>
                  <a:tcPr/>
                </a:tc>
                <a:tc hMerge="1">
                  <a:txBody>
                    <a:bodyPr/>
                    <a:lstStyle/>
                    <a:p>
                      <a:endParaRPr lang="pt-BR"/>
                    </a:p>
                  </a:txBody>
                  <a:tcPr/>
                </a:tc>
                <a:tc hMerge="1">
                  <a:txBody>
                    <a:bodyPr/>
                    <a:lstStyle/>
                    <a:p>
                      <a:endParaRPr lang="pt-BR" dirty="0"/>
                    </a:p>
                  </a:txBody>
                  <a:tcPr/>
                </a:tc>
                <a:tc hMerge="1">
                  <a:txBody>
                    <a:bodyPr/>
                    <a:lstStyle/>
                    <a:p>
                      <a:pPr algn="ctr"/>
                      <a:endParaRPr lang="pt-BR" sz="18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extLst>
                  <a:ext uri="{0D108BD9-81ED-4DB2-BD59-A6C34878D82A}">
                    <a16:rowId xmlns:a16="http://schemas.microsoft.com/office/drawing/2014/main" val="2895991547"/>
                  </a:ext>
                </a:extLst>
              </a:tr>
              <a:tr h="547546">
                <a:tc>
                  <a:txBody>
                    <a:bodyPr/>
                    <a:lstStyle/>
                    <a:p>
                      <a:pPr algn="ctr"/>
                      <a:r>
                        <a:rPr lang="pt-BR" sz="1600" dirty="0"/>
                        <a:t>Iteração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tc>
                  <a:txBody>
                    <a:bodyPr/>
                    <a:lstStyle/>
                    <a:p>
                      <a:pPr algn="ctr"/>
                      <a:r>
                        <a:rPr lang="pt-BR" sz="1600" dirty="0"/>
                        <a:t>Data Prevista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tc>
                  <a:txBody>
                    <a:bodyPr/>
                    <a:lstStyle/>
                    <a:p>
                      <a:pPr algn="ctr"/>
                      <a:r>
                        <a:rPr lang="pt-BR" sz="1600" dirty="0"/>
                        <a:t>Casos de Uso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sz="1600" dirty="0"/>
                        <a:t>Equipe Responsável </a:t>
                      </a:r>
                    </a:p>
                    <a:p>
                      <a:pPr algn="ctr"/>
                      <a:endParaRPr lang="pt-BR"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tc>
                  <a:txBody>
                    <a:bodyPr/>
                    <a:lstStyle/>
                    <a:p>
                      <a:pPr algn="ctr"/>
                      <a:r>
                        <a:rPr lang="pt-BR" sz="1600" dirty="0"/>
                        <a:t>Situação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extLst>
                  <a:ext uri="{0D108BD9-81ED-4DB2-BD59-A6C34878D82A}">
                    <a16:rowId xmlns:a16="http://schemas.microsoft.com/office/drawing/2014/main" val="1170792116"/>
                  </a:ext>
                </a:extLst>
              </a:tr>
              <a:tr h="605182">
                <a:tc>
                  <a:txBody>
                    <a:bodyPr/>
                    <a:lstStyle/>
                    <a:p>
                      <a:r>
                        <a:rPr lang="pt-BR" dirty="0"/>
                        <a:t>#02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dirty="0"/>
                        <a:t>26/08/2016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dirty="0"/>
                        <a:t>Listagem</a:t>
                      </a:r>
                      <a:r>
                        <a:rPr lang="pt-BR" baseline="0" dirty="0"/>
                        <a:t> de PCD</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dirty="0"/>
                        <a:t>Raquel,</a:t>
                      </a:r>
                      <a:r>
                        <a:rPr lang="pt-BR" baseline="0" dirty="0"/>
                        <a:t> </a:t>
                      </a:r>
                      <a:r>
                        <a:rPr lang="pt-BR" baseline="0" dirty="0" err="1"/>
                        <a:t>Wictor</a:t>
                      </a:r>
                      <a:r>
                        <a:rPr lang="pt-BR" baseline="0" dirty="0"/>
                        <a:t>, Bruno e João Pedro B.</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dirty="0"/>
                        <a:t>Finalizado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90471864"/>
                  </a:ext>
                </a:extLst>
              </a:tr>
              <a:tr h="864546">
                <a:tc>
                  <a:txBody>
                    <a:bodyPr/>
                    <a:lstStyle/>
                    <a:p>
                      <a:r>
                        <a:rPr lang="pt-BR" dirty="0"/>
                        <a:t>#02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dirty="0"/>
                        <a:t>26/08/2016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dirty="0"/>
                        <a:t>Editar</a:t>
                      </a:r>
                      <a:r>
                        <a:rPr lang="pt-BR" baseline="0" dirty="0"/>
                        <a:t> PCD</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dirty="0"/>
                        <a:t>Raquel,</a:t>
                      </a:r>
                      <a:r>
                        <a:rPr lang="pt-BR" baseline="0" dirty="0"/>
                        <a:t> </a:t>
                      </a:r>
                      <a:r>
                        <a:rPr lang="pt-BR" baseline="0" dirty="0" err="1"/>
                        <a:t>Wictor</a:t>
                      </a:r>
                      <a:r>
                        <a:rPr lang="pt-BR" baseline="0" dirty="0"/>
                        <a:t>, Bruno e João Pedro B.</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i="0" dirty="0"/>
                        <a:t>Finalizado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934513437"/>
                  </a:ext>
                </a:extLst>
              </a:tr>
              <a:tr h="864546">
                <a:tc>
                  <a:txBody>
                    <a:bodyPr/>
                    <a:lstStyle/>
                    <a:p>
                      <a:r>
                        <a:rPr lang="pt-BR" dirty="0"/>
                        <a:t>#02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dirty="0"/>
                        <a:t>26/08/2016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dirty="0"/>
                        <a:t>Excluir</a:t>
                      </a:r>
                      <a:r>
                        <a:rPr lang="pt-BR" baseline="0" dirty="0"/>
                        <a:t> PCD</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dirty="0"/>
                        <a:t>Raquel,</a:t>
                      </a:r>
                      <a:r>
                        <a:rPr lang="pt-BR" baseline="0" dirty="0"/>
                        <a:t> </a:t>
                      </a:r>
                      <a:r>
                        <a:rPr lang="pt-BR" baseline="0" dirty="0" err="1"/>
                        <a:t>Wictor</a:t>
                      </a:r>
                      <a:r>
                        <a:rPr lang="pt-BR" baseline="0" dirty="0"/>
                        <a:t>, Bruno e João Pedro B.</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i="0" dirty="0"/>
                        <a:t>Finalizado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88531908"/>
                  </a:ext>
                </a:extLst>
              </a:tr>
              <a:tr h="1123910">
                <a:tc>
                  <a:txBody>
                    <a:bodyPr/>
                    <a:lstStyle/>
                    <a:p>
                      <a:r>
                        <a:rPr lang="pt-BR" dirty="0"/>
                        <a:t>#02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dirty="0"/>
                        <a:t>26/08/2016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dirty="0"/>
                        <a:t>Listagem</a:t>
                      </a:r>
                      <a:r>
                        <a:rPr lang="pt-BR" baseline="0" dirty="0"/>
                        <a:t> dos Tipos de Sensores</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dirty="0"/>
                        <a:t>Julia,</a:t>
                      </a:r>
                      <a:r>
                        <a:rPr lang="pt-BR" baseline="0" dirty="0"/>
                        <a:t> </a:t>
                      </a:r>
                      <a:r>
                        <a:rPr lang="pt-BR" baseline="0" dirty="0" err="1"/>
                        <a:t>Grazielle</a:t>
                      </a:r>
                      <a:r>
                        <a:rPr lang="pt-BR" baseline="0" dirty="0"/>
                        <a:t> e Lucas</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dirty="0"/>
                        <a:t>Finalizado</a:t>
                      </a:r>
                      <a:endParaRPr lang="pt-BR" i="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4591800"/>
                  </a:ext>
                </a:extLst>
              </a:tr>
            </a:tbl>
          </a:graphicData>
        </a:graphic>
      </p:graphicFrame>
      <p:pic>
        <p:nvPicPr>
          <p:cNvPr id="5" name="Imagem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spTree>
    <p:extLst>
      <p:ext uri="{BB962C8B-B14F-4D97-AF65-F5344CB8AC3E}">
        <p14:creationId xmlns:p14="http://schemas.microsoft.com/office/powerpoint/2010/main" val="217131058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262063" y="612842"/>
            <a:ext cx="7638937" cy="776922"/>
          </a:xfrm>
        </p:spPr>
        <p:txBody>
          <a:bodyPr/>
          <a:lstStyle/>
          <a:p>
            <a:r>
              <a:rPr lang="pt-BR" dirty="0"/>
              <a:t>Planejamento de Atividades</a:t>
            </a:r>
          </a:p>
        </p:txBody>
      </p:sp>
      <p:graphicFrame>
        <p:nvGraphicFramePr>
          <p:cNvPr id="4" name="Marcador de Posição de Conteúdo 3"/>
          <p:cNvGraphicFramePr>
            <a:graphicFrameLocks noGrp="1"/>
          </p:cNvGraphicFramePr>
          <p:nvPr>
            <p:ph idx="1"/>
            <p:extLst/>
          </p:nvPr>
        </p:nvGraphicFramePr>
        <p:xfrm>
          <a:off x="970231" y="1605064"/>
          <a:ext cx="9068712" cy="4712282"/>
        </p:xfrm>
        <a:graphic>
          <a:graphicData uri="http://schemas.openxmlformats.org/drawingml/2006/table">
            <a:tbl>
              <a:tblPr firstRow="1" bandRow="1">
                <a:tableStyleId>{5C22544A-7EE6-4342-B048-85BDC9FD1C3A}</a:tableStyleId>
              </a:tblPr>
              <a:tblGrid>
                <a:gridCol w="1130943">
                  <a:extLst>
                    <a:ext uri="{9D8B030D-6E8A-4147-A177-3AD203B41FA5}">
                      <a16:colId xmlns:a16="http://schemas.microsoft.com/office/drawing/2014/main" val="1891765398"/>
                    </a:ext>
                  </a:extLst>
                </a:gridCol>
                <a:gridCol w="1511643">
                  <a:extLst>
                    <a:ext uri="{9D8B030D-6E8A-4147-A177-3AD203B41FA5}">
                      <a16:colId xmlns:a16="http://schemas.microsoft.com/office/drawing/2014/main" val="3284854588"/>
                    </a:ext>
                  </a:extLst>
                </a:gridCol>
                <a:gridCol w="1990315">
                  <a:extLst>
                    <a:ext uri="{9D8B030D-6E8A-4147-A177-3AD203B41FA5}">
                      <a16:colId xmlns:a16="http://schemas.microsoft.com/office/drawing/2014/main" val="3789069938"/>
                    </a:ext>
                  </a:extLst>
                </a:gridCol>
                <a:gridCol w="2529191">
                  <a:extLst>
                    <a:ext uri="{9D8B030D-6E8A-4147-A177-3AD203B41FA5}">
                      <a16:colId xmlns:a16="http://schemas.microsoft.com/office/drawing/2014/main" val="4068056366"/>
                    </a:ext>
                  </a:extLst>
                </a:gridCol>
                <a:gridCol w="1906620">
                  <a:extLst>
                    <a:ext uri="{9D8B030D-6E8A-4147-A177-3AD203B41FA5}">
                      <a16:colId xmlns:a16="http://schemas.microsoft.com/office/drawing/2014/main" val="3063119970"/>
                    </a:ext>
                  </a:extLst>
                </a:gridCol>
              </a:tblGrid>
              <a:tr h="605182">
                <a:tc gridSpan="5">
                  <a:txBody>
                    <a:bodyPr/>
                    <a:lstStyle/>
                    <a:p>
                      <a:pPr algn="ctr"/>
                      <a:r>
                        <a:rPr lang="pt-BR" sz="1800" b="1" dirty="0"/>
                        <a:t>Planejamento das Iterações para o Desenvolvimento dos Casos de Uso</a:t>
                      </a:r>
                    </a:p>
                    <a:p>
                      <a:pPr algn="ctr"/>
                      <a:r>
                        <a:rPr lang="pt-BR" sz="1800" b="1" dirty="0"/>
                        <a:t>Módulo de</a:t>
                      </a:r>
                      <a:r>
                        <a:rPr lang="pt-BR" sz="1800" b="1" baseline="0" dirty="0"/>
                        <a:t> PCDs</a:t>
                      </a:r>
                      <a:endParaRPr lang="pt-BR" sz="18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hMerge="1">
                  <a:txBody>
                    <a:bodyPr/>
                    <a:lstStyle/>
                    <a:p>
                      <a:endParaRPr lang="pt-BR"/>
                    </a:p>
                  </a:txBody>
                  <a:tcPr/>
                </a:tc>
                <a:tc hMerge="1">
                  <a:txBody>
                    <a:bodyPr/>
                    <a:lstStyle/>
                    <a:p>
                      <a:endParaRPr lang="pt-BR"/>
                    </a:p>
                  </a:txBody>
                  <a:tcPr/>
                </a:tc>
                <a:tc hMerge="1">
                  <a:txBody>
                    <a:bodyPr/>
                    <a:lstStyle/>
                    <a:p>
                      <a:endParaRPr lang="pt-BR" dirty="0"/>
                    </a:p>
                  </a:txBody>
                  <a:tcPr/>
                </a:tc>
                <a:tc hMerge="1">
                  <a:txBody>
                    <a:bodyPr/>
                    <a:lstStyle/>
                    <a:p>
                      <a:pPr algn="ctr"/>
                      <a:endParaRPr lang="pt-BR" sz="18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extLst>
                  <a:ext uri="{0D108BD9-81ED-4DB2-BD59-A6C34878D82A}">
                    <a16:rowId xmlns:a16="http://schemas.microsoft.com/office/drawing/2014/main" val="2895991547"/>
                  </a:ext>
                </a:extLst>
              </a:tr>
              <a:tr h="547546">
                <a:tc>
                  <a:txBody>
                    <a:bodyPr/>
                    <a:lstStyle/>
                    <a:p>
                      <a:pPr algn="ctr"/>
                      <a:r>
                        <a:rPr lang="pt-BR" sz="1600" dirty="0"/>
                        <a:t>Iteração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tc>
                  <a:txBody>
                    <a:bodyPr/>
                    <a:lstStyle/>
                    <a:p>
                      <a:pPr algn="ctr"/>
                      <a:r>
                        <a:rPr lang="pt-BR" sz="1600" dirty="0"/>
                        <a:t>Data Prevista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tc>
                  <a:txBody>
                    <a:bodyPr/>
                    <a:lstStyle/>
                    <a:p>
                      <a:pPr algn="ctr"/>
                      <a:r>
                        <a:rPr lang="pt-BR" sz="1600" dirty="0"/>
                        <a:t>Casos de Uso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sz="1600" dirty="0"/>
                        <a:t>Equipe Responsável </a:t>
                      </a:r>
                    </a:p>
                    <a:p>
                      <a:pPr algn="ctr"/>
                      <a:endParaRPr lang="pt-BR"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tc>
                  <a:txBody>
                    <a:bodyPr/>
                    <a:lstStyle/>
                    <a:p>
                      <a:pPr algn="ctr"/>
                      <a:r>
                        <a:rPr lang="pt-BR" sz="1600" dirty="0"/>
                        <a:t>Situação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extLst>
                  <a:ext uri="{0D108BD9-81ED-4DB2-BD59-A6C34878D82A}">
                    <a16:rowId xmlns:a16="http://schemas.microsoft.com/office/drawing/2014/main" val="1170792116"/>
                  </a:ext>
                </a:extLst>
              </a:tr>
              <a:tr h="605182">
                <a:tc>
                  <a:txBody>
                    <a:bodyPr/>
                    <a:lstStyle/>
                    <a:p>
                      <a:r>
                        <a:rPr lang="pt-BR" dirty="0"/>
                        <a:t>#02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dirty="0"/>
                        <a:t>26/08/2016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dirty="0"/>
                        <a:t>Cadastrar</a:t>
                      </a:r>
                      <a:r>
                        <a:rPr lang="pt-BR" baseline="0" dirty="0"/>
                        <a:t> Tipo de Sensores</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dirty="0"/>
                        <a:t>Julia,</a:t>
                      </a:r>
                      <a:r>
                        <a:rPr lang="pt-BR" baseline="0" dirty="0"/>
                        <a:t> </a:t>
                      </a:r>
                      <a:r>
                        <a:rPr lang="pt-BR" baseline="0" dirty="0" err="1"/>
                        <a:t>Grazielle</a:t>
                      </a:r>
                      <a:r>
                        <a:rPr lang="pt-BR" baseline="0" dirty="0"/>
                        <a:t> e Lucas</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dirty="0"/>
                        <a:t>Finalizado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90471864"/>
                  </a:ext>
                </a:extLst>
              </a:tr>
              <a:tr h="864546">
                <a:tc>
                  <a:txBody>
                    <a:bodyPr/>
                    <a:lstStyle/>
                    <a:p>
                      <a:r>
                        <a:rPr lang="pt-BR" dirty="0"/>
                        <a:t>#03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dirty="0"/>
                        <a:t>29/09/2016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dirty="0"/>
                        <a:t>Editar</a:t>
                      </a:r>
                      <a:r>
                        <a:rPr lang="pt-BR" baseline="0" dirty="0"/>
                        <a:t> Tipo de Sensores</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dirty="0"/>
                        <a:t>Julia,</a:t>
                      </a:r>
                      <a:r>
                        <a:rPr lang="pt-BR" baseline="0" dirty="0"/>
                        <a:t> </a:t>
                      </a:r>
                      <a:r>
                        <a:rPr lang="pt-BR" baseline="0" dirty="0" err="1"/>
                        <a:t>Grazielle</a:t>
                      </a:r>
                      <a:r>
                        <a:rPr lang="pt-BR" baseline="0" dirty="0"/>
                        <a:t> e Lucas</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dirty="0"/>
                        <a:t>Finalizado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934513437"/>
                  </a:ext>
                </a:extLst>
              </a:tr>
              <a:tr h="864546">
                <a:tc>
                  <a:txBody>
                    <a:bodyPr/>
                    <a:lstStyle/>
                    <a:p>
                      <a:r>
                        <a:rPr lang="pt-BR" dirty="0"/>
                        <a:t>#03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dirty="0"/>
                        <a:t>29/09/2016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dirty="0"/>
                        <a:t>Excluir</a:t>
                      </a:r>
                      <a:r>
                        <a:rPr lang="pt-BR" baseline="0" dirty="0"/>
                        <a:t> Tipo de Sensores</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dirty="0"/>
                        <a:t>Julia,</a:t>
                      </a:r>
                      <a:r>
                        <a:rPr lang="pt-BR" baseline="0" dirty="0"/>
                        <a:t> </a:t>
                      </a:r>
                      <a:r>
                        <a:rPr lang="pt-BR" baseline="0" dirty="0" err="1"/>
                        <a:t>Grazielle</a:t>
                      </a:r>
                      <a:r>
                        <a:rPr lang="pt-BR" baseline="0" dirty="0"/>
                        <a:t> e Lucas</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a:t>Finalizado</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88531908"/>
                  </a:ext>
                </a:extLst>
              </a:tr>
              <a:tr h="1123910">
                <a:tc>
                  <a:txBody>
                    <a:bodyPr/>
                    <a:lstStyle/>
                    <a:p>
                      <a:r>
                        <a:rPr lang="pt-BR" dirty="0"/>
                        <a:t>#03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dirty="0"/>
                        <a:t>29/09/2016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dirty="0"/>
                        <a:t>Gerenciamento</a:t>
                      </a:r>
                      <a:r>
                        <a:rPr lang="pt-BR" baseline="0" dirty="0"/>
                        <a:t> de Sensores</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dirty="0"/>
                        <a:t>Raquel,</a:t>
                      </a:r>
                      <a:r>
                        <a:rPr lang="pt-BR" baseline="0" dirty="0"/>
                        <a:t> </a:t>
                      </a:r>
                      <a:r>
                        <a:rPr lang="pt-BR" baseline="0" dirty="0" err="1"/>
                        <a:t>Wictor</a:t>
                      </a:r>
                      <a:r>
                        <a:rPr lang="pt-BR" baseline="0" dirty="0"/>
                        <a:t>, Bruno e João Pedro B.</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dirty="0"/>
                        <a:t>Finalizado</a:t>
                      </a:r>
                      <a:endParaRPr lang="pt-BR" i="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4591800"/>
                  </a:ext>
                </a:extLst>
              </a:tr>
            </a:tbl>
          </a:graphicData>
        </a:graphic>
      </p:graphicFrame>
      <p:pic>
        <p:nvPicPr>
          <p:cNvPr id="5" name="Imagem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spTree>
    <p:extLst>
      <p:ext uri="{BB962C8B-B14F-4D97-AF65-F5344CB8AC3E}">
        <p14:creationId xmlns:p14="http://schemas.microsoft.com/office/powerpoint/2010/main" val="114559228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262063" y="612842"/>
            <a:ext cx="7638937" cy="776922"/>
          </a:xfrm>
        </p:spPr>
        <p:txBody>
          <a:bodyPr/>
          <a:lstStyle/>
          <a:p>
            <a:r>
              <a:rPr lang="pt-BR" dirty="0"/>
              <a:t>Planejamento de Atividades</a:t>
            </a:r>
          </a:p>
        </p:txBody>
      </p:sp>
      <p:graphicFrame>
        <p:nvGraphicFramePr>
          <p:cNvPr id="4" name="Marcador de Posição de Conteúdo 3"/>
          <p:cNvGraphicFramePr>
            <a:graphicFrameLocks noGrp="1"/>
          </p:cNvGraphicFramePr>
          <p:nvPr>
            <p:ph idx="1"/>
            <p:extLst/>
          </p:nvPr>
        </p:nvGraphicFramePr>
        <p:xfrm>
          <a:off x="970230" y="1605064"/>
          <a:ext cx="9360543" cy="4712282"/>
        </p:xfrm>
        <a:graphic>
          <a:graphicData uri="http://schemas.openxmlformats.org/drawingml/2006/table">
            <a:tbl>
              <a:tblPr firstRow="1" bandRow="1">
                <a:tableStyleId>{5C22544A-7EE6-4342-B048-85BDC9FD1C3A}</a:tableStyleId>
              </a:tblPr>
              <a:tblGrid>
                <a:gridCol w="1167337">
                  <a:extLst>
                    <a:ext uri="{9D8B030D-6E8A-4147-A177-3AD203B41FA5}">
                      <a16:colId xmlns:a16="http://schemas.microsoft.com/office/drawing/2014/main" val="1891765398"/>
                    </a:ext>
                  </a:extLst>
                </a:gridCol>
                <a:gridCol w="1560288">
                  <a:extLst>
                    <a:ext uri="{9D8B030D-6E8A-4147-A177-3AD203B41FA5}">
                      <a16:colId xmlns:a16="http://schemas.microsoft.com/office/drawing/2014/main" val="3284854588"/>
                    </a:ext>
                  </a:extLst>
                </a:gridCol>
                <a:gridCol w="2054363">
                  <a:extLst>
                    <a:ext uri="{9D8B030D-6E8A-4147-A177-3AD203B41FA5}">
                      <a16:colId xmlns:a16="http://schemas.microsoft.com/office/drawing/2014/main" val="3789069938"/>
                    </a:ext>
                  </a:extLst>
                </a:gridCol>
                <a:gridCol w="2610580">
                  <a:extLst>
                    <a:ext uri="{9D8B030D-6E8A-4147-A177-3AD203B41FA5}">
                      <a16:colId xmlns:a16="http://schemas.microsoft.com/office/drawing/2014/main" val="4068056366"/>
                    </a:ext>
                  </a:extLst>
                </a:gridCol>
                <a:gridCol w="1967975">
                  <a:extLst>
                    <a:ext uri="{9D8B030D-6E8A-4147-A177-3AD203B41FA5}">
                      <a16:colId xmlns:a16="http://schemas.microsoft.com/office/drawing/2014/main" val="3063119970"/>
                    </a:ext>
                  </a:extLst>
                </a:gridCol>
              </a:tblGrid>
              <a:tr h="605182">
                <a:tc gridSpan="5">
                  <a:txBody>
                    <a:bodyPr/>
                    <a:lstStyle/>
                    <a:p>
                      <a:pPr algn="ctr"/>
                      <a:r>
                        <a:rPr lang="pt-BR" sz="1800" b="1" dirty="0"/>
                        <a:t>Planejamento das Iterações para o Desenvolvimento dos Casos de Uso</a:t>
                      </a:r>
                    </a:p>
                    <a:p>
                      <a:pPr algn="ctr"/>
                      <a:r>
                        <a:rPr lang="pt-BR" sz="1800" b="1" dirty="0"/>
                        <a:t>Módulo de</a:t>
                      </a:r>
                      <a:r>
                        <a:rPr lang="pt-BR" sz="1800" b="1" baseline="0" dirty="0"/>
                        <a:t> PCDs</a:t>
                      </a:r>
                      <a:endParaRPr lang="pt-BR" sz="18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hMerge="1">
                  <a:txBody>
                    <a:bodyPr/>
                    <a:lstStyle/>
                    <a:p>
                      <a:endParaRPr lang="pt-BR"/>
                    </a:p>
                  </a:txBody>
                  <a:tcPr/>
                </a:tc>
                <a:tc hMerge="1">
                  <a:txBody>
                    <a:bodyPr/>
                    <a:lstStyle/>
                    <a:p>
                      <a:endParaRPr lang="pt-BR"/>
                    </a:p>
                  </a:txBody>
                  <a:tcPr/>
                </a:tc>
                <a:tc hMerge="1">
                  <a:txBody>
                    <a:bodyPr/>
                    <a:lstStyle/>
                    <a:p>
                      <a:endParaRPr lang="pt-BR" dirty="0"/>
                    </a:p>
                  </a:txBody>
                  <a:tcPr/>
                </a:tc>
                <a:tc hMerge="1">
                  <a:txBody>
                    <a:bodyPr/>
                    <a:lstStyle/>
                    <a:p>
                      <a:pPr algn="ctr"/>
                      <a:endParaRPr lang="pt-BR" sz="18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extLst>
                  <a:ext uri="{0D108BD9-81ED-4DB2-BD59-A6C34878D82A}">
                    <a16:rowId xmlns:a16="http://schemas.microsoft.com/office/drawing/2014/main" val="2895991547"/>
                  </a:ext>
                </a:extLst>
              </a:tr>
              <a:tr h="547546">
                <a:tc>
                  <a:txBody>
                    <a:bodyPr/>
                    <a:lstStyle/>
                    <a:p>
                      <a:pPr algn="ctr"/>
                      <a:r>
                        <a:rPr lang="pt-BR" sz="1600" dirty="0"/>
                        <a:t>Iteração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tc>
                  <a:txBody>
                    <a:bodyPr/>
                    <a:lstStyle/>
                    <a:p>
                      <a:pPr algn="ctr"/>
                      <a:r>
                        <a:rPr lang="pt-BR" sz="1600" dirty="0"/>
                        <a:t>Data Prevista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tc>
                  <a:txBody>
                    <a:bodyPr/>
                    <a:lstStyle/>
                    <a:p>
                      <a:pPr algn="ctr"/>
                      <a:r>
                        <a:rPr lang="pt-BR" sz="1600" dirty="0"/>
                        <a:t>Casos de Uso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sz="1600" dirty="0"/>
                        <a:t>Equipe Responsável </a:t>
                      </a:r>
                    </a:p>
                    <a:p>
                      <a:pPr algn="ctr"/>
                      <a:endParaRPr lang="pt-BR"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tc>
                  <a:txBody>
                    <a:bodyPr/>
                    <a:lstStyle/>
                    <a:p>
                      <a:pPr algn="ctr"/>
                      <a:r>
                        <a:rPr lang="pt-BR" sz="1600" dirty="0"/>
                        <a:t>Situação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extLst>
                  <a:ext uri="{0D108BD9-81ED-4DB2-BD59-A6C34878D82A}">
                    <a16:rowId xmlns:a16="http://schemas.microsoft.com/office/drawing/2014/main" val="1170792116"/>
                  </a:ext>
                </a:extLst>
              </a:tr>
              <a:tr h="605182">
                <a:tc>
                  <a:txBody>
                    <a:bodyPr/>
                    <a:lstStyle/>
                    <a:p>
                      <a:r>
                        <a:rPr lang="pt-BR" dirty="0"/>
                        <a:t>#03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dirty="0"/>
                        <a:t>29/09/2016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dirty="0"/>
                        <a:t>Excluir</a:t>
                      </a:r>
                      <a:r>
                        <a:rPr lang="pt-BR" baseline="0" dirty="0"/>
                        <a:t> Sensor</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dirty="0"/>
                        <a:t>Raquel,</a:t>
                      </a:r>
                      <a:r>
                        <a:rPr lang="pt-BR" baseline="0" dirty="0"/>
                        <a:t> </a:t>
                      </a:r>
                      <a:r>
                        <a:rPr lang="pt-BR" baseline="0" dirty="0" err="1"/>
                        <a:t>Wictor</a:t>
                      </a:r>
                      <a:r>
                        <a:rPr lang="pt-BR" baseline="0" dirty="0"/>
                        <a:t>, Bruno e João Pedro B.</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dirty="0"/>
                        <a:t>Finalizado</a:t>
                      </a:r>
                    </a:p>
                    <a:p>
                      <a:pPr algn="ct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90471864"/>
                  </a:ext>
                </a:extLst>
              </a:tr>
              <a:tr h="864546">
                <a:tc>
                  <a:txBody>
                    <a:bodyPr/>
                    <a:lstStyle/>
                    <a:p>
                      <a:r>
                        <a:rPr lang="pt-BR" dirty="0"/>
                        <a:t>#03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dirty="0"/>
                        <a:t>29/09/2016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dirty="0"/>
                        <a:t>Editar</a:t>
                      </a:r>
                      <a:r>
                        <a:rPr lang="pt-BR" baseline="0" dirty="0"/>
                        <a:t> Sensor</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dirty="0"/>
                        <a:t>Raquel,</a:t>
                      </a:r>
                      <a:r>
                        <a:rPr lang="pt-BR" baseline="0" dirty="0"/>
                        <a:t> </a:t>
                      </a:r>
                      <a:r>
                        <a:rPr lang="pt-BR" baseline="0" dirty="0" err="1"/>
                        <a:t>Wictor</a:t>
                      </a:r>
                      <a:r>
                        <a:rPr lang="pt-BR" baseline="0" dirty="0"/>
                        <a:t>, Bruno e João Pedro B.</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i="0" dirty="0"/>
                        <a:t>Finalizado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934513437"/>
                  </a:ext>
                </a:extLst>
              </a:tr>
              <a:tr h="864546">
                <a:tc>
                  <a:txBody>
                    <a:bodyPr/>
                    <a:lstStyle/>
                    <a:p>
                      <a:r>
                        <a:rPr lang="pt-BR" dirty="0"/>
                        <a:t>#04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dirty="0"/>
                        <a:t>28/10/2016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aseline="0" dirty="0"/>
                        <a:t>Listagem de  Sensor</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dirty="0"/>
                        <a:t>Raquel,</a:t>
                      </a:r>
                      <a:r>
                        <a:rPr lang="pt-BR" baseline="0" dirty="0"/>
                        <a:t> </a:t>
                      </a:r>
                      <a:r>
                        <a:rPr lang="pt-BR" baseline="0" dirty="0" err="1"/>
                        <a:t>Wictor</a:t>
                      </a:r>
                      <a:r>
                        <a:rPr lang="pt-BR" baseline="0" dirty="0"/>
                        <a:t>, Bruno e João Pedro B.</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i="0" dirty="0"/>
                        <a:t>Finalizado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88531908"/>
                  </a:ext>
                </a:extLst>
              </a:tr>
              <a:tr h="1123910">
                <a:tc>
                  <a:txBody>
                    <a:bodyPr/>
                    <a:lstStyle/>
                    <a:p>
                      <a:r>
                        <a:rPr lang="pt-BR" dirty="0"/>
                        <a:t>#04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dirty="0"/>
                        <a:t>28/10/2016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baseline="0" dirty="0"/>
                        <a:t>Cadastrar Sensor</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dirty="0"/>
                        <a:t>Raquel,</a:t>
                      </a:r>
                      <a:r>
                        <a:rPr lang="pt-BR" baseline="0" dirty="0"/>
                        <a:t> </a:t>
                      </a:r>
                      <a:r>
                        <a:rPr lang="pt-BR" baseline="0" dirty="0" err="1"/>
                        <a:t>Wictor</a:t>
                      </a:r>
                      <a:r>
                        <a:rPr lang="pt-BR" baseline="0" dirty="0"/>
                        <a:t>, Bruno e João Pedro B.</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i="0"/>
                        <a:t>Em</a:t>
                      </a:r>
                      <a:r>
                        <a:rPr lang="pt-BR" i="0" baseline="0"/>
                        <a:t> Andamento</a:t>
                      </a:r>
                      <a:endParaRPr lang="pt-BR" i="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4591800"/>
                  </a:ext>
                </a:extLst>
              </a:tr>
            </a:tbl>
          </a:graphicData>
        </a:graphic>
      </p:graphicFrame>
      <p:pic>
        <p:nvPicPr>
          <p:cNvPr id="5" name="Imagem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spTree>
    <p:extLst>
      <p:ext uri="{BB962C8B-B14F-4D97-AF65-F5344CB8AC3E}">
        <p14:creationId xmlns:p14="http://schemas.microsoft.com/office/powerpoint/2010/main" val="304738823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262063" y="612842"/>
            <a:ext cx="7638937" cy="776922"/>
          </a:xfrm>
        </p:spPr>
        <p:txBody>
          <a:bodyPr/>
          <a:lstStyle/>
          <a:p>
            <a:r>
              <a:rPr lang="pt-BR" dirty="0"/>
              <a:t>Planejamento de Atividades</a:t>
            </a:r>
          </a:p>
        </p:txBody>
      </p:sp>
      <p:graphicFrame>
        <p:nvGraphicFramePr>
          <p:cNvPr id="4" name="Marcador de Posição de Conteúdo 3"/>
          <p:cNvGraphicFramePr>
            <a:graphicFrameLocks noGrp="1"/>
          </p:cNvGraphicFramePr>
          <p:nvPr>
            <p:ph idx="1"/>
            <p:extLst/>
          </p:nvPr>
        </p:nvGraphicFramePr>
        <p:xfrm>
          <a:off x="970231" y="1605064"/>
          <a:ext cx="9234083" cy="4914533"/>
        </p:xfrm>
        <a:graphic>
          <a:graphicData uri="http://schemas.openxmlformats.org/drawingml/2006/table">
            <a:tbl>
              <a:tblPr firstRow="1" bandRow="1">
                <a:tableStyleId>{5C22544A-7EE6-4342-B048-85BDC9FD1C3A}</a:tableStyleId>
              </a:tblPr>
              <a:tblGrid>
                <a:gridCol w="1151566">
                  <a:extLst>
                    <a:ext uri="{9D8B030D-6E8A-4147-A177-3AD203B41FA5}">
                      <a16:colId xmlns:a16="http://schemas.microsoft.com/office/drawing/2014/main" val="1891765398"/>
                    </a:ext>
                  </a:extLst>
                </a:gridCol>
                <a:gridCol w="1539208">
                  <a:extLst>
                    <a:ext uri="{9D8B030D-6E8A-4147-A177-3AD203B41FA5}">
                      <a16:colId xmlns:a16="http://schemas.microsoft.com/office/drawing/2014/main" val="3284854588"/>
                    </a:ext>
                  </a:extLst>
                </a:gridCol>
                <a:gridCol w="2026609">
                  <a:extLst>
                    <a:ext uri="{9D8B030D-6E8A-4147-A177-3AD203B41FA5}">
                      <a16:colId xmlns:a16="http://schemas.microsoft.com/office/drawing/2014/main" val="3789069938"/>
                    </a:ext>
                  </a:extLst>
                </a:gridCol>
                <a:gridCol w="2575312">
                  <a:extLst>
                    <a:ext uri="{9D8B030D-6E8A-4147-A177-3AD203B41FA5}">
                      <a16:colId xmlns:a16="http://schemas.microsoft.com/office/drawing/2014/main" val="4068056366"/>
                    </a:ext>
                  </a:extLst>
                </a:gridCol>
                <a:gridCol w="1941388">
                  <a:extLst>
                    <a:ext uri="{9D8B030D-6E8A-4147-A177-3AD203B41FA5}">
                      <a16:colId xmlns:a16="http://schemas.microsoft.com/office/drawing/2014/main" val="3063119970"/>
                    </a:ext>
                  </a:extLst>
                </a:gridCol>
              </a:tblGrid>
              <a:tr h="600833">
                <a:tc gridSpan="5">
                  <a:txBody>
                    <a:bodyPr/>
                    <a:lstStyle/>
                    <a:p>
                      <a:pPr algn="ctr"/>
                      <a:r>
                        <a:rPr lang="pt-BR" sz="1800" b="1" dirty="0"/>
                        <a:t>Planejamento das Iterações para o Desenvolvimento dos Casos de Uso</a:t>
                      </a:r>
                    </a:p>
                    <a:p>
                      <a:pPr algn="ctr"/>
                      <a:r>
                        <a:rPr lang="pt-BR" sz="1800" b="1" dirty="0"/>
                        <a:t>Módulo de</a:t>
                      </a:r>
                      <a:r>
                        <a:rPr lang="pt-BR" sz="1800" b="1" baseline="0" dirty="0"/>
                        <a:t> PCDs</a:t>
                      </a:r>
                      <a:endParaRPr lang="pt-BR" sz="18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hMerge="1">
                  <a:txBody>
                    <a:bodyPr/>
                    <a:lstStyle/>
                    <a:p>
                      <a:endParaRPr lang="pt-BR"/>
                    </a:p>
                  </a:txBody>
                  <a:tcPr/>
                </a:tc>
                <a:tc hMerge="1">
                  <a:txBody>
                    <a:bodyPr/>
                    <a:lstStyle/>
                    <a:p>
                      <a:endParaRPr lang="pt-BR"/>
                    </a:p>
                  </a:txBody>
                  <a:tcPr/>
                </a:tc>
                <a:tc hMerge="1">
                  <a:txBody>
                    <a:bodyPr/>
                    <a:lstStyle/>
                    <a:p>
                      <a:endParaRPr lang="pt-BR" dirty="0"/>
                    </a:p>
                  </a:txBody>
                  <a:tcPr/>
                </a:tc>
                <a:tc hMerge="1">
                  <a:txBody>
                    <a:bodyPr/>
                    <a:lstStyle/>
                    <a:p>
                      <a:pPr algn="ctr"/>
                      <a:endParaRPr lang="pt-BR" sz="18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extLst>
                  <a:ext uri="{0D108BD9-81ED-4DB2-BD59-A6C34878D82A}">
                    <a16:rowId xmlns:a16="http://schemas.microsoft.com/office/drawing/2014/main" val="2895991547"/>
                  </a:ext>
                </a:extLst>
              </a:tr>
              <a:tr h="543611">
                <a:tc>
                  <a:txBody>
                    <a:bodyPr/>
                    <a:lstStyle/>
                    <a:p>
                      <a:pPr algn="ctr"/>
                      <a:r>
                        <a:rPr lang="pt-BR" sz="1600" dirty="0"/>
                        <a:t>Iteração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tc>
                  <a:txBody>
                    <a:bodyPr/>
                    <a:lstStyle/>
                    <a:p>
                      <a:pPr algn="ctr"/>
                      <a:r>
                        <a:rPr lang="pt-BR" sz="1600" dirty="0"/>
                        <a:t>Data Prevista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tc>
                  <a:txBody>
                    <a:bodyPr/>
                    <a:lstStyle/>
                    <a:p>
                      <a:pPr algn="ctr"/>
                      <a:r>
                        <a:rPr lang="pt-BR" sz="1600" dirty="0"/>
                        <a:t>Casos de Uso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sz="1600" dirty="0"/>
                        <a:t>Equipe Responsável </a:t>
                      </a:r>
                    </a:p>
                    <a:p>
                      <a:pPr algn="ctr"/>
                      <a:endParaRPr lang="pt-BR"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tc>
                  <a:txBody>
                    <a:bodyPr/>
                    <a:lstStyle/>
                    <a:p>
                      <a:pPr algn="ctr"/>
                      <a:r>
                        <a:rPr lang="pt-BR" sz="1600" dirty="0"/>
                        <a:t>Situação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extLst>
                  <a:ext uri="{0D108BD9-81ED-4DB2-BD59-A6C34878D82A}">
                    <a16:rowId xmlns:a16="http://schemas.microsoft.com/office/drawing/2014/main" val="1170792116"/>
                  </a:ext>
                </a:extLst>
              </a:tr>
              <a:tr h="858333">
                <a:tc>
                  <a:txBody>
                    <a:bodyPr/>
                    <a:lstStyle/>
                    <a:p>
                      <a:r>
                        <a:rPr lang="pt-BR" dirty="0"/>
                        <a:t>#04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dirty="0"/>
                        <a:t>28/10/2016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dirty="0"/>
                        <a:t>Processar</a:t>
                      </a:r>
                      <a:r>
                        <a:rPr lang="pt-BR" baseline="0" dirty="0"/>
                        <a:t> Imagens de PCDs</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dirty="0"/>
                        <a:t>Julia,</a:t>
                      </a:r>
                      <a:r>
                        <a:rPr lang="pt-BR" baseline="0" dirty="0"/>
                        <a:t> </a:t>
                      </a:r>
                      <a:r>
                        <a:rPr lang="pt-BR" baseline="0" dirty="0" err="1"/>
                        <a:t>Grazielle</a:t>
                      </a:r>
                      <a:r>
                        <a:rPr lang="pt-BR" baseline="0" dirty="0"/>
                        <a:t> e Lucas</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i="0" dirty="0" err="1"/>
                        <a:t>Backlog</a:t>
                      </a:r>
                      <a:endParaRPr lang="pt-BR" i="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90471864"/>
                  </a:ext>
                </a:extLst>
              </a:tr>
              <a:tr h="858333">
                <a:tc>
                  <a:txBody>
                    <a:bodyPr/>
                    <a:lstStyle/>
                    <a:p>
                      <a:r>
                        <a:rPr lang="pt-BR" dirty="0"/>
                        <a:t>#04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dirty="0"/>
                        <a:t>28/10/2016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dirty="0"/>
                        <a:t>Histórico</a:t>
                      </a:r>
                      <a:r>
                        <a:rPr lang="pt-BR" baseline="0" dirty="0"/>
                        <a:t> de Funcionamento de PCDs</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dirty="0"/>
                        <a:t>Julia,</a:t>
                      </a:r>
                      <a:r>
                        <a:rPr lang="pt-BR" baseline="0" dirty="0"/>
                        <a:t> </a:t>
                      </a:r>
                      <a:r>
                        <a:rPr lang="pt-BR" baseline="0" dirty="0" err="1"/>
                        <a:t>Grazielle</a:t>
                      </a:r>
                      <a:r>
                        <a:rPr lang="pt-BR" baseline="0" dirty="0"/>
                        <a:t> e Lucas</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i="0" dirty="0" err="1"/>
                        <a:t>Backlog</a:t>
                      </a:r>
                      <a:endParaRPr lang="pt-BR" i="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934513437"/>
                  </a:ext>
                </a:extLst>
              </a:tr>
              <a:tr h="811536">
                <a:tc>
                  <a:txBody>
                    <a:bodyPr/>
                    <a:lstStyle/>
                    <a:p>
                      <a:r>
                        <a:rPr lang="pt-BR" dirty="0"/>
                        <a:t>#05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dirty="0"/>
                        <a:t>11/11/2016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aseline="0" dirty="0"/>
                        <a:t>Cadastrar Imagem</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dirty="0"/>
                        <a:t>Julia,</a:t>
                      </a:r>
                      <a:r>
                        <a:rPr lang="pt-BR" baseline="0" dirty="0"/>
                        <a:t> </a:t>
                      </a:r>
                      <a:r>
                        <a:rPr lang="pt-BR" baseline="0" dirty="0" err="1"/>
                        <a:t>Grazielle</a:t>
                      </a:r>
                      <a:r>
                        <a:rPr lang="pt-BR" baseline="0" dirty="0"/>
                        <a:t> e Lucas</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i="0" dirty="0" err="1"/>
                        <a:t>Backlog</a:t>
                      </a:r>
                      <a:endParaRPr lang="pt-BR" i="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88531908"/>
                  </a:ext>
                </a:extLst>
              </a:tr>
              <a:tr h="1054997">
                <a:tc>
                  <a:txBody>
                    <a:bodyPr/>
                    <a:lstStyle/>
                    <a:p>
                      <a:r>
                        <a:rPr lang="pt-BR" dirty="0"/>
                        <a:t>#05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dirty="0"/>
                        <a:t>11/11/2016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dirty="0"/>
                        <a:t>Exibição</a:t>
                      </a:r>
                      <a:r>
                        <a:rPr lang="pt-BR" baseline="0" dirty="0"/>
                        <a:t> de Imagens</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dirty="0"/>
                        <a:t>Raquel,</a:t>
                      </a:r>
                      <a:r>
                        <a:rPr lang="pt-BR" baseline="0" dirty="0"/>
                        <a:t> </a:t>
                      </a:r>
                      <a:r>
                        <a:rPr lang="pt-BR" baseline="0" dirty="0" err="1"/>
                        <a:t>Wictor</a:t>
                      </a:r>
                      <a:r>
                        <a:rPr lang="pt-BR" baseline="0" dirty="0"/>
                        <a:t>, Bruno e João Pedro B.</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i="0" dirty="0" err="1"/>
                        <a:t>Backlog</a:t>
                      </a:r>
                      <a:endParaRPr lang="pt-BR" i="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4591800"/>
                  </a:ext>
                </a:extLst>
              </a:tr>
            </a:tbl>
          </a:graphicData>
        </a:graphic>
      </p:graphicFrame>
      <p:pic>
        <p:nvPicPr>
          <p:cNvPr id="5" name="Imagem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spTree>
    <p:extLst>
      <p:ext uri="{BB962C8B-B14F-4D97-AF65-F5344CB8AC3E}">
        <p14:creationId xmlns:p14="http://schemas.microsoft.com/office/powerpoint/2010/main" val="393430949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262063" y="612842"/>
            <a:ext cx="7638937" cy="776922"/>
          </a:xfrm>
        </p:spPr>
        <p:txBody>
          <a:bodyPr/>
          <a:lstStyle/>
          <a:p>
            <a:r>
              <a:rPr lang="pt-BR" dirty="0"/>
              <a:t>Planejamento de Atividades</a:t>
            </a:r>
          </a:p>
        </p:txBody>
      </p:sp>
      <p:graphicFrame>
        <p:nvGraphicFramePr>
          <p:cNvPr id="4" name="Marcador de Posição de Conteúdo 3"/>
          <p:cNvGraphicFramePr>
            <a:graphicFrameLocks noGrp="1"/>
          </p:cNvGraphicFramePr>
          <p:nvPr>
            <p:ph idx="1"/>
            <p:extLst/>
          </p:nvPr>
        </p:nvGraphicFramePr>
        <p:xfrm>
          <a:off x="970231" y="1605064"/>
          <a:ext cx="9068712" cy="2133600"/>
        </p:xfrm>
        <a:graphic>
          <a:graphicData uri="http://schemas.openxmlformats.org/drawingml/2006/table">
            <a:tbl>
              <a:tblPr firstRow="1" bandRow="1">
                <a:tableStyleId>{5C22544A-7EE6-4342-B048-85BDC9FD1C3A}</a:tableStyleId>
              </a:tblPr>
              <a:tblGrid>
                <a:gridCol w="1130943">
                  <a:extLst>
                    <a:ext uri="{9D8B030D-6E8A-4147-A177-3AD203B41FA5}">
                      <a16:colId xmlns:a16="http://schemas.microsoft.com/office/drawing/2014/main" val="1891765398"/>
                    </a:ext>
                  </a:extLst>
                </a:gridCol>
                <a:gridCol w="1511643">
                  <a:extLst>
                    <a:ext uri="{9D8B030D-6E8A-4147-A177-3AD203B41FA5}">
                      <a16:colId xmlns:a16="http://schemas.microsoft.com/office/drawing/2014/main" val="3284854588"/>
                    </a:ext>
                  </a:extLst>
                </a:gridCol>
                <a:gridCol w="1990315">
                  <a:extLst>
                    <a:ext uri="{9D8B030D-6E8A-4147-A177-3AD203B41FA5}">
                      <a16:colId xmlns:a16="http://schemas.microsoft.com/office/drawing/2014/main" val="3789069938"/>
                    </a:ext>
                  </a:extLst>
                </a:gridCol>
                <a:gridCol w="2529191">
                  <a:extLst>
                    <a:ext uri="{9D8B030D-6E8A-4147-A177-3AD203B41FA5}">
                      <a16:colId xmlns:a16="http://schemas.microsoft.com/office/drawing/2014/main" val="4068056366"/>
                    </a:ext>
                  </a:extLst>
                </a:gridCol>
                <a:gridCol w="1906620">
                  <a:extLst>
                    <a:ext uri="{9D8B030D-6E8A-4147-A177-3AD203B41FA5}">
                      <a16:colId xmlns:a16="http://schemas.microsoft.com/office/drawing/2014/main" val="3063119970"/>
                    </a:ext>
                  </a:extLst>
                </a:gridCol>
              </a:tblGrid>
              <a:tr h="605182">
                <a:tc gridSpan="5">
                  <a:txBody>
                    <a:bodyPr/>
                    <a:lstStyle/>
                    <a:p>
                      <a:pPr algn="ctr"/>
                      <a:r>
                        <a:rPr lang="pt-BR" sz="1800" b="1" dirty="0"/>
                        <a:t>Planejamento das Iterações para o Desenvolvimento dos Casos de Uso</a:t>
                      </a:r>
                    </a:p>
                    <a:p>
                      <a:pPr algn="ctr"/>
                      <a:r>
                        <a:rPr lang="pt-BR" sz="1800" b="1" dirty="0"/>
                        <a:t>Módulo de</a:t>
                      </a:r>
                      <a:r>
                        <a:rPr lang="pt-BR" sz="1800" b="1" baseline="0" dirty="0"/>
                        <a:t> PCDs</a:t>
                      </a:r>
                      <a:endParaRPr lang="pt-BR" sz="18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hMerge="1">
                  <a:txBody>
                    <a:bodyPr/>
                    <a:lstStyle/>
                    <a:p>
                      <a:endParaRPr lang="pt-BR"/>
                    </a:p>
                  </a:txBody>
                  <a:tcPr/>
                </a:tc>
                <a:tc hMerge="1">
                  <a:txBody>
                    <a:bodyPr/>
                    <a:lstStyle/>
                    <a:p>
                      <a:endParaRPr lang="pt-BR"/>
                    </a:p>
                  </a:txBody>
                  <a:tcPr/>
                </a:tc>
                <a:tc hMerge="1">
                  <a:txBody>
                    <a:bodyPr/>
                    <a:lstStyle/>
                    <a:p>
                      <a:endParaRPr lang="pt-BR" dirty="0"/>
                    </a:p>
                  </a:txBody>
                  <a:tcPr/>
                </a:tc>
                <a:tc hMerge="1">
                  <a:txBody>
                    <a:bodyPr/>
                    <a:lstStyle/>
                    <a:p>
                      <a:pPr algn="ctr"/>
                      <a:endParaRPr lang="pt-BR" sz="18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extLst>
                  <a:ext uri="{0D108BD9-81ED-4DB2-BD59-A6C34878D82A}">
                    <a16:rowId xmlns:a16="http://schemas.microsoft.com/office/drawing/2014/main" val="2895991547"/>
                  </a:ext>
                </a:extLst>
              </a:tr>
              <a:tr h="547546">
                <a:tc>
                  <a:txBody>
                    <a:bodyPr/>
                    <a:lstStyle/>
                    <a:p>
                      <a:pPr algn="ctr"/>
                      <a:r>
                        <a:rPr lang="pt-BR" sz="1600" dirty="0"/>
                        <a:t>Iteração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tc>
                  <a:txBody>
                    <a:bodyPr/>
                    <a:lstStyle/>
                    <a:p>
                      <a:pPr algn="ctr"/>
                      <a:r>
                        <a:rPr lang="pt-BR" sz="1600" dirty="0"/>
                        <a:t>Data Prevista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tc>
                  <a:txBody>
                    <a:bodyPr/>
                    <a:lstStyle/>
                    <a:p>
                      <a:pPr algn="ctr"/>
                      <a:r>
                        <a:rPr lang="pt-BR" sz="1600" dirty="0"/>
                        <a:t>Casos de Uso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sz="1600" dirty="0"/>
                        <a:t>Equipe Responsável </a:t>
                      </a:r>
                    </a:p>
                    <a:p>
                      <a:pPr algn="ctr"/>
                      <a:endParaRPr lang="pt-BR"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tc>
                  <a:txBody>
                    <a:bodyPr/>
                    <a:lstStyle/>
                    <a:p>
                      <a:pPr algn="ctr"/>
                      <a:r>
                        <a:rPr lang="pt-BR" sz="1600" dirty="0"/>
                        <a:t>Situação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extLst>
                  <a:ext uri="{0D108BD9-81ED-4DB2-BD59-A6C34878D82A}">
                    <a16:rowId xmlns:a16="http://schemas.microsoft.com/office/drawing/2014/main" val="1170792116"/>
                  </a:ext>
                </a:extLst>
              </a:tr>
              <a:tr h="864546">
                <a:tc>
                  <a:txBody>
                    <a:bodyPr/>
                    <a:lstStyle/>
                    <a:p>
                      <a:r>
                        <a:rPr lang="pt-BR" dirty="0"/>
                        <a:t>#05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a:t>11/11/2016</a:t>
                      </a:r>
                    </a:p>
                    <a:p>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dirty="0"/>
                        <a:t>Excluir</a:t>
                      </a:r>
                      <a:r>
                        <a:rPr lang="pt-BR" baseline="0" dirty="0"/>
                        <a:t> Imagem</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dirty="0"/>
                        <a:t>Raquel,</a:t>
                      </a:r>
                      <a:r>
                        <a:rPr lang="pt-BR" baseline="0" dirty="0"/>
                        <a:t> </a:t>
                      </a:r>
                      <a:r>
                        <a:rPr lang="pt-BR" baseline="0" dirty="0" err="1"/>
                        <a:t>Wictor</a:t>
                      </a:r>
                      <a:r>
                        <a:rPr lang="pt-BR" baseline="0" dirty="0"/>
                        <a:t>, Bruno e João Pedro B.</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i="0" dirty="0" err="1"/>
                        <a:t>Backlog</a:t>
                      </a:r>
                      <a:endParaRPr lang="pt-BR" i="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88531908"/>
                  </a:ext>
                </a:extLst>
              </a:tr>
            </a:tbl>
          </a:graphicData>
        </a:graphic>
      </p:graphicFrame>
      <p:pic>
        <p:nvPicPr>
          <p:cNvPr id="5" name="Imagem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spTree>
    <p:extLst>
      <p:ext uri="{BB962C8B-B14F-4D97-AF65-F5344CB8AC3E}">
        <p14:creationId xmlns:p14="http://schemas.microsoft.com/office/powerpoint/2010/main" val="340353317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Caso de Uso #01 – Iteração #01</a:t>
            </a:r>
          </a:p>
        </p:txBody>
      </p:sp>
      <p:pic>
        <p:nvPicPr>
          <p:cNvPr id="6" name="Imagem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graphicFrame>
        <p:nvGraphicFramePr>
          <p:cNvPr id="9" name="Tabela 8"/>
          <p:cNvGraphicFramePr>
            <a:graphicFrameLocks noGrp="1"/>
          </p:cNvGraphicFramePr>
          <p:nvPr>
            <p:extLst/>
          </p:nvPr>
        </p:nvGraphicFramePr>
        <p:xfrm>
          <a:off x="1261872" y="2063205"/>
          <a:ext cx="9029992" cy="2865120"/>
        </p:xfrm>
        <a:graphic>
          <a:graphicData uri="http://schemas.openxmlformats.org/drawingml/2006/table">
            <a:tbl>
              <a:tblPr firstRow="1" bandRow="1">
                <a:tableStyleId>{5C22544A-7EE6-4342-B048-85BDC9FD1C3A}</a:tableStyleId>
              </a:tblPr>
              <a:tblGrid>
                <a:gridCol w="9029992">
                  <a:extLst>
                    <a:ext uri="{9D8B030D-6E8A-4147-A177-3AD203B41FA5}">
                      <a16:colId xmlns:a16="http://schemas.microsoft.com/office/drawing/2014/main" val="3184453126"/>
                    </a:ext>
                  </a:extLst>
                </a:gridCol>
              </a:tblGrid>
              <a:tr h="370840">
                <a:tc>
                  <a:txBody>
                    <a:bodyPr/>
                    <a:lstStyle/>
                    <a:p>
                      <a:pPr algn="ctr"/>
                      <a:r>
                        <a:rPr lang="pt-BR" b="1" dirty="0">
                          <a:solidFill>
                            <a:schemeClr val="bg1"/>
                          </a:solidFill>
                        </a:rPr>
                        <a:t>Caso de Uso Selecionar</a:t>
                      </a:r>
                      <a:r>
                        <a:rPr lang="pt-BR" b="1" baseline="0" dirty="0">
                          <a:solidFill>
                            <a:schemeClr val="bg1"/>
                          </a:solidFill>
                        </a:rPr>
                        <a:t> Opções</a:t>
                      </a:r>
                      <a:r>
                        <a:rPr lang="pt-BR" b="1" dirty="0">
                          <a:solidFill>
                            <a:schemeClr val="bg1"/>
                          </a:solidFill>
                        </a:rPr>
                        <a:t> - Iteração 01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extLst>
                  <a:ext uri="{0D108BD9-81ED-4DB2-BD59-A6C34878D82A}">
                    <a16:rowId xmlns:a16="http://schemas.microsoft.com/office/drawing/2014/main" val="1091544215"/>
                  </a:ext>
                </a:extLst>
              </a:tr>
              <a:tr h="370840">
                <a:tc>
                  <a:txBody>
                    <a:bodyPr/>
                    <a:lstStyle/>
                    <a:p>
                      <a:r>
                        <a:rPr lang="pt-BR" dirty="0">
                          <a:solidFill>
                            <a:schemeClr val="tx1"/>
                          </a:solidFill>
                        </a:rPr>
                        <a:t>Cenário de Sucesso – Exibir</a:t>
                      </a:r>
                      <a:r>
                        <a:rPr lang="pt-BR" baseline="0" dirty="0">
                          <a:solidFill>
                            <a:schemeClr val="tx1"/>
                          </a:solidFill>
                        </a:rPr>
                        <a:t> uma página com a barra de menu</a:t>
                      </a:r>
                      <a:endParaRPr lang="pt-BR"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24283349"/>
                  </a:ext>
                </a:extLst>
              </a:tr>
              <a:tr h="370840">
                <a:tc>
                  <a:txBody>
                    <a:bodyPr/>
                    <a:lstStyle/>
                    <a:p>
                      <a:pPr algn="ctr"/>
                      <a:r>
                        <a:rPr lang="pt-BR" b="1" dirty="0">
                          <a:solidFill>
                            <a:schemeClr val="bg1"/>
                          </a:solidFill>
                        </a:rPr>
                        <a:t>Cenários Alternativos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B1E3E"/>
                    </a:solidFill>
                  </a:tcPr>
                </a:tc>
                <a:extLst>
                  <a:ext uri="{0D108BD9-81ED-4DB2-BD59-A6C34878D82A}">
                    <a16:rowId xmlns:a16="http://schemas.microsoft.com/office/drawing/2014/main" val="1460635157"/>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a:solidFill>
                            <a:schemeClr val="tx1"/>
                          </a:solidFill>
                        </a:rPr>
                        <a:t>Gerenciamento</a:t>
                      </a:r>
                      <a:r>
                        <a:rPr lang="pt-BR" baseline="0" dirty="0">
                          <a:solidFill>
                            <a:schemeClr val="tx1"/>
                          </a:solidFill>
                        </a:rPr>
                        <a:t> de PCDs – Executa o caso de uso “Gerenciamento de PCDs”</a:t>
                      </a:r>
                      <a:endParaRPr lang="pt-BR"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378278284"/>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a:solidFill>
                            <a:schemeClr val="tx1"/>
                          </a:solidFill>
                        </a:rPr>
                        <a:t>Processamento de Imagens – Executa</a:t>
                      </a:r>
                      <a:r>
                        <a:rPr lang="pt-BR" baseline="0" dirty="0">
                          <a:solidFill>
                            <a:schemeClr val="tx1"/>
                          </a:solidFill>
                        </a:rPr>
                        <a:t> o caso de uso “Processamento de Imagens”</a:t>
                      </a:r>
                      <a:endParaRPr lang="pt-BR"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547726979"/>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a:solidFill>
                            <a:schemeClr val="tx1"/>
                          </a:solidFill>
                        </a:rPr>
                        <a:t>Gerenciamento</a:t>
                      </a:r>
                      <a:r>
                        <a:rPr lang="pt-BR" baseline="0" dirty="0">
                          <a:solidFill>
                            <a:schemeClr val="tx1"/>
                          </a:solidFill>
                        </a:rPr>
                        <a:t> de Sensores – Executa o caso de uso “Gerenciamento de Sensores”</a:t>
                      </a:r>
                      <a:endParaRPr lang="pt-BR"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34246495"/>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a:solidFill>
                            <a:schemeClr val="tx1"/>
                          </a:solidFill>
                        </a:rPr>
                        <a:t>Controle de Funcionamento de PCDs – Executa o caso de uso “Controle</a:t>
                      </a:r>
                      <a:r>
                        <a:rPr lang="pt-BR" baseline="0" dirty="0">
                          <a:solidFill>
                            <a:schemeClr val="tx1"/>
                          </a:solidFill>
                        </a:rPr>
                        <a:t> e Funcionamento de PCDs</a:t>
                      </a:r>
                      <a:r>
                        <a:rPr lang="pt-BR" dirty="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193864256"/>
                  </a:ext>
                </a:extLst>
              </a:tr>
            </a:tbl>
          </a:graphicData>
        </a:graphic>
      </p:graphicFrame>
    </p:spTree>
    <p:extLst>
      <p:ext uri="{BB962C8B-B14F-4D97-AF65-F5344CB8AC3E}">
        <p14:creationId xmlns:p14="http://schemas.microsoft.com/office/powerpoint/2010/main" val="2664542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Planejamento de Atividades</a:t>
            </a:r>
          </a:p>
        </p:txBody>
      </p:sp>
      <p:graphicFrame>
        <p:nvGraphicFramePr>
          <p:cNvPr id="4" name="Marcador de Posição de Conteúdo 3"/>
          <p:cNvGraphicFramePr>
            <a:graphicFrameLocks noGrp="1"/>
          </p:cNvGraphicFramePr>
          <p:nvPr>
            <p:ph idx="1"/>
            <p:extLst>
              <p:ext uri="{D42A27DB-BD31-4B8C-83A1-F6EECF244321}">
                <p14:modId xmlns:p14="http://schemas.microsoft.com/office/powerpoint/2010/main" val="156944234"/>
              </p:ext>
            </p:extLst>
          </p:nvPr>
        </p:nvGraphicFramePr>
        <p:xfrm>
          <a:off x="1262063" y="1828800"/>
          <a:ext cx="8617660" cy="4785360"/>
        </p:xfrm>
        <a:graphic>
          <a:graphicData uri="http://schemas.openxmlformats.org/drawingml/2006/table">
            <a:tbl>
              <a:tblPr firstRow="1" bandRow="1">
                <a:tableStyleId>{5C22544A-7EE6-4342-B048-85BDC9FD1C3A}</a:tableStyleId>
              </a:tblPr>
              <a:tblGrid>
                <a:gridCol w="976640">
                  <a:extLst>
                    <a:ext uri="{9D8B030D-6E8A-4147-A177-3AD203B41FA5}">
                      <a16:colId xmlns:a16="http://schemas.microsoft.com/office/drawing/2014/main" val="1891765398"/>
                    </a:ext>
                  </a:extLst>
                </a:gridCol>
                <a:gridCol w="1534511">
                  <a:extLst>
                    <a:ext uri="{9D8B030D-6E8A-4147-A177-3AD203B41FA5}">
                      <a16:colId xmlns:a16="http://schemas.microsoft.com/office/drawing/2014/main" val="3284854588"/>
                    </a:ext>
                  </a:extLst>
                </a:gridCol>
                <a:gridCol w="1723696">
                  <a:extLst>
                    <a:ext uri="{9D8B030D-6E8A-4147-A177-3AD203B41FA5}">
                      <a16:colId xmlns:a16="http://schemas.microsoft.com/office/drawing/2014/main" val="3789069938"/>
                    </a:ext>
                  </a:extLst>
                </a:gridCol>
                <a:gridCol w="2427890">
                  <a:extLst>
                    <a:ext uri="{9D8B030D-6E8A-4147-A177-3AD203B41FA5}">
                      <a16:colId xmlns:a16="http://schemas.microsoft.com/office/drawing/2014/main" val="4068056366"/>
                    </a:ext>
                  </a:extLst>
                </a:gridCol>
                <a:gridCol w="1954923">
                  <a:extLst>
                    <a:ext uri="{9D8B030D-6E8A-4147-A177-3AD203B41FA5}">
                      <a16:colId xmlns:a16="http://schemas.microsoft.com/office/drawing/2014/main" val="3063119970"/>
                    </a:ext>
                  </a:extLst>
                </a:gridCol>
              </a:tblGrid>
              <a:tr h="370840">
                <a:tc gridSpan="5">
                  <a:txBody>
                    <a:bodyPr/>
                    <a:lstStyle/>
                    <a:p>
                      <a:pPr algn="ctr"/>
                      <a:r>
                        <a:rPr lang="pt-BR" sz="1800" b="1" dirty="0"/>
                        <a:t>Planejamento das Iterações para o Desenvolvimento dos Casos de Uso</a:t>
                      </a:r>
                    </a:p>
                    <a:p>
                      <a:pPr algn="ctr"/>
                      <a:r>
                        <a:rPr lang="pt-BR" sz="1800" b="1" dirty="0"/>
                        <a:t>Módulo de Cadastros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hMerge="1">
                  <a:txBody>
                    <a:bodyPr/>
                    <a:lstStyle/>
                    <a:p>
                      <a:endParaRPr lang="pt-BR"/>
                    </a:p>
                  </a:txBody>
                  <a:tcPr/>
                </a:tc>
                <a:tc hMerge="1">
                  <a:txBody>
                    <a:bodyPr/>
                    <a:lstStyle/>
                    <a:p>
                      <a:endParaRPr lang="pt-BR"/>
                    </a:p>
                  </a:txBody>
                  <a:tcPr/>
                </a:tc>
                <a:tc hMerge="1">
                  <a:txBody>
                    <a:bodyPr/>
                    <a:lstStyle/>
                    <a:p>
                      <a:endParaRPr lang="pt-BR" dirty="0"/>
                    </a:p>
                  </a:txBody>
                  <a:tcPr/>
                </a:tc>
                <a:tc hMerge="1">
                  <a:txBody>
                    <a:bodyPr/>
                    <a:lstStyle/>
                    <a:p>
                      <a:pPr algn="ctr"/>
                      <a:endParaRPr lang="pt-BR" sz="18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extLst>
                  <a:ext uri="{0D108BD9-81ED-4DB2-BD59-A6C34878D82A}">
                    <a16:rowId xmlns:a16="http://schemas.microsoft.com/office/drawing/2014/main" val="2895991547"/>
                  </a:ext>
                </a:extLst>
              </a:tr>
              <a:tr h="365760">
                <a:tc>
                  <a:txBody>
                    <a:bodyPr/>
                    <a:lstStyle/>
                    <a:p>
                      <a:pPr algn="ctr"/>
                      <a:r>
                        <a:rPr lang="pt-BR" sz="1600" dirty="0"/>
                        <a:t>Iteração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tc>
                  <a:txBody>
                    <a:bodyPr/>
                    <a:lstStyle/>
                    <a:p>
                      <a:pPr algn="ctr"/>
                      <a:r>
                        <a:rPr lang="pt-BR" sz="1600" dirty="0"/>
                        <a:t>Data Prevista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tc>
                  <a:txBody>
                    <a:bodyPr/>
                    <a:lstStyle/>
                    <a:p>
                      <a:pPr algn="ctr"/>
                      <a:r>
                        <a:rPr lang="pt-BR" sz="1600" dirty="0"/>
                        <a:t>Casos de Uso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sz="1600" dirty="0"/>
                        <a:t>Equipe Responsável </a:t>
                      </a:r>
                    </a:p>
                    <a:p>
                      <a:pPr algn="ctr"/>
                      <a:endParaRPr lang="pt-BR"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tc>
                  <a:txBody>
                    <a:bodyPr/>
                    <a:lstStyle/>
                    <a:p>
                      <a:pPr algn="ctr"/>
                      <a:r>
                        <a:rPr lang="pt-BR" sz="1600" dirty="0"/>
                        <a:t>Situação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extLst>
                  <a:ext uri="{0D108BD9-81ED-4DB2-BD59-A6C34878D82A}">
                    <a16:rowId xmlns:a16="http://schemas.microsoft.com/office/drawing/2014/main" val="1170792116"/>
                  </a:ext>
                </a:extLst>
              </a:tr>
              <a:tr h="370840">
                <a:tc>
                  <a:txBody>
                    <a:bodyPr/>
                    <a:lstStyle/>
                    <a:p>
                      <a:r>
                        <a:rPr lang="pt-BR" dirty="0"/>
                        <a:t>#02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dirty="0"/>
                        <a:t>26/08/2016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dirty="0"/>
                        <a:t>Verificar acessos necessários de usuários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a:t>Giovanna (Analista), Anderson (Desenvolvedor) e Amanda (DBA)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dirty="0"/>
                        <a:t>Finalizado</a:t>
                      </a:r>
                      <a:endParaRPr lang="pt-BR" i="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90471864"/>
                  </a:ext>
                </a:extLst>
              </a:tr>
              <a:tr h="370840">
                <a:tc>
                  <a:txBody>
                    <a:bodyPr/>
                    <a:lstStyle/>
                    <a:p>
                      <a:r>
                        <a:rPr lang="pt-BR" dirty="0"/>
                        <a:t>#02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dirty="0"/>
                        <a:t>26/08/2016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a:t>Confirmar cadastro de usuário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a:t>Leonardo (Analista), </a:t>
                      </a:r>
                      <a:r>
                        <a:rPr lang="pt-BR" dirty="0" err="1"/>
                        <a:t>Aleccheévina</a:t>
                      </a:r>
                      <a:r>
                        <a:rPr lang="pt-BR" dirty="0"/>
                        <a:t> (Desenvolvedor) e Igor (DBA)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dirty="0"/>
                        <a:t>Finalizado</a:t>
                      </a:r>
                      <a:endParaRPr lang="pt-BR" i="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934513437"/>
                  </a:ext>
                </a:extLst>
              </a:tr>
              <a:tr h="370840">
                <a:tc>
                  <a:txBody>
                    <a:bodyPr/>
                    <a:lstStyle/>
                    <a:p>
                      <a:r>
                        <a:rPr lang="pt-BR" dirty="0"/>
                        <a:t>#02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dirty="0"/>
                        <a:t>26/08/2016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a:t>Enviar e-mail de confirmação de cadastro.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a:t>Leonardo (Analista), </a:t>
                      </a:r>
                      <a:r>
                        <a:rPr lang="pt-BR" dirty="0" err="1"/>
                        <a:t>Aleccheévina</a:t>
                      </a:r>
                      <a:r>
                        <a:rPr lang="pt-BR" dirty="0"/>
                        <a:t> (Desenvolvedor) e Igor (DBA)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a:t>Finalizado</a:t>
                      </a:r>
                      <a:endParaRPr lang="pt-BR" i="0" dirty="0"/>
                    </a:p>
                    <a:p>
                      <a:endParaRPr lang="pt-BR" i="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88531908"/>
                  </a:ext>
                </a:extLst>
              </a:tr>
            </a:tbl>
          </a:graphicData>
        </a:graphic>
      </p:graphicFrame>
      <p:pic>
        <p:nvPicPr>
          <p:cNvPr id="5" name="Imagem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spTree>
    <p:extLst>
      <p:ext uri="{BB962C8B-B14F-4D97-AF65-F5344CB8AC3E}">
        <p14:creationId xmlns:p14="http://schemas.microsoft.com/office/powerpoint/2010/main" val="288409983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Caso de Uso #02 – Iteração #01</a:t>
            </a:r>
          </a:p>
        </p:txBody>
      </p:sp>
      <p:pic>
        <p:nvPicPr>
          <p:cNvPr id="6" name="Imagem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graphicFrame>
        <p:nvGraphicFramePr>
          <p:cNvPr id="9" name="Tabela 8"/>
          <p:cNvGraphicFramePr>
            <a:graphicFrameLocks noGrp="1"/>
          </p:cNvGraphicFramePr>
          <p:nvPr>
            <p:extLst/>
          </p:nvPr>
        </p:nvGraphicFramePr>
        <p:xfrm>
          <a:off x="1261872" y="2063205"/>
          <a:ext cx="9029992" cy="2865120"/>
        </p:xfrm>
        <a:graphic>
          <a:graphicData uri="http://schemas.openxmlformats.org/drawingml/2006/table">
            <a:tbl>
              <a:tblPr firstRow="1" bandRow="1">
                <a:tableStyleId>{5C22544A-7EE6-4342-B048-85BDC9FD1C3A}</a:tableStyleId>
              </a:tblPr>
              <a:tblGrid>
                <a:gridCol w="9029992">
                  <a:extLst>
                    <a:ext uri="{9D8B030D-6E8A-4147-A177-3AD203B41FA5}">
                      <a16:colId xmlns:a16="http://schemas.microsoft.com/office/drawing/2014/main" val="3184453126"/>
                    </a:ext>
                  </a:extLst>
                </a:gridCol>
              </a:tblGrid>
              <a:tr h="370840">
                <a:tc>
                  <a:txBody>
                    <a:bodyPr/>
                    <a:lstStyle/>
                    <a:p>
                      <a:pPr algn="ctr"/>
                      <a:r>
                        <a:rPr lang="pt-BR" b="1" dirty="0">
                          <a:solidFill>
                            <a:schemeClr val="bg1"/>
                          </a:solidFill>
                        </a:rPr>
                        <a:t>Caso de Uso Gerenciamento</a:t>
                      </a:r>
                      <a:r>
                        <a:rPr lang="pt-BR" b="1" baseline="0" dirty="0">
                          <a:solidFill>
                            <a:schemeClr val="bg1"/>
                          </a:solidFill>
                        </a:rPr>
                        <a:t> de PCDs</a:t>
                      </a:r>
                      <a:r>
                        <a:rPr lang="pt-BR" b="1" dirty="0">
                          <a:solidFill>
                            <a:schemeClr val="bg1"/>
                          </a:solidFill>
                        </a:rPr>
                        <a:t> - Iteração 01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extLst>
                  <a:ext uri="{0D108BD9-81ED-4DB2-BD59-A6C34878D82A}">
                    <a16:rowId xmlns:a16="http://schemas.microsoft.com/office/drawing/2014/main" val="1091544215"/>
                  </a:ext>
                </a:extLst>
              </a:tr>
              <a:tr h="370840">
                <a:tc>
                  <a:txBody>
                    <a:bodyPr/>
                    <a:lstStyle/>
                    <a:p>
                      <a:r>
                        <a:rPr lang="pt-BR" dirty="0">
                          <a:solidFill>
                            <a:schemeClr val="tx1"/>
                          </a:solidFill>
                        </a:rPr>
                        <a:t>Cenário de Sucesso – Executa</a:t>
                      </a:r>
                      <a:r>
                        <a:rPr lang="pt-BR" baseline="0" dirty="0">
                          <a:solidFill>
                            <a:schemeClr val="tx1"/>
                          </a:solidFill>
                        </a:rPr>
                        <a:t> o método “Listagem de PCD” e possibilita a realização do CRUD</a:t>
                      </a:r>
                      <a:endParaRPr lang="pt-BR"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24283349"/>
                  </a:ext>
                </a:extLst>
              </a:tr>
              <a:tr h="370840">
                <a:tc>
                  <a:txBody>
                    <a:bodyPr/>
                    <a:lstStyle/>
                    <a:p>
                      <a:pPr algn="ctr"/>
                      <a:r>
                        <a:rPr lang="pt-BR" b="1" dirty="0">
                          <a:solidFill>
                            <a:schemeClr val="bg1"/>
                          </a:solidFill>
                        </a:rPr>
                        <a:t>Cenários Alternativos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B1E3E"/>
                    </a:solidFill>
                  </a:tcPr>
                </a:tc>
                <a:extLst>
                  <a:ext uri="{0D108BD9-81ED-4DB2-BD59-A6C34878D82A}">
                    <a16:rowId xmlns:a16="http://schemas.microsoft.com/office/drawing/2014/main" val="1460635157"/>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a:solidFill>
                            <a:schemeClr val="tx1"/>
                          </a:solidFill>
                        </a:rPr>
                        <a:t>Novo – Executa</a:t>
                      </a:r>
                      <a:r>
                        <a:rPr lang="pt-BR" baseline="0" dirty="0">
                          <a:solidFill>
                            <a:schemeClr val="tx1"/>
                          </a:solidFill>
                        </a:rPr>
                        <a:t> o caso de uso “Cadastrar PCD”</a:t>
                      </a:r>
                      <a:endParaRPr lang="pt-BR"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378278284"/>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a:solidFill>
                            <a:schemeClr val="tx1"/>
                          </a:solidFill>
                        </a:rPr>
                        <a:t>Procurar –Executa</a:t>
                      </a:r>
                      <a:r>
                        <a:rPr lang="pt-BR" baseline="0" dirty="0">
                          <a:solidFill>
                            <a:schemeClr val="tx1"/>
                          </a:solidFill>
                        </a:rPr>
                        <a:t> o caso de uso “Listagem de PCD”</a:t>
                      </a:r>
                      <a:endParaRPr lang="pt-BR"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547726979"/>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a:solidFill>
                            <a:schemeClr val="tx1"/>
                          </a:solidFill>
                        </a:rPr>
                        <a:t>Editar – Executa o caso de uso “Editar</a:t>
                      </a:r>
                      <a:r>
                        <a:rPr lang="pt-BR" baseline="0" dirty="0">
                          <a:solidFill>
                            <a:schemeClr val="tx1"/>
                          </a:solidFill>
                        </a:rPr>
                        <a:t> PCD</a:t>
                      </a:r>
                      <a:r>
                        <a:rPr lang="pt-BR" dirty="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34246495"/>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a:solidFill>
                            <a:schemeClr val="tx1"/>
                          </a:solidFill>
                        </a:rPr>
                        <a:t>Excluir – Executa</a:t>
                      </a:r>
                      <a:r>
                        <a:rPr lang="pt-BR" baseline="0" dirty="0">
                          <a:solidFill>
                            <a:schemeClr val="tx1"/>
                          </a:solidFill>
                        </a:rPr>
                        <a:t> o caso de uso “Excluir PCD”</a:t>
                      </a:r>
                      <a:endParaRPr lang="pt-BR"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193864256"/>
                  </a:ext>
                </a:extLst>
              </a:tr>
            </a:tbl>
          </a:graphicData>
        </a:graphic>
      </p:graphicFrame>
    </p:spTree>
    <p:extLst>
      <p:ext uri="{BB962C8B-B14F-4D97-AF65-F5344CB8AC3E}">
        <p14:creationId xmlns:p14="http://schemas.microsoft.com/office/powerpoint/2010/main" val="253952006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Caso de Uso #03 – Iteração #01</a:t>
            </a:r>
          </a:p>
        </p:txBody>
      </p:sp>
      <p:pic>
        <p:nvPicPr>
          <p:cNvPr id="6" name="Imagem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graphicFrame>
        <p:nvGraphicFramePr>
          <p:cNvPr id="9" name="Tabela 8"/>
          <p:cNvGraphicFramePr>
            <a:graphicFrameLocks noGrp="1"/>
          </p:cNvGraphicFramePr>
          <p:nvPr>
            <p:extLst/>
          </p:nvPr>
        </p:nvGraphicFramePr>
        <p:xfrm>
          <a:off x="1261872" y="2063205"/>
          <a:ext cx="9029992" cy="2225040"/>
        </p:xfrm>
        <a:graphic>
          <a:graphicData uri="http://schemas.openxmlformats.org/drawingml/2006/table">
            <a:tbl>
              <a:tblPr firstRow="1" bandRow="1">
                <a:tableStyleId>{5C22544A-7EE6-4342-B048-85BDC9FD1C3A}</a:tableStyleId>
              </a:tblPr>
              <a:tblGrid>
                <a:gridCol w="9029992">
                  <a:extLst>
                    <a:ext uri="{9D8B030D-6E8A-4147-A177-3AD203B41FA5}">
                      <a16:colId xmlns:a16="http://schemas.microsoft.com/office/drawing/2014/main" val="3184453126"/>
                    </a:ext>
                  </a:extLst>
                </a:gridCol>
              </a:tblGrid>
              <a:tr h="370840">
                <a:tc>
                  <a:txBody>
                    <a:bodyPr/>
                    <a:lstStyle/>
                    <a:p>
                      <a:pPr algn="ctr"/>
                      <a:r>
                        <a:rPr lang="pt-BR" b="1" dirty="0">
                          <a:solidFill>
                            <a:schemeClr val="bg1"/>
                          </a:solidFill>
                        </a:rPr>
                        <a:t>Caso de Uso  Controle de Funcionamento de PCDs - Iteração 01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extLst>
                  <a:ext uri="{0D108BD9-81ED-4DB2-BD59-A6C34878D82A}">
                    <a16:rowId xmlns:a16="http://schemas.microsoft.com/office/drawing/2014/main" val="1091544215"/>
                  </a:ext>
                </a:extLst>
              </a:tr>
              <a:tr h="370840">
                <a:tc>
                  <a:txBody>
                    <a:bodyPr/>
                    <a:lstStyle/>
                    <a:p>
                      <a:r>
                        <a:rPr lang="pt-BR" dirty="0">
                          <a:solidFill>
                            <a:schemeClr val="tx1"/>
                          </a:solidFill>
                        </a:rPr>
                        <a:t>Cenário de Sucesso –  Executa o</a:t>
                      </a:r>
                      <a:r>
                        <a:rPr lang="pt-BR" baseline="0" dirty="0">
                          <a:solidFill>
                            <a:schemeClr val="tx1"/>
                          </a:solidFill>
                        </a:rPr>
                        <a:t> caso de uso “Funcionamento de PCDs”</a:t>
                      </a:r>
                      <a:endParaRPr lang="pt-BR"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24283349"/>
                  </a:ext>
                </a:extLst>
              </a:tr>
              <a:tr h="370840">
                <a:tc>
                  <a:txBody>
                    <a:bodyPr/>
                    <a:lstStyle/>
                    <a:p>
                      <a:pPr algn="ctr"/>
                      <a:r>
                        <a:rPr lang="pt-BR" b="1" dirty="0">
                          <a:solidFill>
                            <a:schemeClr val="bg1"/>
                          </a:solidFill>
                        </a:rPr>
                        <a:t>Cenários Alternativos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B1E3E"/>
                    </a:solidFill>
                  </a:tcPr>
                </a:tc>
                <a:extLst>
                  <a:ext uri="{0D108BD9-81ED-4DB2-BD59-A6C34878D82A}">
                    <a16:rowId xmlns:a16="http://schemas.microsoft.com/office/drawing/2014/main" val="1460635157"/>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a:solidFill>
                            <a:schemeClr val="tx1"/>
                          </a:solidFill>
                        </a:rPr>
                        <a:t>Habilitar – Executa o caso de uso “ Habilitar</a:t>
                      </a:r>
                      <a:r>
                        <a:rPr lang="pt-BR" baseline="0" dirty="0">
                          <a:solidFill>
                            <a:schemeClr val="tx1"/>
                          </a:solidFill>
                        </a:rPr>
                        <a:t> PCD </a:t>
                      </a:r>
                      <a:r>
                        <a:rPr lang="pt-BR" dirty="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378278284"/>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a:solidFill>
                            <a:schemeClr val="tx1"/>
                          </a:solidFill>
                        </a:rPr>
                        <a:t>Desabilitar –</a:t>
                      </a:r>
                      <a:r>
                        <a:rPr lang="pt-BR" baseline="0" dirty="0">
                          <a:solidFill>
                            <a:schemeClr val="tx1"/>
                          </a:solidFill>
                        </a:rPr>
                        <a:t> Executa o caso de uso “ Desabilitar PCD ”.</a:t>
                      </a:r>
                      <a:endParaRPr lang="pt-BR"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547726979"/>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a:solidFill>
                            <a:schemeClr val="tx1"/>
                          </a:solidFill>
                        </a:rPr>
                        <a:t>Procurar – Executa</a:t>
                      </a:r>
                      <a:r>
                        <a:rPr lang="pt-BR" baseline="0" dirty="0">
                          <a:solidFill>
                            <a:schemeClr val="tx1"/>
                          </a:solidFill>
                        </a:rPr>
                        <a:t> o caso de uso “ Listagem de PCDs ”.</a:t>
                      </a:r>
                      <a:endParaRPr lang="pt-BR"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34246495"/>
                  </a:ext>
                </a:extLst>
              </a:tr>
            </a:tbl>
          </a:graphicData>
        </a:graphic>
      </p:graphicFrame>
    </p:spTree>
    <p:extLst>
      <p:ext uri="{BB962C8B-B14F-4D97-AF65-F5344CB8AC3E}">
        <p14:creationId xmlns:p14="http://schemas.microsoft.com/office/powerpoint/2010/main" val="126749577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Caso de Uso #04 – Iteração #02</a:t>
            </a:r>
          </a:p>
        </p:txBody>
      </p:sp>
      <p:pic>
        <p:nvPicPr>
          <p:cNvPr id="6" name="Imagem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graphicFrame>
        <p:nvGraphicFramePr>
          <p:cNvPr id="9" name="Tabela 8"/>
          <p:cNvGraphicFramePr>
            <a:graphicFrameLocks noGrp="1"/>
          </p:cNvGraphicFramePr>
          <p:nvPr>
            <p:extLst/>
          </p:nvPr>
        </p:nvGraphicFramePr>
        <p:xfrm>
          <a:off x="1261872" y="2063205"/>
          <a:ext cx="9029992" cy="2661920"/>
        </p:xfrm>
        <a:graphic>
          <a:graphicData uri="http://schemas.openxmlformats.org/drawingml/2006/table">
            <a:tbl>
              <a:tblPr firstRow="1" bandRow="1">
                <a:tableStyleId>{5C22544A-7EE6-4342-B048-85BDC9FD1C3A}</a:tableStyleId>
              </a:tblPr>
              <a:tblGrid>
                <a:gridCol w="9029992">
                  <a:extLst>
                    <a:ext uri="{9D8B030D-6E8A-4147-A177-3AD203B41FA5}">
                      <a16:colId xmlns:a16="http://schemas.microsoft.com/office/drawing/2014/main" val="3184453126"/>
                    </a:ext>
                  </a:extLst>
                </a:gridCol>
              </a:tblGrid>
              <a:tr h="370840">
                <a:tc>
                  <a:txBody>
                    <a:bodyPr/>
                    <a:lstStyle/>
                    <a:p>
                      <a:pPr algn="ctr"/>
                      <a:r>
                        <a:rPr lang="pt-BR" b="1" dirty="0">
                          <a:solidFill>
                            <a:schemeClr val="bg1"/>
                          </a:solidFill>
                        </a:rPr>
                        <a:t>Caso de Uso Cadastrar PCD  - Iteração 02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extLst>
                  <a:ext uri="{0D108BD9-81ED-4DB2-BD59-A6C34878D82A}">
                    <a16:rowId xmlns:a16="http://schemas.microsoft.com/office/drawing/2014/main" val="1091544215"/>
                  </a:ext>
                </a:extLst>
              </a:tr>
              <a:tr h="370840">
                <a:tc>
                  <a:txBody>
                    <a:bodyPr/>
                    <a:lstStyle/>
                    <a:p>
                      <a:r>
                        <a:rPr lang="pt-BR" dirty="0">
                          <a:solidFill>
                            <a:schemeClr val="tx1"/>
                          </a:solidFill>
                        </a:rPr>
                        <a:t>Cenário de Sucesso –  Adiciona</a:t>
                      </a:r>
                      <a:r>
                        <a:rPr lang="pt-BR" baseline="0" dirty="0">
                          <a:solidFill>
                            <a:schemeClr val="tx1"/>
                          </a:solidFill>
                        </a:rPr>
                        <a:t> uma PCD nova no banco se os dados estiverem corretos, quando o botão “Novo” é selecionado.</a:t>
                      </a:r>
                      <a:endParaRPr lang="pt-BR"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24283349"/>
                  </a:ext>
                </a:extLst>
              </a:tr>
              <a:tr h="370840">
                <a:tc>
                  <a:txBody>
                    <a:bodyPr/>
                    <a:lstStyle/>
                    <a:p>
                      <a:pPr algn="ctr"/>
                      <a:r>
                        <a:rPr lang="pt-BR" b="1" dirty="0">
                          <a:solidFill>
                            <a:schemeClr val="bg1"/>
                          </a:solidFill>
                        </a:rPr>
                        <a:t>Cenários Alternativos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B1E3E"/>
                    </a:solidFill>
                  </a:tcPr>
                </a:tc>
                <a:extLst>
                  <a:ext uri="{0D108BD9-81ED-4DB2-BD59-A6C34878D82A}">
                    <a16:rowId xmlns:a16="http://schemas.microsoft.com/office/drawing/2014/main" val="1460635157"/>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a:solidFill>
                            <a:schemeClr val="tx1"/>
                          </a:solidFill>
                        </a:rPr>
                        <a:t>Campo em Branco – </a:t>
                      </a:r>
                      <a:r>
                        <a:rPr lang="pt-BR" baseline="0" dirty="0">
                          <a:solidFill>
                            <a:schemeClr val="tx1"/>
                          </a:solidFill>
                        </a:rPr>
                        <a:t> O sistema não deixa salvar e exibe mensagem “Preencha esse campo” abaixo dos campos em branco. </a:t>
                      </a:r>
                      <a:endParaRPr lang="pt-BR"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547726979"/>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a:solidFill>
                            <a:schemeClr val="tx1"/>
                          </a:solidFill>
                        </a:rPr>
                        <a:t>Executar</a:t>
                      </a:r>
                      <a:r>
                        <a:rPr lang="pt-BR" baseline="0" dirty="0">
                          <a:solidFill>
                            <a:schemeClr val="tx1"/>
                          </a:solidFill>
                        </a:rPr>
                        <a:t> o Botão Cancelar – Quando o usuário selecionar o botão cancelar, retorna ao fluxo principal do “Gerenciamento de PCDs”.</a:t>
                      </a:r>
                      <a:endParaRPr lang="pt-BR"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34246495"/>
                  </a:ext>
                </a:extLst>
              </a:tr>
            </a:tbl>
          </a:graphicData>
        </a:graphic>
      </p:graphicFrame>
    </p:spTree>
    <p:extLst>
      <p:ext uri="{BB962C8B-B14F-4D97-AF65-F5344CB8AC3E}">
        <p14:creationId xmlns:p14="http://schemas.microsoft.com/office/powerpoint/2010/main" val="313920765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Caso de Uso #05 – Iteração #02</a:t>
            </a:r>
          </a:p>
        </p:txBody>
      </p:sp>
      <p:pic>
        <p:nvPicPr>
          <p:cNvPr id="6" name="Imagem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graphicFrame>
        <p:nvGraphicFramePr>
          <p:cNvPr id="9" name="Tabela 8"/>
          <p:cNvGraphicFramePr>
            <a:graphicFrameLocks noGrp="1"/>
          </p:cNvGraphicFramePr>
          <p:nvPr>
            <p:extLst/>
          </p:nvPr>
        </p:nvGraphicFramePr>
        <p:xfrm>
          <a:off x="1031966" y="2102394"/>
          <a:ext cx="9509760" cy="2392680"/>
        </p:xfrm>
        <a:graphic>
          <a:graphicData uri="http://schemas.openxmlformats.org/drawingml/2006/table">
            <a:tbl>
              <a:tblPr firstRow="1" bandRow="1">
                <a:tableStyleId>{5C22544A-7EE6-4342-B048-85BDC9FD1C3A}</a:tableStyleId>
              </a:tblPr>
              <a:tblGrid>
                <a:gridCol w="9509760">
                  <a:extLst>
                    <a:ext uri="{9D8B030D-6E8A-4147-A177-3AD203B41FA5}">
                      <a16:colId xmlns:a16="http://schemas.microsoft.com/office/drawing/2014/main" val="3184453126"/>
                    </a:ext>
                  </a:extLst>
                </a:gridCol>
              </a:tblGrid>
              <a:tr h="370840">
                <a:tc>
                  <a:txBody>
                    <a:bodyPr/>
                    <a:lstStyle/>
                    <a:p>
                      <a:pPr algn="ctr"/>
                      <a:r>
                        <a:rPr lang="pt-BR" b="1" dirty="0">
                          <a:solidFill>
                            <a:schemeClr val="bg1"/>
                          </a:solidFill>
                        </a:rPr>
                        <a:t>Caso de Uso Listagem</a:t>
                      </a:r>
                      <a:r>
                        <a:rPr lang="pt-BR" b="1" baseline="0" dirty="0">
                          <a:solidFill>
                            <a:schemeClr val="bg1"/>
                          </a:solidFill>
                        </a:rPr>
                        <a:t> de </a:t>
                      </a:r>
                      <a:r>
                        <a:rPr lang="pt-BR" b="1" dirty="0">
                          <a:solidFill>
                            <a:schemeClr val="bg1"/>
                          </a:solidFill>
                        </a:rPr>
                        <a:t>PCD  - Iteração 02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extLst>
                  <a:ext uri="{0D108BD9-81ED-4DB2-BD59-A6C34878D82A}">
                    <a16:rowId xmlns:a16="http://schemas.microsoft.com/office/drawing/2014/main" val="1091544215"/>
                  </a:ext>
                </a:extLst>
              </a:tr>
              <a:tr h="370840">
                <a:tc>
                  <a:txBody>
                    <a:bodyPr/>
                    <a:lstStyle/>
                    <a:p>
                      <a:r>
                        <a:rPr lang="pt-BR" dirty="0">
                          <a:solidFill>
                            <a:schemeClr val="tx1"/>
                          </a:solidFill>
                        </a:rPr>
                        <a:t>Cenário de Sucesso – </a:t>
                      </a:r>
                      <a:r>
                        <a:rPr lang="pt-BR" baseline="0" dirty="0">
                          <a:solidFill>
                            <a:schemeClr val="tx1"/>
                          </a:solidFill>
                        </a:rPr>
                        <a:t> Ocorre sempre que o campo de texto “Procurar PCD” for selecionado.</a:t>
                      </a:r>
                      <a:endParaRPr lang="pt-BR"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24283349"/>
                  </a:ext>
                </a:extLst>
              </a:tr>
              <a:tr h="370840">
                <a:tc>
                  <a:txBody>
                    <a:bodyPr/>
                    <a:lstStyle/>
                    <a:p>
                      <a:pPr algn="ctr"/>
                      <a:r>
                        <a:rPr lang="pt-BR" b="1" dirty="0">
                          <a:solidFill>
                            <a:schemeClr val="bg1"/>
                          </a:solidFill>
                        </a:rPr>
                        <a:t>Cenários Alternativos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B1E3E"/>
                    </a:solidFill>
                  </a:tcPr>
                </a:tc>
                <a:extLst>
                  <a:ext uri="{0D108BD9-81ED-4DB2-BD59-A6C34878D82A}">
                    <a16:rowId xmlns:a16="http://schemas.microsoft.com/office/drawing/2014/main" val="1460635157"/>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a:solidFill>
                            <a:schemeClr val="tx1"/>
                          </a:solidFill>
                        </a:rPr>
                        <a:t>Resultado</a:t>
                      </a:r>
                      <a:r>
                        <a:rPr lang="pt-BR" baseline="0" dirty="0">
                          <a:solidFill>
                            <a:schemeClr val="tx1"/>
                          </a:solidFill>
                        </a:rPr>
                        <a:t> não Encontrado</a:t>
                      </a:r>
                      <a:r>
                        <a:rPr lang="pt-BR" dirty="0">
                          <a:solidFill>
                            <a:schemeClr val="tx1"/>
                          </a:solidFill>
                        </a:rPr>
                        <a:t> – </a:t>
                      </a:r>
                      <a:r>
                        <a:rPr lang="pt-BR" baseline="0" dirty="0">
                          <a:solidFill>
                            <a:schemeClr val="tx1"/>
                          </a:solidFill>
                        </a:rPr>
                        <a:t> Exibe a mensagem “Nenhum item encontrado” quando o usuário digitar algo inexistente.</a:t>
                      </a:r>
                      <a:endParaRPr lang="pt-BR"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547726979"/>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baseline="0" dirty="0">
                          <a:solidFill>
                            <a:schemeClr val="tx1"/>
                          </a:solidFill>
                        </a:rPr>
                        <a:t>Pesquisa em Branco – Quando o usuário não informa nenhuma condição de pesquisa.</a:t>
                      </a:r>
                      <a:endParaRPr lang="pt-BR"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34246495"/>
                  </a:ext>
                </a:extLst>
              </a:tr>
            </a:tbl>
          </a:graphicData>
        </a:graphic>
      </p:graphicFrame>
    </p:spTree>
    <p:extLst>
      <p:ext uri="{BB962C8B-B14F-4D97-AF65-F5344CB8AC3E}">
        <p14:creationId xmlns:p14="http://schemas.microsoft.com/office/powerpoint/2010/main" val="257953059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Caso de Uso #06 – Iteração #02</a:t>
            </a:r>
          </a:p>
        </p:txBody>
      </p:sp>
      <p:pic>
        <p:nvPicPr>
          <p:cNvPr id="6" name="Imagem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graphicFrame>
        <p:nvGraphicFramePr>
          <p:cNvPr id="9" name="Tabela 8"/>
          <p:cNvGraphicFramePr>
            <a:graphicFrameLocks noGrp="1"/>
          </p:cNvGraphicFramePr>
          <p:nvPr>
            <p:extLst/>
          </p:nvPr>
        </p:nvGraphicFramePr>
        <p:xfrm>
          <a:off x="1031966" y="2102394"/>
          <a:ext cx="9509760" cy="2392680"/>
        </p:xfrm>
        <a:graphic>
          <a:graphicData uri="http://schemas.openxmlformats.org/drawingml/2006/table">
            <a:tbl>
              <a:tblPr firstRow="1" bandRow="1">
                <a:tableStyleId>{5C22544A-7EE6-4342-B048-85BDC9FD1C3A}</a:tableStyleId>
              </a:tblPr>
              <a:tblGrid>
                <a:gridCol w="9509760">
                  <a:extLst>
                    <a:ext uri="{9D8B030D-6E8A-4147-A177-3AD203B41FA5}">
                      <a16:colId xmlns:a16="http://schemas.microsoft.com/office/drawing/2014/main" val="3184453126"/>
                    </a:ext>
                  </a:extLst>
                </a:gridCol>
              </a:tblGrid>
              <a:tr h="370840">
                <a:tc>
                  <a:txBody>
                    <a:bodyPr/>
                    <a:lstStyle/>
                    <a:p>
                      <a:pPr algn="ctr"/>
                      <a:r>
                        <a:rPr lang="pt-BR" b="1" dirty="0">
                          <a:solidFill>
                            <a:schemeClr val="bg1"/>
                          </a:solidFill>
                        </a:rPr>
                        <a:t>Caso de Uso Editar</a:t>
                      </a:r>
                      <a:r>
                        <a:rPr lang="pt-BR" b="1" baseline="0" dirty="0">
                          <a:solidFill>
                            <a:schemeClr val="bg1"/>
                          </a:solidFill>
                        </a:rPr>
                        <a:t> </a:t>
                      </a:r>
                      <a:r>
                        <a:rPr lang="pt-BR" b="1" dirty="0">
                          <a:solidFill>
                            <a:schemeClr val="bg1"/>
                          </a:solidFill>
                        </a:rPr>
                        <a:t>PCD  - Iteração 02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extLst>
                  <a:ext uri="{0D108BD9-81ED-4DB2-BD59-A6C34878D82A}">
                    <a16:rowId xmlns:a16="http://schemas.microsoft.com/office/drawing/2014/main" val="1091544215"/>
                  </a:ext>
                </a:extLst>
              </a:tr>
              <a:tr h="370840">
                <a:tc>
                  <a:txBody>
                    <a:bodyPr/>
                    <a:lstStyle/>
                    <a:p>
                      <a:r>
                        <a:rPr lang="pt-BR" dirty="0">
                          <a:solidFill>
                            <a:schemeClr val="tx1"/>
                          </a:solidFill>
                        </a:rPr>
                        <a:t>Cenário de Sucesso – </a:t>
                      </a:r>
                      <a:r>
                        <a:rPr lang="pt-BR" baseline="0" dirty="0">
                          <a:solidFill>
                            <a:schemeClr val="tx1"/>
                          </a:solidFill>
                        </a:rPr>
                        <a:t> Atualiza as informações da PCD selecionada no Banco de Dados.</a:t>
                      </a:r>
                      <a:endParaRPr lang="pt-BR"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24283349"/>
                  </a:ext>
                </a:extLst>
              </a:tr>
              <a:tr h="370840">
                <a:tc>
                  <a:txBody>
                    <a:bodyPr/>
                    <a:lstStyle/>
                    <a:p>
                      <a:pPr algn="ctr"/>
                      <a:r>
                        <a:rPr lang="pt-BR" b="1" dirty="0">
                          <a:solidFill>
                            <a:schemeClr val="bg1"/>
                          </a:solidFill>
                        </a:rPr>
                        <a:t>Cenários Alternativos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B1E3E"/>
                    </a:solidFill>
                  </a:tcPr>
                </a:tc>
                <a:extLst>
                  <a:ext uri="{0D108BD9-81ED-4DB2-BD59-A6C34878D82A}">
                    <a16:rowId xmlns:a16="http://schemas.microsoft.com/office/drawing/2014/main" val="1460635157"/>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a:solidFill>
                            <a:schemeClr val="tx1"/>
                          </a:solidFill>
                        </a:rPr>
                        <a:t>Campo em Branco – </a:t>
                      </a:r>
                      <a:r>
                        <a:rPr lang="pt-BR" baseline="0" dirty="0">
                          <a:solidFill>
                            <a:schemeClr val="tx1"/>
                          </a:solidFill>
                        </a:rPr>
                        <a:t> O sistema não deixa salvar e exibe mensagem “Preencha esse campo” abaixo dos campos em branco. </a:t>
                      </a:r>
                      <a:endParaRPr lang="pt-BR"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547726979"/>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a:solidFill>
                            <a:schemeClr val="tx1"/>
                          </a:solidFill>
                        </a:rPr>
                        <a:t>Executar</a:t>
                      </a:r>
                      <a:r>
                        <a:rPr lang="pt-BR" baseline="0" dirty="0">
                          <a:solidFill>
                            <a:schemeClr val="tx1"/>
                          </a:solidFill>
                        </a:rPr>
                        <a:t> o Botão Cancelar – Quando o usuário selecionar o botão cancelar, retorna ao fluxo principal do “Gerenciamento de PCDs”.</a:t>
                      </a:r>
                      <a:endParaRPr lang="pt-BR"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34246495"/>
                  </a:ext>
                </a:extLst>
              </a:tr>
            </a:tbl>
          </a:graphicData>
        </a:graphic>
      </p:graphicFrame>
    </p:spTree>
    <p:extLst>
      <p:ext uri="{BB962C8B-B14F-4D97-AF65-F5344CB8AC3E}">
        <p14:creationId xmlns:p14="http://schemas.microsoft.com/office/powerpoint/2010/main" val="238478803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Caso de Uso #07 – Iteração #02</a:t>
            </a:r>
          </a:p>
        </p:txBody>
      </p:sp>
      <p:pic>
        <p:nvPicPr>
          <p:cNvPr id="6" name="Imagem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graphicFrame>
        <p:nvGraphicFramePr>
          <p:cNvPr id="9" name="Tabela 8"/>
          <p:cNvGraphicFramePr>
            <a:graphicFrameLocks noGrp="1"/>
          </p:cNvGraphicFramePr>
          <p:nvPr>
            <p:extLst/>
          </p:nvPr>
        </p:nvGraphicFramePr>
        <p:xfrm>
          <a:off x="1031966" y="2102394"/>
          <a:ext cx="9509760" cy="2392680"/>
        </p:xfrm>
        <a:graphic>
          <a:graphicData uri="http://schemas.openxmlformats.org/drawingml/2006/table">
            <a:tbl>
              <a:tblPr firstRow="1" bandRow="1">
                <a:tableStyleId>{5C22544A-7EE6-4342-B048-85BDC9FD1C3A}</a:tableStyleId>
              </a:tblPr>
              <a:tblGrid>
                <a:gridCol w="9509760">
                  <a:extLst>
                    <a:ext uri="{9D8B030D-6E8A-4147-A177-3AD203B41FA5}">
                      <a16:colId xmlns:a16="http://schemas.microsoft.com/office/drawing/2014/main" val="3184453126"/>
                    </a:ext>
                  </a:extLst>
                </a:gridCol>
              </a:tblGrid>
              <a:tr h="370840">
                <a:tc>
                  <a:txBody>
                    <a:bodyPr/>
                    <a:lstStyle/>
                    <a:p>
                      <a:pPr algn="ctr"/>
                      <a:r>
                        <a:rPr lang="pt-BR" b="1" dirty="0">
                          <a:solidFill>
                            <a:schemeClr val="bg1"/>
                          </a:solidFill>
                        </a:rPr>
                        <a:t>Caso de Uso Excluir</a:t>
                      </a:r>
                      <a:r>
                        <a:rPr lang="pt-BR" b="1" baseline="0" dirty="0">
                          <a:solidFill>
                            <a:schemeClr val="bg1"/>
                          </a:solidFill>
                        </a:rPr>
                        <a:t> </a:t>
                      </a:r>
                      <a:r>
                        <a:rPr lang="pt-BR" b="1" dirty="0">
                          <a:solidFill>
                            <a:schemeClr val="bg1"/>
                          </a:solidFill>
                        </a:rPr>
                        <a:t>PCD  - Iteração 02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extLst>
                  <a:ext uri="{0D108BD9-81ED-4DB2-BD59-A6C34878D82A}">
                    <a16:rowId xmlns:a16="http://schemas.microsoft.com/office/drawing/2014/main" val="1091544215"/>
                  </a:ext>
                </a:extLst>
              </a:tr>
              <a:tr h="370840">
                <a:tc>
                  <a:txBody>
                    <a:bodyPr/>
                    <a:lstStyle/>
                    <a:p>
                      <a:r>
                        <a:rPr lang="pt-BR" dirty="0">
                          <a:solidFill>
                            <a:schemeClr val="tx1"/>
                          </a:solidFill>
                        </a:rPr>
                        <a:t>Cenário de Sucesso – </a:t>
                      </a:r>
                      <a:r>
                        <a:rPr lang="pt-BR" baseline="0" dirty="0">
                          <a:solidFill>
                            <a:schemeClr val="tx1"/>
                          </a:solidFill>
                        </a:rPr>
                        <a:t> Deleta a PCD selecionada do Banco de Dados.</a:t>
                      </a:r>
                      <a:endParaRPr lang="pt-BR"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24283349"/>
                  </a:ext>
                </a:extLst>
              </a:tr>
              <a:tr h="370840">
                <a:tc>
                  <a:txBody>
                    <a:bodyPr/>
                    <a:lstStyle/>
                    <a:p>
                      <a:pPr algn="ctr"/>
                      <a:r>
                        <a:rPr lang="pt-BR" b="1" dirty="0">
                          <a:solidFill>
                            <a:schemeClr val="bg1"/>
                          </a:solidFill>
                        </a:rPr>
                        <a:t>Cenários Alternativos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B1E3E"/>
                    </a:solidFill>
                  </a:tcPr>
                </a:tc>
                <a:extLst>
                  <a:ext uri="{0D108BD9-81ED-4DB2-BD59-A6C34878D82A}">
                    <a16:rowId xmlns:a16="http://schemas.microsoft.com/office/drawing/2014/main" val="1460635157"/>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a:solidFill>
                            <a:schemeClr val="tx1"/>
                          </a:solidFill>
                        </a:rPr>
                        <a:t>Executar</a:t>
                      </a:r>
                      <a:r>
                        <a:rPr lang="pt-BR" baseline="0" dirty="0">
                          <a:solidFill>
                            <a:schemeClr val="tx1"/>
                          </a:solidFill>
                        </a:rPr>
                        <a:t> o Botão Não – Cancela a operação e retorna ao fluxo principal “Gerenciamento de PCDs”</a:t>
                      </a:r>
                      <a:endParaRPr lang="pt-BR"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547726979"/>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a:solidFill>
                            <a:schemeClr val="tx1"/>
                          </a:solidFill>
                        </a:rPr>
                        <a:t>Não é possível</a:t>
                      </a:r>
                      <a:r>
                        <a:rPr lang="pt-BR" baseline="0" dirty="0">
                          <a:solidFill>
                            <a:schemeClr val="tx1"/>
                          </a:solidFill>
                        </a:rPr>
                        <a:t> Excluir a PCD Selecionada – O sistema verifica se existem medições vinculadas a PCD, se houverem, não será possível excluir a PCD selecionada.</a:t>
                      </a:r>
                      <a:endParaRPr lang="pt-BR"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34246495"/>
                  </a:ext>
                </a:extLst>
              </a:tr>
            </a:tbl>
          </a:graphicData>
        </a:graphic>
      </p:graphicFrame>
    </p:spTree>
    <p:extLst>
      <p:ext uri="{BB962C8B-B14F-4D97-AF65-F5344CB8AC3E}">
        <p14:creationId xmlns:p14="http://schemas.microsoft.com/office/powerpoint/2010/main" val="65755157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Caso de Uso #08 – Iteração #02</a:t>
            </a:r>
          </a:p>
        </p:txBody>
      </p:sp>
      <p:pic>
        <p:nvPicPr>
          <p:cNvPr id="6" name="Imagem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graphicFrame>
        <p:nvGraphicFramePr>
          <p:cNvPr id="9" name="Tabela 8"/>
          <p:cNvGraphicFramePr>
            <a:graphicFrameLocks noGrp="1"/>
          </p:cNvGraphicFramePr>
          <p:nvPr>
            <p:extLst/>
          </p:nvPr>
        </p:nvGraphicFramePr>
        <p:xfrm>
          <a:off x="1031965" y="2102394"/>
          <a:ext cx="9771017" cy="2595880"/>
        </p:xfrm>
        <a:graphic>
          <a:graphicData uri="http://schemas.openxmlformats.org/drawingml/2006/table">
            <a:tbl>
              <a:tblPr firstRow="1" bandRow="1">
                <a:tableStyleId>{5C22544A-7EE6-4342-B048-85BDC9FD1C3A}</a:tableStyleId>
              </a:tblPr>
              <a:tblGrid>
                <a:gridCol w="9771017">
                  <a:extLst>
                    <a:ext uri="{9D8B030D-6E8A-4147-A177-3AD203B41FA5}">
                      <a16:colId xmlns:a16="http://schemas.microsoft.com/office/drawing/2014/main" val="3184453126"/>
                    </a:ext>
                  </a:extLst>
                </a:gridCol>
              </a:tblGrid>
              <a:tr h="370840">
                <a:tc>
                  <a:txBody>
                    <a:bodyPr/>
                    <a:lstStyle/>
                    <a:p>
                      <a:pPr algn="ctr"/>
                      <a:r>
                        <a:rPr lang="pt-BR" b="1" dirty="0">
                          <a:solidFill>
                            <a:schemeClr val="bg1"/>
                          </a:solidFill>
                        </a:rPr>
                        <a:t>Caso de Uso Listagem</a:t>
                      </a:r>
                      <a:r>
                        <a:rPr lang="pt-BR" b="1" baseline="0" dirty="0">
                          <a:solidFill>
                            <a:schemeClr val="bg1"/>
                          </a:solidFill>
                        </a:rPr>
                        <a:t> dos Tipos de Sensores</a:t>
                      </a:r>
                      <a:r>
                        <a:rPr lang="pt-BR" b="1" dirty="0">
                          <a:solidFill>
                            <a:schemeClr val="bg1"/>
                          </a:solidFill>
                        </a:rPr>
                        <a:t> - Iteração 02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extLst>
                  <a:ext uri="{0D108BD9-81ED-4DB2-BD59-A6C34878D82A}">
                    <a16:rowId xmlns:a16="http://schemas.microsoft.com/office/drawing/2014/main" val="1091544215"/>
                  </a:ext>
                </a:extLst>
              </a:tr>
              <a:tr h="370840">
                <a:tc>
                  <a:txBody>
                    <a:bodyPr/>
                    <a:lstStyle/>
                    <a:p>
                      <a:r>
                        <a:rPr lang="pt-BR" dirty="0">
                          <a:solidFill>
                            <a:schemeClr val="tx1"/>
                          </a:solidFill>
                        </a:rPr>
                        <a:t>Cenário de Sucesso – Realiza</a:t>
                      </a:r>
                      <a:r>
                        <a:rPr lang="pt-BR" baseline="0" dirty="0">
                          <a:solidFill>
                            <a:schemeClr val="tx1"/>
                          </a:solidFill>
                        </a:rPr>
                        <a:t> a listagem de todas as PCDs existentes no Banco de Dados.</a:t>
                      </a:r>
                      <a:endParaRPr lang="pt-BR"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24283349"/>
                  </a:ext>
                </a:extLst>
              </a:tr>
              <a:tr h="370840">
                <a:tc>
                  <a:txBody>
                    <a:bodyPr/>
                    <a:lstStyle/>
                    <a:p>
                      <a:pPr algn="ctr"/>
                      <a:r>
                        <a:rPr lang="pt-BR" b="1" dirty="0">
                          <a:solidFill>
                            <a:schemeClr val="bg1"/>
                          </a:solidFill>
                        </a:rPr>
                        <a:t>Cenários Alternativos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B1E3E"/>
                    </a:solidFill>
                  </a:tcPr>
                </a:tc>
                <a:extLst>
                  <a:ext uri="{0D108BD9-81ED-4DB2-BD59-A6C34878D82A}">
                    <a16:rowId xmlns:a16="http://schemas.microsoft.com/office/drawing/2014/main" val="1460635157"/>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a:solidFill>
                            <a:schemeClr val="tx1"/>
                          </a:solidFill>
                        </a:rPr>
                        <a:t>Novo – Executa</a:t>
                      </a:r>
                      <a:r>
                        <a:rPr lang="pt-BR" baseline="0" dirty="0">
                          <a:solidFill>
                            <a:schemeClr val="tx1"/>
                          </a:solidFill>
                        </a:rPr>
                        <a:t> o caso de uso “Cadastrar Tipo de Sensor”</a:t>
                      </a:r>
                      <a:endParaRPr lang="pt-BR"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547726979"/>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a:solidFill>
                            <a:schemeClr val="tx1"/>
                          </a:solidFill>
                        </a:rPr>
                        <a:t>Procurar – Executa</a:t>
                      </a:r>
                      <a:r>
                        <a:rPr lang="pt-BR" baseline="0" dirty="0">
                          <a:solidFill>
                            <a:schemeClr val="tx1"/>
                          </a:solidFill>
                        </a:rPr>
                        <a:t> o caso de uso “Listagem dos Tipos de Sensores”</a:t>
                      </a:r>
                      <a:endParaRPr lang="pt-BR"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87041928"/>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a:solidFill>
                            <a:schemeClr val="tx1"/>
                          </a:solidFill>
                        </a:rPr>
                        <a:t>Editar</a:t>
                      </a:r>
                      <a:r>
                        <a:rPr lang="pt-BR" baseline="0" dirty="0">
                          <a:solidFill>
                            <a:schemeClr val="tx1"/>
                          </a:solidFill>
                        </a:rPr>
                        <a:t> – Executa o caso de uso “Editar Tipo de Sensor”</a:t>
                      </a:r>
                      <a:endParaRPr lang="pt-BR"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34246495"/>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baseline="0" dirty="0">
                          <a:solidFill>
                            <a:schemeClr val="tx1"/>
                          </a:solidFill>
                        </a:rPr>
                        <a:t>Excluir – Executa o caso de uso “Excluir Tipo de Sensor”</a:t>
                      </a:r>
                      <a:endParaRPr lang="pt-BR"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95122803"/>
                  </a:ext>
                </a:extLst>
              </a:tr>
            </a:tbl>
          </a:graphicData>
        </a:graphic>
      </p:graphicFrame>
    </p:spTree>
    <p:extLst>
      <p:ext uri="{BB962C8B-B14F-4D97-AF65-F5344CB8AC3E}">
        <p14:creationId xmlns:p14="http://schemas.microsoft.com/office/powerpoint/2010/main" val="425408319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Caso de Uso #09 – Iteração #02</a:t>
            </a:r>
          </a:p>
        </p:txBody>
      </p:sp>
      <p:pic>
        <p:nvPicPr>
          <p:cNvPr id="6" name="Imagem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graphicFrame>
        <p:nvGraphicFramePr>
          <p:cNvPr id="9" name="Tabela 8"/>
          <p:cNvGraphicFramePr>
            <a:graphicFrameLocks noGrp="1"/>
          </p:cNvGraphicFramePr>
          <p:nvPr>
            <p:extLst/>
          </p:nvPr>
        </p:nvGraphicFramePr>
        <p:xfrm>
          <a:off x="1031965" y="2102394"/>
          <a:ext cx="9771017" cy="2392680"/>
        </p:xfrm>
        <a:graphic>
          <a:graphicData uri="http://schemas.openxmlformats.org/drawingml/2006/table">
            <a:tbl>
              <a:tblPr firstRow="1" bandRow="1">
                <a:tableStyleId>{5C22544A-7EE6-4342-B048-85BDC9FD1C3A}</a:tableStyleId>
              </a:tblPr>
              <a:tblGrid>
                <a:gridCol w="9771017">
                  <a:extLst>
                    <a:ext uri="{9D8B030D-6E8A-4147-A177-3AD203B41FA5}">
                      <a16:colId xmlns:a16="http://schemas.microsoft.com/office/drawing/2014/main" val="3184453126"/>
                    </a:ext>
                  </a:extLst>
                </a:gridCol>
              </a:tblGrid>
              <a:tr h="370840">
                <a:tc>
                  <a:txBody>
                    <a:bodyPr/>
                    <a:lstStyle/>
                    <a:p>
                      <a:pPr algn="ctr"/>
                      <a:r>
                        <a:rPr lang="pt-BR" b="1" dirty="0">
                          <a:solidFill>
                            <a:schemeClr val="bg1"/>
                          </a:solidFill>
                        </a:rPr>
                        <a:t>Caso de Uso Cadastrar</a:t>
                      </a:r>
                      <a:r>
                        <a:rPr lang="pt-BR" b="1" baseline="0" dirty="0">
                          <a:solidFill>
                            <a:schemeClr val="bg1"/>
                          </a:solidFill>
                        </a:rPr>
                        <a:t> Tipo de Sensor</a:t>
                      </a:r>
                      <a:r>
                        <a:rPr lang="pt-BR" b="1" dirty="0">
                          <a:solidFill>
                            <a:schemeClr val="bg1"/>
                          </a:solidFill>
                        </a:rPr>
                        <a:t> - Iteração 02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extLst>
                  <a:ext uri="{0D108BD9-81ED-4DB2-BD59-A6C34878D82A}">
                    <a16:rowId xmlns:a16="http://schemas.microsoft.com/office/drawing/2014/main" val="1091544215"/>
                  </a:ext>
                </a:extLst>
              </a:tr>
              <a:tr h="370840">
                <a:tc>
                  <a:txBody>
                    <a:bodyPr/>
                    <a:lstStyle/>
                    <a:p>
                      <a:r>
                        <a:rPr lang="pt-BR" dirty="0">
                          <a:solidFill>
                            <a:schemeClr val="tx1"/>
                          </a:solidFill>
                        </a:rPr>
                        <a:t>Cenário de Sucesso – Cadastra</a:t>
                      </a:r>
                      <a:r>
                        <a:rPr lang="pt-BR" baseline="0" dirty="0">
                          <a:solidFill>
                            <a:schemeClr val="tx1"/>
                          </a:solidFill>
                        </a:rPr>
                        <a:t> um novo tipo de sensor no Banco de Dados.</a:t>
                      </a:r>
                      <a:endParaRPr lang="pt-BR"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24283349"/>
                  </a:ext>
                </a:extLst>
              </a:tr>
              <a:tr h="370840">
                <a:tc>
                  <a:txBody>
                    <a:bodyPr/>
                    <a:lstStyle/>
                    <a:p>
                      <a:pPr algn="ctr"/>
                      <a:r>
                        <a:rPr lang="pt-BR" b="1" dirty="0">
                          <a:solidFill>
                            <a:schemeClr val="bg1"/>
                          </a:solidFill>
                        </a:rPr>
                        <a:t>Cenários Alternativos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B1E3E"/>
                    </a:solidFill>
                  </a:tcPr>
                </a:tc>
                <a:extLst>
                  <a:ext uri="{0D108BD9-81ED-4DB2-BD59-A6C34878D82A}">
                    <a16:rowId xmlns:a16="http://schemas.microsoft.com/office/drawing/2014/main" val="1460635157"/>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a:solidFill>
                            <a:schemeClr val="tx1"/>
                          </a:solidFill>
                        </a:rPr>
                        <a:t>Campo em Branco – </a:t>
                      </a:r>
                      <a:r>
                        <a:rPr lang="pt-BR" baseline="0" dirty="0">
                          <a:solidFill>
                            <a:schemeClr val="tx1"/>
                          </a:solidFill>
                        </a:rPr>
                        <a:t> O sistema não deixa salvar e exibe mensagem “Preencha esse campo” abaixo dos campos em branco. </a:t>
                      </a:r>
                      <a:endParaRPr lang="pt-BR"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547726979"/>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a:solidFill>
                            <a:schemeClr val="tx1"/>
                          </a:solidFill>
                        </a:rPr>
                        <a:t>Executar</a:t>
                      </a:r>
                      <a:r>
                        <a:rPr lang="pt-BR" baseline="0" dirty="0">
                          <a:solidFill>
                            <a:schemeClr val="tx1"/>
                          </a:solidFill>
                        </a:rPr>
                        <a:t> o Botão Cancelar – Quando o usuário selecionar o botão cancelar, retorna ao fluxo principal do “Gerenciamento de Tipos de Sensores”.</a:t>
                      </a:r>
                      <a:endParaRPr lang="pt-BR"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87041928"/>
                  </a:ext>
                </a:extLst>
              </a:tr>
            </a:tbl>
          </a:graphicData>
        </a:graphic>
      </p:graphicFrame>
    </p:spTree>
    <p:extLst>
      <p:ext uri="{BB962C8B-B14F-4D97-AF65-F5344CB8AC3E}">
        <p14:creationId xmlns:p14="http://schemas.microsoft.com/office/powerpoint/2010/main" val="155296780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Caso de Uso #10 – Iteração #03</a:t>
            </a:r>
          </a:p>
        </p:txBody>
      </p:sp>
      <p:pic>
        <p:nvPicPr>
          <p:cNvPr id="6" name="Imagem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graphicFrame>
        <p:nvGraphicFramePr>
          <p:cNvPr id="9" name="Tabela 8"/>
          <p:cNvGraphicFramePr>
            <a:graphicFrameLocks noGrp="1"/>
          </p:cNvGraphicFramePr>
          <p:nvPr>
            <p:extLst/>
          </p:nvPr>
        </p:nvGraphicFramePr>
        <p:xfrm>
          <a:off x="1031965" y="2102394"/>
          <a:ext cx="9771017" cy="2392680"/>
        </p:xfrm>
        <a:graphic>
          <a:graphicData uri="http://schemas.openxmlformats.org/drawingml/2006/table">
            <a:tbl>
              <a:tblPr firstRow="1" bandRow="1">
                <a:tableStyleId>{5C22544A-7EE6-4342-B048-85BDC9FD1C3A}</a:tableStyleId>
              </a:tblPr>
              <a:tblGrid>
                <a:gridCol w="9771017">
                  <a:extLst>
                    <a:ext uri="{9D8B030D-6E8A-4147-A177-3AD203B41FA5}">
                      <a16:colId xmlns:a16="http://schemas.microsoft.com/office/drawing/2014/main" val="3184453126"/>
                    </a:ext>
                  </a:extLst>
                </a:gridCol>
              </a:tblGrid>
              <a:tr h="370840">
                <a:tc>
                  <a:txBody>
                    <a:bodyPr/>
                    <a:lstStyle/>
                    <a:p>
                      <a:pPr algn="ctr"/>
                      <a:r>
                        <a:rPr lang="pt-BR" b="1" dirty="0">
                          <a:solidFill>
                            <a:schemeClr val="bg1"/>
                          </a:solidFill>
                        </a:rPr>
                        <a:t>Caso de Uso Editar</a:t>
                      </a:r>
                      <a:r>
                        <a:rPr lang="pt-BR" b="1" baseline="0" dirty="0">
                          <a:solidFill>
                            <a:schemeClr val="bg1"/>
                          </a:solidFill>
                        </a:rPr>
                        <a:t> Tipos de Sensores</a:t>
                      </a:r>
                      <a:r>
                        <a:rPr lang="pt-BR" b="1" dirty="0">
                          <a:solidFill>
                            <a:schemeClr val="bg1"/>
                          </a:solidFill>
                        </a:rPr>
                        <a:t> - Iteração 03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extLst>
                  <a:ext uri="{0D108BD9-81ED-4DB2-BD59-A6C34878D82A}">
                    <a16:rowId xmlns:a16="http://schemas.microsoft.com/office/drawing/2014/main" val="1091544215"/>
                  </a:ext>
                </a:extLst>
              </a:tr>
              <a:tr h="370840">
                <a:tc>
                  <a:txBody>
                    <a:bodyPr/>
                    <a:lstStyle/>
                    <a:p>
                      <a:r>
                        <a:rPr lang="pt-BR" dirty="0">
                          <a:solidFill>
                            <a:schemeClr val="tx1"/>
                          </a:solidFill>
                        </a:rPr>
                        <a:t>Cenário de Sucesso – Altera</a:t>
                      </a:r>
                      <a:r>
                        <a:rPr lang="pt-BR" baseline="0" dirty="0">
                          <a:solidFill>
                            <a:schemeClr val="tx1"/>
                          </a:solidFill>
                        </a:rPr>
                        <a:t> as informações do tipo de sensor no Banco de Dados.</a:t>
                      </a:r>
                      <a:endParaRPr lang="pt-BR"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24283349"/>
                  </a:ext>
                </a:extLst>
              </a:tr>
              <a:tr h="370840">
                <a:tc>
                  <a:txBody>
                    <a:bodyPr/>
                    <a:lstStyle/>
                    <a:p>
                      <a:pPr algn="ctr"/>
                      <a:r>
                        <a:rPr lang="pt-BR" b="1" dirty="0">
                          <a:solidFill>
                            <a:schemeClr val="bg1"/>
                          </a:solidFill>
                        </a:rPr>
                        <a:t>Cenários Alternativos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B1E3E"/>
                    </a:solidFill>
                  </a:tcPr>
                </a:tc>
                <a:extLst>
                  <a:ext uri="{0D108BD9-81ED-4DB2-BD59-A6C34878D82A}">
                    <a16:rowId xmlns:a16="http://schemas.microsoft.com/office/drawing/2014/main" val="1460635157"/>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a:solidFill>
                            <a:schemeClr val="tx1"/>
                          </a:solidFill>
                        </a:rPr>
                        <a:t>Campo em Branco – </a:t>
                      </a:r>
                      <a:r>
                        <a:rPr lang="pt-BR" baseline="0" dirty="0">
                          <a:solidFill>
                            <a:schemeClr val="tx1"/>
                          </a:solidFill>
                        </a:rPr>
                        <a:t> O sistema não deixa salvar e exibe mensagem “Preencha esse campo” abaixo dos campos em branco. </a:t>
                      </a:r>
                      <a:endParaRPr lang="pt-BR"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547726979"/>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a:solidFill>
                            <a:schemeClr val="tx1"/>
                          </a:solidFill>
                        </a:rPr>
                        <a:t>Executar</a:t>
                      </a:r>
                      <a:r>
                        <a:rPr lang="pt-BR" baseline="0" dirty="0">
                          <a:solidFill>
                            <a:schemeClr val="tx1"/>
                          </a:solidFill>
                        </a:rPr>
                        <a:t> o Botão Cancelar – Quando o usuário selecionar o botão cancelar, retorna ao fluxo principal do “Gerenciamento de Tipos de Sensores”.</a:t>
                      </a:r>
                      <a:endParaRPr lang="pt-BR"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87041928"/>
                  </a:ext>
                </a:extLst>
              </a:tr>
            </a:tbl>
          </a:graphicData>
        </a:graphic>
      </p:graphicFrame>
    </p:spTree>
    <p:extLst>
      <p:ext uri="{BB962C8B-B14F-4D97-AF65-F5344CB8AC3E}">
        <p14:creationId xmlns:p14="http://schemas.microsoft.com/office/powerpoint/2010/main" val="275026097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Caso de Uso #11 – Iteração #03</a:t>
            </a:r>
          </a:p>
        </p:txBody>
      </p:sp>
      <p:pic>
        <p:nvPicPr>
          <p:cNvPr id="6" name="Imagem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graphicFrame>
        <p:nvGraphicFramePr>
          <p:cNvPr id="9" name="Tabela 8"/>
          <p:cNvGraphicFramePr>
            <a:graphicFrameLocks noGrp="1"/>
          </p:cNvGraphicFramePr>
          <p:nvPr>
            <p:extLst/>
          </p:nvPr>
        </p:nvGraphicFramePr>
        <p:xfrm>
          <a:off x="1031965" y="2102394"/>
          <a:ext cx="9771017" cy="2667000"/>
        </p:xfrm>
        <a:graphic>
          <a:graphicData uri="http://schemas.openxmlformats.org/drawingml/2006/table">
            <a:tbl>
              <a:tblPr firstRow="1" bandRow="1">
                <a:tableStyleId>{5C22544A-7EE6-4342-B048-85BDC9FD1C3A}</a:tableStyleId>
              </a:tblPr>
              <a:tblGrid>
                <a:gridCol w="9771017">
                  <a:extLst>
                    <a:ext uri="{9D8B030D-6E8A-4147-A177-3AD203B41FA5}">
                      <a16:colId xmlns:a16="http://schemas.microsoft.com/office/drawing/2014/main" val="3184453126"/>
                    </a:ext>
                  </a:extLst>
                </a:gridCol>
              </a:tblGrid>
              <a:tr h="370840">
                <a:tc>
                  <a:txBody>
                    <a:bodyPr/>
                    <a:lstStyle/>
                    <a:p>
                      <a:pPr algn="ctr"/>
                      <a:r>
                        <a:rPr lang="pt-BR" b="1" dirty="0">
                          <a:solidFill>
                            <a:schemeClr val="bg1"/>
                          </a:solidFill>
                        </a:rPr>
                        <a:t>Caso de Uso Excluir</a:t>
                      </a:r>
                      <a:r>
                        <a:rPr lang="pt-BR" b="1" baseline="0" dirty="0">
                          <a:solidFill>
                            <a:schemeClr val="bg1"/>
                          </a:solidFill>
                        </a:rPr>
                        <a:t> Tipos de Sensores</a:t>
                      </a:r>
                      <a:r>
                        <a:rPr lang="pt-BR" b="1" dirty="0">
                          <a:solidFill>
                            <a:schemeClr val="bg1"/>
                          </a:solidFill>
                        </a:rPr>
                        <a:t> - Iteração 03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extLst>
                  <a:ext uri="{0D108BD9-81ED-4DB2-BD59-A6C34878D82A}">
                    <a16:rowId xmlns:a16="http://schemas.microsoft.com/office/drawing/2014/main" val="1091544215"/>
                  </a:ext>
                </a:extLst>
              </a:tr>
              <a:tr h="370840">
                <a:tc>
                  <a:txBody>
                    <a:bodyPr/>
                    <a:lstStyle/>
                    <a:p>
                      <a:r>
                        <a:rPr lang="pt-BR" dirty="0">
                          <a:solidFill>
                            <a:schemeClr val="tx1"/>
                          </a:solidFill>
                        </a:rPr>
                        <a:t>Cenário de Sucesso – Deleta</a:t>
                      </a:r>
                      <a:r>
                        <a:rPr lang="pt-BR" baseline="0" dirty="0">
                          <a:solidFill>
                            <a:schemeClr val="tx1"/>
                          </a:solidFill>
                        </a:rPr>
                        <a:t> o tipo de sensor do Banco de Dados.</a:t>
                      </a:r>
                      <a:endParaRPr lang="pt-BR"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24283349"/>
                  </a:ext>
                </a:extLst>
              </a:tr>
              <a:tr h="370840">
                <a:tc>
                  <a:txBody>
                    <a:bodyPr/>
                    <a:lstStyle/>
                    <a:p>
                      <a:pPr algn="ctr"/>
                      <a:r>
                        <a:rPr lang="pt-BR" b="1" dirty="0">
                          <a:solidFill>
                            <a:schemeClr val="bg1"/>
                          </a:solidFill>
                        </a:rPr>
                        <a:t>Cenários Alternativos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B1E3E"/>
                    </a:solidFill>
                  </a:tcPr>
                </a:tc>
                <a:extLst>
                  <a:ext uri="{0D108BD9-81ED-4DB2-BD59-A6C34878D82A}">
                    <a16:rowId xmlns:a16="http://schemas.microsoft.com/office/drawing/2014/main" val="1460635157"/>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a:solidFill>
                            <a:schemeClr val="tx1"/>
                          </a:solidFill>
                        </a:rPr>
                        <a:t>Executar</a:t>
                      </a:r>
                      <a:r>
                        <a:rPr lang="pt-BR" baseline="0" dirty="0">
                          <a:solidFill>
                            <a:schemeClr val="tx1"/>
                          </a:solidFill>
                        </a:rPr>
                        <a:t> o Botão Não – Cancela a operação e retorna ao fluxo principal “Gerenciamento de Tipos de Sensores”</a:t>
                      </a:r>
                      <a:endParaRPr lang="pt-BR"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547726979"/>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a:solidFill>
                            <a:schemeClr val="tx1"/>
                          </a:solidFill>
                        </a:rPr>
                        <a:t>Não é possível</a:t>
                      </a:r>
                      <a:r>
                        <a:rPr lang="pt-BR" baseline="0" dirty="0">
                          <a:solidFill>
                            <a:schemeClr val="tx1"/>
                          </a:solidFill>
                        </a:rPr>
                        <a:t> Excluir o Tipo de Sensor Selecionado – O sistema verifica se existem sensores vinculados ao tipo de Sensor selecionado para exclusão. Se houverem, não será possível excluir o Tipo de Sensor selecionado.</a:t>
                      </a:r>
                      <a:endParaRPr lang="pt-BR"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87041928"/>
                  </a:ext>
                </a:extLst>
              </a:tr>
            </a:tbl>
          </a:graphicData>
        </a:graphic>
      </p:graphicFrame>
    </p:spTree>
    <p:extLst>
      <p:ext uri="{BB962C8B-B14F-4D97-AF65-F5344CB8AC3E}">
        <p14:creationId xmlns:p14="http://schemas.microsoft.com/office/powerpoint/2010/main" val="16283430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Planejamento de Atividades</a:t>
            </a:r>
          </a:p>
        </p:txBody>
      </p:sp>
      <p:graphicFrame>
        <p:nvGraphicFramePr>
          <p:cNvPr id="4" name="Marcador de Posição de Conteúdo 3"/>
          <p:cNvGraphicFramePr>
            <a:graphicFrameLocks noGrp="1"/>
          </p:cNvGraphicFramePr>
          <p:nvPr>
            <p:ph idx="1"/>
            <p:extLst>
              <p:ext uri="{D42A27DB-BD31-4B8C-83A1-F6EECF244321}">
                <p14:modId xmlns:p14="http://schemas.microsoft.com/office/powerpoint/2010/main" val="2565952714"/>
              </p:ext>
            </p:extLst>
          </p:nvPr>
        </p:nvGraphicFramePr>
        <p:xfrm>
          <a:off x="1262063" y="1828800"/>
          <a:ext cx="8617660" cy="4785360"/>
        </p:xfrm>
        <a:graphic>
          <a:graphicData uri="http://schemas.openxmlformats.org/drawingml/2006/table">
            <a:tbl>
              <a:tblPr firstRow="1" bandRow="1">
                <a:tableStyleId>{5C22544A-7EE6-4342-B048-85BDC9FD1C3A}</a:tableStyleId>
              </a:tblPr>
              <a:tblGrid>
                <a:gridCol w="976640">
                  <a:extLst>
                    <a:ext uri="{9D8B030D-6E8A-4147-A177-3AD203B41FA5}">
                      <a16:colId xmlns:a16="http://schemas.microsoft.com/office/drawing/2014/main" val="1891765398"/>
                    </a:ext>
                  </a:extLst>
                </a:gridCol>
                <a:gridCol w="1534511">
                  <a:extLst>
                    <a:ext uri="{9D8B030D-6E8A-4147-A177-3AD203B41FA5}">
                      <a16:colId xmlns:a16="http://schemas.microsoft.com/office/drawing/2014/main" val="3284854588"/>
                    </a:ext>
                  </a:extLst>
                </a:gridCol>
                <a:gridCol w="1723696">
                  <a:extLst>
                    <a:ext uri="{9D8B030D-6E8A-4147-A177-3AD203B41FA5}">
                      <a16:colId xmlns:a16="http://schemas.microsoft.com/office/drawing/2014/main" val="3789069938"/>
                    </a:ext>
                  </a:extLst>
                </a:gridCol>
                <a:gridCol w="2427890">
                  <a:extLst>
                    <a:ext uri="{9D8B030D-6E8A-4147-A177-3AD203B41FA5}">
                      <a16:colId xmlns:a16="http://schemas.microsoft.com/office/drawing/2014/main" val="4068056366"/>
                    </a:ext>
                  </a:extLst>
                </a:gridCol>
                <a:gridCol w="1954923">
                  <a:extLst>
                    <a:ext uri="{9D8B030D-6E8A-4147-A177-3AD203B41FA5}">
                      <a16:colId xmlns:a16="http://schemas.microsoft.com/office/drawing/2014/main" val="3063119970"/>
                    </a:ext>
                  </a:extLst>
                </a:gridCol>
              </a:tblGrid>
              <a:tr h="370840">
                <a:tc gridSpan="5">
                  <a:txBody>
                    <a:bodyPr/>
                    <a:lstStyle/>
                    <a:p>
                      <a:pPr algn="ctr"/>
                      <a:r>
                        <a:rPr lang="pt-BR" sz="1800" b="1" dirty="0"/>
                        <a:t>Planejamento das Iterações para o Desenvolvimento dos Casos de Uso</a:t>
                      </a:r>
                    </a:p>
                    <a:p>
                      <a:pPr algn="ctr"/>
                      <a:r>
                        <a:rPr lang="pt-BR" sz="1800" b="1" dirty="0"/>
                        <a:t>Módulo de Cadastros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hMerge="1">
                  <a:txBody>
                    <a:bodyPr/>
                    <a:lstStyle/>
                    <a:p>
                      <a:endParaRPr lang="pt-BR"/>
                    </a:p>
                  </a:txBody>
                  <a:tcPr/>
                </a:tc>
                <a:tc hMerge="1">
                  <a:txBody>
                    <a:bodyPr/>
                    <a:lstStyle/>
                    <a:p>
                      <a:endParaRPr lang="pt-BR"/>
                    </a:p>
                  </a:txBody>
                  <a:tcPr/>
                </a:tc>
                <a:tc hMerge="1">
                  <a:txBody>
                    <a:bodyPr/>
                    <a:lstStyle/>
                    <a:p>
                      <a:endParaRPr lang="pt-BR" dirty="0"/>
                    </a:p>
                  </a:txBody>
                  <a:tcPr/>
                </a:tc>
                <a:tc hMerge="1">
                  <a:txBody>
                    <a:bodyPr/>
                    <a:lstStyle/>
                    <a:p>
                      <a:pPr algn="ctr"/>
                      <a:endParaRPr lang="pt-BR" sz="18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extLst>
                  <a:ext uri="{0D108BD9-81ED-4DB2-BD59-A6C34878D82A}">
                    <a16:rowId xmlns:a16="http://schemas.microsoft.com/office/drawing/2014/main" val="2895991547"/>
                  </a:ext>
                </a:extLst>
              </a:tr>
              <a:tr h="365760">
                <a:tc>
                  <a:txBody>
                    <a:bodyPr/>
                    <a:lstStyle/>
                    <a:p>
                      <a:pPr algn="ctr"/>
                      <a:r>
                        <a:rPr lang="pt-BR" sz="1600" dirty="0"/>
                        <a:t>Iteração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tc>
                  <a:txBody>
                    <a:bodyPr/>
                    <a:lstStyle/>
                    <a:p>
                      <a:pPr algn="ctr"/>
                      <a:r>
                        <a:rPr lang="pt-BR" sz="1600" dirty="0"/>
                        <a:t>Data Prevista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tc>
                  <a:txBody>
                    <a:bodyPr/>
                    <a:lstStyle/>
                    <a:p>
                      <a:pPr algn="ctr"/>
                      <a:r>
                        <a:rPr lang="pt-BR" sz="1600" dirty="0"/>
                        <a:t>Casos de Uso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sz="1600" dirty="0"/>
                        <a:t>Equipe Responsável </a:t>
                      </a:r>
                    </a:p>
                    <a:p>
                      <a:pPr algn="ctr"/>
                      <a:endParaRPr lang="pt-BR"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tc>
                  <a:txBody>
                    <a:bodyPr/>
                    <a:lstStyle/>
                    <a:p>
                      <a:pPr algn="ctr"/>
                      <a:r>
                        <a:rPr lang="pt-BR" sz="1600" dirty="0"/>
                        <a:t>Situação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extLst>
                  <a:ext uri="{0D108BD9-81ED-4DB2-BD59-A6C34878D82A}">
                    <a16:rowId xmlns:a16="http://schemas.microsoft.com/office/drawing/2014/main" val="1170792116"/>
                  </a:ext>
                </a:extLst>
              </a:tr>
              <a:tr h="370840">
                <a:tc>
                  <a:txBody>
                    <a:bodyPr/>
                    <a:lstStyle/>
                    <a:p>
                      <a:r>
                        <a:rPr lang="pt-BR" dirty="0"/>
                        <a:t>#02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dirty="0"/>
                        <a:t>26/08/2016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dirty="0"/>
                        <a:t>Exibir home.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a:t>Giovanna (Analista), Anderson (Desenvolvedor) e Amanda (DBA)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dirty="0"/>
                        <a:t>Finalizado</a:t>
                      </a:r>
                      <a:endParaRPr lang="pt-BR" i="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90471864"/>
                  </a:ext>
                </a:extLst>
              </a:tr>
              <a:tr h="370840">
                <a:tc>
                  <a:txBody>
                    <a:bodyPr/>
                    <a:lstStyle/>
                    <a:p>
                      <a:r>
                        <a:rPr lang="pt-BR" dirty="0"/>
                        <a:t>#03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dirty="0"/>
                        <a:t>29/09/2016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a:t>Recuperar senha.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a:t>Leonardo (Analista), </a:t>
                      </a:r>
                      <a:r>
                        <a:rPr lang="pt-BR" dirty="0" err="1"/>
                        <a:t>Aleccheévina</a:t>
                      </a:r>
                      <a:r>
                        <a:rPr lang="pt-BR" dirty="0"/>
                        <a:t> (Desenvolvedor) e Igor (DBA)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i="0" dirty="0"/>
                        <a:t>Validação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934513437"/>
                  </a:ext>
                </a:extLst>
              </a:tr>
              <a:tr h="370840">
                <a:tc>
                  <a:txBody>
                    <a:bodyPr/>
                    <a:lstStyle/>
                    <a:p>
                      <a:r>
                        <a:rPr lang="pt-BR" dirty="0"/>
                        <a:t>#03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dirty="0"/>
                        <a:t>29/09/2016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a:t>Enviar E-mail Recuperação de Senha.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a:t>Leonardo (Analista), </a:t>
                      </a:r>
                      <a:r>
                        <a:rPr lang="pt-BR" dirty="0" err="1"/>
                        <a:t>Aleccheévina</a:t>
                      </a:r>
                      <a:r>
                        <a:rPr lang="pt-BR" dirty="0"/>
                        <a:t> (Desenvolvedor) e Igor (DBA)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i="0" dirty="0"/>
                        <a:t>Validação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88531908"/>
                  </a:ext>
                </a:extLst>
              </a:tr>
            </a:tbl>
          </a:graphicData>
        </a:graphic>
      </p:graphicFrame>
      <p:pic>
        <p:nvPicPr>
          <p:cNvPr id="5" name="Imagem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spTree>
    <p:extLst>
      <p:ext uri="{BB962C8B-B14F-4D97-AF65-F5344CB8AC3E}">
        <p14:creationId xmlns:p14="http://schemas.microsoft.com/office/powerpoint/2010/main" val="13431822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Caso de Uso #12 – Iteração #03</a:t>
            </a:r>
          </a:p>
        </p:txBody>
      </p:sp>
      <p:pic>
        <p:nvPicPr>
          <p:cNvPr id="6" name="Imagem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graphicFrame>
        <p:nvGraphicFramePr>
          <p:cNvPr id="9" name="Tabela 8"/>
          <p:cNvGraphicFramePr>
            <a:graphicFrameLocks noGrp="1"/>
          </p:cNvGraphicFramePr>
          <p:nvPr>
            <p:extLst/>
          </p:nvPr>
        </p:nvGraphicFramePr>
        <p:xfrm>
          <a:off x="1031965" y="2102394"/>
          <a:ext cx="9771017" cy="2865120"/>
        </p:xfrm>
        <a:graphic>
          <a:graphicData uri="http://schemas.openxmlformats.org/drawingml/2006/table">
            <a:tbl>
              <a:tblPr firstRow="1" bandRow="1">
                <a:tableStyleId>{5C22544A-7EE6-4342-B048-85BDC9FD1C3A}</a:tableStyleId>
              </a:tblPr>
              <a:tblGrid>
                <a:gridCol w="9771017">
                  <a:extLst>
                    <a:ext uri="{9D8B030D-6E8A-4147-A177-3AD203B41FA5}">
                      <a16:colId xmlns:a16="http://schemas.microsoft.com/office/drawing/2014/main" val="3184453126"/>
                    </a:ext>
                  </a:extLst>
                </a:gridCol>
              </a:tblGrid>
              <a:tr h="370840">
                <a:tc>
                  <a:txBody>
                    <a:bodyPr/>
                    <a:lstStyle/>
                    <a:p>
                      <a:pPr algn="ctr"/>
                      <a:r>
                        <a:rPr lang="pt-BR" b="1" dirty="0">
                          <a:solidFill>
                            <a:schemeClr val="bg1"/>
                          </a:solidFill>
                        </a:rPr>
                        <a:t>Caso de Uso Gerenciamento</a:t>
                      </a:r>
                      <a:r>
                        <a:rPr lang="pt-BR" b="1" baseline="0" dirty="0">
                          <a:solidFill>
                            <a:schemeClr val="bg1"/>
                          </a:solidFill>
                        </a:rPr>
                        <a:t> de Sensores</a:t>
                      </a:r>
                      <a:r>
                        <a:rPr lang="pt-BR" b="1" dirty="0">
                          <a:solidFill>
                            <a:schemeClr val="bg1"/>
                          </a:solidFill>
                        </a:rPr>
                        <a:t> - Iteração 03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extLst>
                  <a:ext uri="{0D108BD9-81ED-4DB2-BD59-A6C34878D82A}">
                    <a16:rowId xmlns:a16="http://schemas.microsoft.com/office/drawing/2014/main" val="1091544215"/>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a:solidFill>
                            <a:schemeClr val="tx1"/>
                          </a:solidFill>
                        </a:rPr>
                        <a:t>Cenário de Sucesso – Executa</a:t>
                      </a:r>
                      <a:r>
                        <a:rPr lang="pt-BR" baseline="0" dirty="0">
                          <a:solidFill>
                            <a:schemeClr val="tx1"/>
                          </a:solidFill>
                        </a:rPr>
                        <a:t> o método “Listagem de Sensores” e possibilita a realização do CRUD.</a:t>
                      </a:r>
                      <a:endParaRPr lang="pt-BR"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24283349"/>
                  </a:ext>
                </a:extLst>
              </a:tr>
              <a:tr h="370840">
                <a:tc>
                  <a:txBody>
                    <a:bodyPr/>
                    <a:lstStyle/>
                    <a:p>
                      <a:pPr algn="ctr"/>
                      <a:r>
                        <a:rPr lang="pt-BR" b="1" dirty="0">
                          <a:solidFill>
                            <a:schemeClr val="bg1"/>
                          </a:solidFill>
                        </a:rPr>
                        <a:t>Cenários Alternativos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B1E3E"/>
                    </a:solidFill>
                  </a:tcPr>
                </a:tc>
                <a:extLst>
                  <a:ext uri="{0D108BD9-81ED-4DB2-BD59-A6C34878D82A}">
                    <a16:rowId xmlns:a16="http://schemas.microsoft.com/office/drawing/2014/main" val="1460635157"/>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a:solidFill>
                            <a:schemeClr val="tx1"/>
                          </a:solidFill>
                        </a:rPr>
                        <a:t>Novo – Executa</a:t>
                      </a:r>
                      <a:r>
                        <a:rPr lang="pt-BR" baseline="0" dirty="0">
                          <a:solidFill>
                            <a:schemeClr val="tx1"/>
                          </a:solidFill>
                        </a:rPr>
                        <a:t> o caso de uso “Cadastrar Sensor”</a:t>
                      </a:r>
                      <a:endParaRPr lang="pt-BR"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547726979"/>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a:solidFill>
                            <a:schemeClr val="tx1"/>
                          </a:solidFill>
                        </a:rPr>
                        <a:t>Procurar – Executa</a:t>
                      </a:r>
                      <a:r>
                        <a:rPr lang="pt-BR" baseline="0" dirty="0">
                          <a:solidFill>
                            <a:schemeClr val="tx1"/>
                          </a:solidFill>
                        </a:rPr>
                        <a:t> o caso de uso “Listagem de Sensores”</a:t>
                      </a:r>
                      <a:endParaRPr lang="pt-BR"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488634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a:solidFill>
                            <a:schemeClr val="tx1"/>
                          </a:solidFill>
                        </a:rPr>
                        <a:t>Editar</a:t>
                      </a:r>
                      <a:r>
                        <a:rPr lang="pt-BR" baseline="0" dirty="0">
                          <a:solidFill>
                            <a:schemeClr val="tx1"/>
                          </a:solidFill>
                        </a:rPr>
                        <a:t> – Executa o caso de uso “Editar Sensor”</a:t>
                      </a:r>
                      <a:endParaRPr lang="pt-BR"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605074208"/>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baseline="0" dirty="0">
                          <a:solidFill>
                            <a:schemeClr val="tx1"/>
                          </a:solidFill>
                        </a:rPr>
                        <a:t>Excluir – Executa o caso de uso “Excluir Sensor”</a:t>
                      </a:r>
                      <a:endParaRPr lang="pt-BR"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87041928"/>
                  </a:ext>
                </a:extLst>
              </a:tr>
            </a:tbl>
          </a:graphicData>
        </a:graphic>
      </p:graphicFrame>
    </p:spTree>
    <p:extLst>
      <p:ext uri="{BB962C8B-B14F-4D97-AF65-F5344CB8AC3E}">
        <p14:creationId xmlns:p14="http://schemas.microsoft.com/office/powerpoint/2010/main" val="127138243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Caso de Uso #13 – Iteração #03</a:t>
            </a:r>
          </a:p>
        </p:txBody>
      </p:sp>
      <p:pic>
        <p:nvPicPr>
          <p:cNvPr id="6" name="Imagem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graphicFrame>
        <p:nvGraphicFramePr>
          <p:cNvPr id="9" name="Tabela 8"/>
          <p:cNvGraphicFramePr>
            <a:graphicFrameLocks noGrp="1"/>
          </p:cNvGraphicFramePr>
          <p:nvPr>
            <p:extLst/>
          </p:nvPr>
        </p:nvGraphicFramePr>
        <p:xfrm>
          <a:off x="1031965" y="2102394"/>
          <a:ext cx="9771017" cy="2667000"/>
        </p:xfrm>
        <a:graphic>
          <a:graphicData uri="http://schemas.openxmlformats.org/drawingml/2006/table">
            <a:tbl>
              <a:tblPr firstRow="1" bandRow="1">
                <a:tableStyleId>{5C22544A-7EE6-4342-B048-85BDC9FD1C3A}</a:tableStyleId>
              </a:tblPr>
              <a:tblGrid>
                <a:gridCol w="9771017">
                  <a:extLst>
                    <a:ext uri="{9D8B030D-6E8A-4147-A177-3AD203B41FA5}">
                      <a16:colId xmlns:a16="http://schemas.microsoft.com/office/drawing/2014/main" val="3184453126"/>
                    </a:ext>
                  </a:extLst>
                </a:gridCol>
              </a:tblGrid>
              <a:tr h="370840">
                <a:tc>
                  <a:txBody>
                    <a:bodyPr/>
                    <a:lstStyle/>
                    <a:p>
                      <a:pPr algn="ctr"/>
                      <a:r>
                        <a:rPr lang="pt-BR" b="1" dirty="0">
                          <a:solidFill>
                            <a:schemeClr val="bg1"/>
                          </a:solidFill>
                        </a:rPr>
                        <a:t>Caso de Uso Excluir</a:t>
                      </a:r>
                      <a:r>
                        <a:rPr lang="pt-BR" b="1" baseline="0" dirty="0">
                          <a:solidFill>
                            <a:schemeClr val="bg1"/>
                          </a:solidFill>
                        </a:rPr>
                        <a:t> Sensor</a:t>
                      </a:r>
                      <a:r>
                        <a:rPr lang="pt-BR" b="1" dirty="0">
                          <a:solidFill>
                            <a:schemeClr val="bg1"/>
                          </a:solidFill>
                        </a:rPr>
                        <a:t> - Iteração 03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extLst>
                  <a:ext uri="{0D108BD9-81ED-4DB2-BD59-A6C34878D82A}">
                    <a16:rowId xmlns:a16="http://schemas.microsoft.com/office/drawing/2014/main" val="1091544215"/>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a:solidFill>
                            <a:schemeClr val="tx1"/>
                          </a:solidFill>
                        </a:rPr>
                        <a:t>Cenário de Sucesso – </a:t>
                      </a:r>
                      <a:r>
                        <a:rPr lang="pt-BR" baseline="0" dirty="0">
                          <a:solidFill>
                            <a:schemeClr val="tx1"/>
                          </a:solidFill>
                        </a:rPr>
                        <a:t> Deleta o sensor selecionado do Banco de Dados</a:t>
                      </a:r>
                      <a:endParaRPr lang="pt-BR"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24283349"/>
                  </a:ext>
                </a:extLst>
              </a:tr>
              <a:tr h="370840">
                <a:tc>
                  <a:txBody>
                    <a:bodyPr/>
                    <a:lstStyle/>
                    <a:p>
                      <a:pPr algn="ctr"/>
                      <a:r>
                        <a:rPr lang="pt-BR" b="1" dirty="0">
                          <a:solidFill>
                            <a:schemeClr val="bg1"/>
                          </a:solidFill>
                        </a:rPr>
                        <a:t>Cenários Alternativos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B1E3E"/>
                    </a:solidFill>
                  </a:tcPr>
                </a:tc>
                <a:extLst>
                  <a:ext uri="{0D108BD9-81ED-4DB2-BD59-A6C34878D82A}">
                    <a16:rowId xmlns:a16="http://schemas.microsoft.com/office/drawing/2014/main" val="1460635157"/>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a:solidFill>
                            <a:schemeClr val="tx1"/>
                          </a:solidFill>
                        </a:rPr>
                        <a:t>Executar</a:t>
                      </a:r>
                      <a:r>
                        <a:rPr lang="pt-BR" baseline="0" dirty="0">
                          <a:solidFill>
                            <a:schemeClr val="tx1"/>
                          </a:solidFill>
                        </a:rPr>
                        <a:t> o Botão Não – Cancela a operação e retorna ao fluxo principal “Gerenciamento  de Sensores”</a:t>
                      </a:r>
                      <a:endParaRPr lang="pt-BR"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547726979"/>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a:solidFill>
                            <a:schemeClr val="tx1"/>
                          </a:solidFill>
                        </a:rPr>
                        <a:t>Não é possível</a:t>
                      </a:r>
                      <a:r>
                        <a:rPr lang="pt-BR" baseline="0" dirty="0">
                          <a:solidFill>
                            <a:schemeClr val="tx1"/>
                          </a:solidFill>
                        </a:rPr>
                        <a:t> Excluir o Sensor Selecionado – O sistema verifica se existem medições e PCDs vinculadas ao Sensor selecionado para exclusão. Se houverem, não será possível excluir o Sensor selecionado.</a:t>
                      </a:r>
                      <a:endParaRPr lang="pt-BR"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48863400"/>
                  </a:ext>
                </a:extLst>
              </a:tr>
            </a:tbl>
          </a:graphicData>
        </a:graphic>
      </p:graphicFrame>
    </p:spTree>
    <p:extLst>
      <p:ext uri="{BB962C8B-B14F-4D97-AF65-F5344CB8AC3E}">
        <p14:creationId xmlns:p14="http://schemas.microsoft.com/office/powerpoint/2010/main" val="237256409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Caso de Uso #14 – Iteração #03</a:t>
            </a:r>
          </a:p>
        </p:txBody>
      </p:sp>
      <p:pic>
        <p:nvPicPr>
          <p:cNvPr id="6" name="Imagem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graphicFrame>
        <p:nvGraphicFramePr>
          <p:cNvPr id="9" name="Tabela 8"/>
          <p:cNvGraphicFramePr>
            <a:graphicFrameLocks noGrp="1"/>
          </p:cNvGraphicFramePr>
          <p:nvPr>
            <p:extLst/>
          </p:nvPr>
        </p:nvGraphicFramePr>
        <p:xfrm>
          <a:off x="1031965" y="2102394"/>
          <a:ext cx="9771017" cy="2392680"/>
        </p:xfrm>
        <a:graphic>
          <a:graphicData uri="http://schemas.openxmlformats.org/drawingml/2006/table">
            <a:tbl>
              <a:tblPr firstRow="1" bandRow="1">
                <a:tableStyleId>{5C22544A-7EE6-4342-B048-85BDC9FD1C3A}</a:tableStyleId>
              </a:tblPr>
              <a:tblGrid>
                <a:gridCol w="9771017">
                  <a:extLst>
                    <a:ext uri="{9D8B030D-6E8A-4147-A177-3AD203B41FA5}">
                      <a16:colId xmlns:a16="http://schemas.microsoft.com/office/drawing/2014/main" val="3184453126"/>
                    </a:ext>
                  </a:extLst>
                </a:gridCol>
              </a:tblGrid>
              <a:tr h="370840">
                <a:tc>
                  <a:txBody>
                    <a:bodyPr/>
                    <a:lstStyle/>
                    <a:p>
                      <a:pPr algn="ctr"/>
                      <a:r>
                        <a:rPr lang="pt-BR" b="1" dirty="0">
                          <a:solidFill>
                            <a:schemeClr val="bg1"/>
                          </a:solidFill>
                        </a:rPr>
                        <a:t>Caso de Uso Editar</a:t>
                      </a:r>
                      <a:r>
                        <a:rPr lang="pt-BR" b="1" baseline="0" dirty="0">
                          <a:solidFill>
                            <a:schemeClr val="bg1"/>
                          </a:solidFill>
                        </a:rPr>
                        <a:t> Sensor</a:t>
                      </a:r>
                      <a:r>
                        <a:rPr lang="pt-BR" b="1" dirty="0">
                          <a:solidFill>
                            <a:schemeClr val="bg1"/>
                          </a:solidFill>
                        </a:rPr>
                        <a:t> - Iteração 03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extLst>
                  <a:ext uri="{0D108BD9-81ED-4DB2-BD59-A6C34878D82A}">
                    <a16:rowId xmlns:a16="http://schemas.microsoft.com/office/drawing/2014/main" val="1091544215"/>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a:solidFill>
                            <a:schemeClr val="tx1"/>
                          </a:solidFill>
                        </a:rPr>
                        <a:t>Cenário de Sucesso – </a:t>
                      </a:r>
                      <a:r>
                        <a:rPr lang="pt-BR" baseline="0" dirty="0">
                          <a:solidFill>
                            <a:schemeClr val="tx1"/>
                          </a:solidFill>
                        </a:rPr>
                        <a:t> Altera os dados do sensor selecionado no Banco de Dados.</a:t>
                      </a:r>
                      <a:endParaRPr lang="pt-BR"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24283349"/>
                  </a:ext>
                </a:extLst>
              </a:tr>
              <a:tr h="370840">
                <a:tc>
                  <a:txBody>
                    <a:bodyPr/>
                    <a:lstStyle/>
                    <a:p>
                      <a:pPr algn="ctr"/>
                      <a:r>
                        <a:rPr lang="pt-BR" b="1" dirty="0">
                          <a:solidFill>
                            <a:schemeClr val="bg1"/>
                          </a:solidFill>
                        </a:rPr>
                        <a:t>Cenários Alternativos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B1E3E"/>
                    </a:solidFill>
                  </a:tcPr>
                </a:tc>
                <a:extLst>
                  <a:ext uri="{0D108BD9-81ED-4DB2-BD59-A6C34878D82A}">
                    <a16:rowId xmlns:a16="http://schemas.microsoft.com/office/drawing/2014/main" val="1460635157"/>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a:solidFill>
                            <a:schemeClr val="tx1"/>
                          </a:solidFill>
                        </a:rPr>
                        <a:t>Campo em Branco – </a:t>
                      </a:r>
                      <a:r>
                        <a:rPr lang="pt-BR" baseline="0" dirty="0">
                          <a:solidFill>
                            <a:schemeClr val="tx1"/>
                          </a:solidFill>
                        </a:rPr>
                        <a:t> O sistema não deixa salvar e exibe mensagem “Preencha esse campo” abaixo dos campos em branco. </a:t>
                      </a:r>
                      <a:endParaRPr lang="pt-BR"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547726979"/>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a:solidFill>
                            <a:schemeClr val="tx1"/>
                          </a:solidFill>
                        </a:rPr>
                        <a:t>Executar</a:t>
                      </a:r>
                      <a:r>
                        <a:rPr lang="pt-BR" baseline="0" dirty="0">
                          <a:solidFill>
                            <a:schemeClr val="tx1"/>
                          </a:solidFill>
                        </a:rPr>
                        <a:t> o Botão Cancelar – Quando o usuário selecionar o botão cancelar, retorna ao fluxo principal do “Gerenciamento de Sensores”.</a:t>
                      </a:r>
                      <a:endParaRPr lang="pt-BR"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48863400"/>
                  </a:ext>
                </a:extLst>
              </a:tr>
            </a:tbl>
          </a:graphicData>
        </a:graphic>
      </p:graphicFrame>
    </p:spTree>
    <p:extLst>
      <p:ext uri="{BB962C8B-B14F-4D97-AF65-F5344CB8AC3E}">
        <p14:creationId xmlns:p14="http://schemas.microsoft.com/office/powerpoint/2010/main" val="399013734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Iteração 01 -Caso de Uso 01</a:t>
            </a:r>
          </a:p>
        </p:txBody>
      </p:sp>
      <p:pic>
        <p:nvPicPr>
          <p:cNvPr id="4" name="Imagem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pic>
        <p:nvPicPr>
          <p:cNvPr id="5" name="Espaço Reservado para Conteúdo 4"/>
          <p:cNvPicPr>
            <a:picLocks noGrp="1"/>
          </p:cNvPicPr>
          <p:nvPr>
            <p:ph idx="1"/>
          </p:nvPr>
        </p:nvPicPr>
        <p:blipFill>
          <a:blip r:embed="rId3">
            <a:extLst>
              <a:ext uri="{28A0092B-C50C-407E-A947-70E740481C1C}">
                <a14:useLocalDpi xmlns:a14="http://schemas.microsoft.com/office/drawing/2010/main" val="0"/>
              </a:ext>
            </a:extLst>
          </a:blip>
          <a:stretch>
            <a:fillRect/>
          </a:stretch>
        </p:blipFill>
        <p:spPr>
          <a:xfrm>
            <a:off x="1262063" y="2206635"/>
            <a:ext cx="8594725" cy="3595667"/>
          </a:xfrm>
          <a:prstGeom prst="rect">
            <a:avLst/>
          </a:prstGeom>
        </p:spPr>
      </p:pic>
    </p:spTree>
    <p:extLst>
      <p:ext uri="{BB962C8B-B14F-4D97-AF65-F5344CB8AC3E}">
        <p14:creationId xmlns:p14="http://schemas.microsoft.com/office/powerpoint/2010/main" val="3760843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Iteração 01 -Caso de Uso 02</a:t>
            </a:r>
          </a:p>
        </p:txBody>
      </p:sp>
      <p:pic>
        <p:nvPicPr>
          <p:cNvPr id="4" name="Imagem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pic>
        <p:nvPicPr>
          <p:cNvPr id="7" name="Espaço Reservado para Conteúdo 6"/>
          <p:cNvPicPr>
            <a:picLocks noGrp="1"/>
          </p:cNvPicPr>
          <p:nvPr>
            <p:ph idx="1"/>
          </p:nvPr>
        </p:nvPicPr>
        <p:blipFill>
          <a:blip r:embed="rId3">
            <a:extLst>
              <a:ext uri="{28A0092B-C50C-407E-A947-70E740481C1C}">
                <a14:useLocalDpi xmlns:a14="http://schemas.microsoft.com/office/drawing/2010/main" val="0"/>
              </a:ext>
            </a:extLst>
          </a:blip>
          <a:stretch>
            <a:fillRect/>
          </a:stretch>
        </p:blipFill>
        <p:spPr>
          <a:xfrm>
            <a:off x="1262063" y="1948704"/>
            <a:ext cx="8594725" cy="4111530"/>
          </a:xfrm>
          <a:prstGeom prst="rect">
            <a:avLst/>
          </a:prstGeom>
        </p:spPr>
      </p:pic>
    </p:spTree>
    <p:extLst>
      <p:ext uri="{BB962C8B-B14F-4D97-AF65-F5344CB8AC3E}">
        <p14:creationId xmlns:p14="http://schemas.microsoft.com/office/powerpoint/2010/main" val="196160382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Iteração 01 -Caso de Uso 03</a:t>
            </a:r>
          </a:p>
        </p:txBody>
      </p:sp>
      <p:pic>
        <p:nvPicPr>
          <p:cNvPr id="4" name="Imagem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pic>
        <p:nvPicPr>
          <p:cNvPr id="8" name="Espaço Reservado para Conteúdo 7"/>
          <p:cNvPicPr>
            <a:picLocks noGrp="1" noChangeAspect="1"/>
          </p:cNvPicPr>
          <p:nvPr>
            <p:ph idx="1"/>
          </p:nvPr>
        </p:nvPicPr>
        <p:blipFill>
          <a:blip r:embed="rId3"/>
          <a:stretch>
            <a:fillRect/>
          </a:stretch>
        </p:blipFill>
        <p:spPr>
          <a:xfrm>
            <a:off x="1375117" y="1828800"/>
            <a:ext cx="8368616" cy="4351338"/>
          </a:xfrm>
          <a:prstGeom prst="rect">
            <a:avLst/>
          </a:prstGeom>
        </p:spPr>
      </p:pic>
    </p:spTree>
    <p:extLst>
      <p:ext uri="{BB962C8B-B14F-4D97-AF65-F5344CB8AC3E}">
        <p14:creationId xmlns:p14="http://schemas.microsoft.com/office/powerpoint/2010/main" val="262801964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Iteração 01 -Caso de Uso 03</a:t>
            </a:r>
          </a:p>
        </p:txBody>
      </p:sp>
      <p:pic>
        <p:nvPicPr>
          <p:cNvPr id="4" name="Imagem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pic>
        <p:nvPicPr>
          <p:cNvPr id="6" name="Espaço Reservado para Conteúdo 5"/>
          <p:cNvPicPr>
            <a:picLocks noGrp="1"/>
          </p:cNvPicPr>
          <p:nvPr>
            <p:ph idx="1"/>
          </p:nvPr>
        </p:nvPicPr>
        <p:blipFill>
          <a:blip r:embed="rId3">
            <a:extLst>
              <a:ext uri="{28A0092B-C50C-407E-A947-70E740481C1C}">
                <a14:useLocalDpi xmlns:a14="http://schemas.microsoft.com/office/drawing/2010/main" val="0"/>
              </a:ext>
            </a:extLst>
          </a:blip>
          <a:stretch>
            <a:fillRect/>
          </a:stretch>
        </p:blipFill>
        <p:spPr>
          <a:xfrm>
            <a:off x="1120461" y="2112136"/>
            <a:ext cx="9362941" cy="3902298"/>
          </a:xfrm>
          <a:prstGeom prst="rect">
            <a:avLst/>
          </a:prstGeom>
        </p:spPr>
      </p:pic>
    </p:spTree>
    <p:extLst>
      <p:ext uri="{BB962C8B-B14F-4D97-AF65-F5344CB8AC3E}">
        <p14:creationId xmlns:p14="http://schemas.microsoft.com/office/powerpoint/2010/main" val="371660720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Iteração 02 -Caso de Uso 04</a:t>
            </a:r>
          </a:p>
        </p:txBody>
      </p:sp>
      <p:pic>
        <p:nvPicPr>
          <p:cNvPr id="4" name="Imagem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pic>
        <p:nvPicPr>
          <p:cNvPr id="5" name="Espaço Reservado para Conteúdo 4"/>
          <p:cNvPicPr>
            <a:picLocks noGrp="1"/>
          </p:cNvPicPr>
          <p:nvPr>
            <p:ph idx="1"/>
          </p:nvPr>
        </p:nvPicPr>
        <p:blipFill>
          <a:blip r:embed="rId3">
            <a:extLst>
              <a:ext uri="{28A0092B-C50C-407E-A947-70E740481C1C}">
                <a14:useLocalDpi xmlns:a14="http://schemas.microsoft.com/office/drawing/2010/main" val="0"/>
              </a:ext>
            </a:extLst>
          </a:blip>
          <a:stretch>
            <a:fillRect/>
          </a:stretch>
        </p:blipFill>
        <p:spPr>
          <a:xfrm>
            <a:off x="2183123" y="1828800"/>
            <a:ext cx="6752604" cy="4351338"/>
          </a:xfrm>
          <a:prstGeom prst="rect">
            <a:avLst/>
          </a:prstGeom>
        </p:spPr>
      </p:pic>
    </p:spTree>
    <p:extLst>
      <p:ext uri="{BB962C8B-B14F-4D97-AF65-F5344CB8AC3E}">
        <p14:creationId xmlns:p14="http://schemas.microsoft.com/office/powerpoint/2010/main" val="270809730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Iteração 02 -Caso de Uso 05</a:t>
            </a:r>
          </a:p>
        </p:txBody>
      </p:sp>
      <p:pic>
        <p:nvPicPr>
          <p:cNvPr id="4" name="Imagem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pic>
        <p:nvPicPr>
          <p:cNvPr id="5" name="Espaço Reservado para Conteúdo 4"/>
          <p:cNvPicPr>
            <a:picLocks noGrp="1"/>
          </p:cNvPicPr>
          <p:nvPr>
            <p:ph idx="1"/>
          </p:nvPr>
        </p:nvPicPr>
        <p:blipFill>
          <a:blip r:embed="rId3"/>
          <a:stretch>
            <a:fillRect/>
          </a:stretch>
        </p:blipFill>
        <p:spPr>
          <a:xfrm>
            <a:off x="1262063" y="1966182"/>
            <a:ext cx="8594725" cy="4076574"/>
          </a:xfrm>
          <a:prstGeom prst="rect">
            <a:avLst/>
          </a:prstGeom>
        </p:spPr>
      </p:pic>
    </p:spTree>
    <p:extLst>
      <p:ext uri="{BB962C8B-B14F-4D97-AF65-F5344CB8AC3E}">
        <p14:creationId xmlns:p14="http://schemas.microsoft.com/office/powerpoint/2010/main" val="342045604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Iteração 02 -Caso de Uso 06</a:t>
            </a:r>
          </a:p>
        </p:txBody>
      </p:sp>
      <p:sp>
        <p:nvSpPr>
          <p:cNvPr id="3" name="Marcador de Posição de Conteúdo 2"/>
          <p:cNvSpPr>
            <a:spLocks noGrp="1"/>
          </p:cNvSpPr>
          <p:nvPr>
            <p:ph idx="1"/>
          </p:nvPr>
        </p:nvSpPr>
        <p:spPr/>
        <p:txBody>
          <a:bodyPr/>
          <a:lstStyle/>
          <a:p>
            <a:endParaRPr lang="pt-BR" dirty="0"/>
          </a:p>
        </p:txBody>
      </p:sp>
      <p:pic>
        <p:nvPicPr>
          <p:cNvPr id="4" name="Imagem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pic>
        <p:nvPicPr>
          <p:cNvPr id="5" name="Espaço Reservado para Conteúdo 4"/>
          <p:cNvPicPr>
            <a:picLocks/>
          </p:cNvPicPr>
          <p:nvPr/>
        </p:nvPicPr>
        <p:blipFill>
          <a:blip r:embed="rId3">
            <a:extLst>
              <a:ext uri="{28A0092B-C50C-407E-A947-70E740481C1C}">
                <a14:useLocalDpi xmlns:a14="http://schemas.microsoft.com/office/drawing/2010/main" val="0"/>
              </a:ext>
            </a:extLst>
          </a:blip>
          <a:stretch>
            <a:fillRect/>
          </a:stretch>
        </p:blipFill>
        <p:spPr>
          <a:xfrm>
            <a:off x="1931079" y="1828800"/>
            <a:ext cx="7256692" cy="4351338"/>
          </a:xfrm>
          <a:prstGeom prst="rect">
            <a:avLst/>
          </a:prstGeom>
        </p:spPr>
      </p:pic>
    </p:spTree>
    <p:extLst>
      <p:ext uri="{BB962C8B-B14F-4D97-AF65-F5344CB8AC3E}">
        <p14:creationId xmlns:p14="http://schemas.microsoft.com/office/powerpoint/2010/main" val="42179677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Planejamento de Atividades</a:t>
            </a:r>
          </a:p>
        </p:txBody>
      </p:sp>
      <p:graphicFrame>
        <p:nvGraphicFramePr>
          <p:cNvPr id="4" name="Marcador de Posição de Conteúdo 3"/>
          <p:cNvGraphicFramePr>
            <a:graphicFrameLocks noGrp="1"/>
          </p:cNvGraphicFramePr>
          <p:nvPr>
            <p:ph idx="1"/>
            <p:extLst>
              <p:ext uri="{D42A27DB-BD31-4B8C-83A1-F6EECF244321}">
                <p14:modId xmlns:p14="http://schemas.microsoft.com/office/powerpoint/2010/main" val="3810654709"/>
              </p:ext>
            </p:extLst>
          </p:nvPr>
        </p:nvGraphicFramePr>
        <p:xfrm>
          <a:off x="1262063" y="1828800"/>
          <a:ext cx="8617660" cy="4785360"/>
        </p:xfrm>
        <a:graphic>
          <a:graphicData uri="http://schemas.openxmlformats.org/drawingml/2006/table">
            <a:tbl>
              <a:tblPr firstRow="1" bandRow="1">
                <a:tableStyleId>{5C22544A-7EE6-4342-B048-85BDC9FD1C3A}</a:tableStyleId>
              </a:tblPr>
              <a:tblGrid>
                <a:gridCol w="976640">
                  <a:extLst>
                    <a:ext uri="{9D8B030D-6E8A-4147-A177-3AD203B41FA5}">
                      <a16:colId xmlns:a16="http://schemas.microsoft.com/office/drawing/2014/main" val="1891765398"/>
                    </a:ext>
                  </a:extLst>
                </a:gridCol>
                <a:gridCol w="1534511">
                  <a:extLst>
                    <a:ext uri="{9D8B030D-6E8A-4147-A177-3AD203B41FA5}">
                      <a16:colId xmlns:a16="http://schemas.microsoft.com/office/drawing/2014/main" val="3284854588"/>
                    </a:ext>
                  </a:extLst>
                </a:gridCol>
                <a:gridCol w="1723696">
                  <a:extLst>
                    <a:ext uri="{9D8B030D-6E8A-4147-A177-3AD203B41FA5}">
                      <a16:colId xmlns:a16="http://schemas.microsoft.com/office/drawing/2014/main" val="3789069938"/>
                    </a:ext>
                  </a:extLst>
                </a:gridCol>
                <a:gridCol w="2427890">
                  <a:extLst>
                    <a:ext uri="{9D8B030D-6E8A-4147-A177-3AD203B41FA5}">
                      <a16:colId xmlns:a16="http://schemas.microsoft.com/office/drawing/2014/main" val="4068056366"/>
                    </a:ext>
                  </a:extLst>
                </a:gridCol>
                <a:gridCol w="1954923">
                  <a:extLst>
                    <a:ext uri="{9D8B030D-6E8A-4147-A177-3AD203B41FA5}">
                      <a16:colId xmlns:a16="http://schemas.microsoft.com/office/drawing/2014/main" val="3063119970"/>
                    </a:ext>
                  </a:extLst>
                </a:gridCol>
              </a:tblGrid>
              <a:tr h="370840">
                <a:tc gridSpan="5">
                  <a:txBody>
                    <a:bodyPr/>
                    <a:lstStyle/>
                    <a:p>
                      <a:pPr algn="ctr"/>
                      <a:r>
                        <a:rPr lang="pt-BR" sz="1800" b="1" dirty="0"/>
                        <a:t>Planejamento das Iterações para o Desenvolvimento dos Casos de Uso</a:t>
                      </a:r>
                    </a:p>
                    <a:p>
                      <a:pPr algn="ctr"/>
                      <a:r>
                        <a:rPr lang="pt-BR" sz="1800" b="1" dirty="0"/>
                        <a:t>Módulo de Cadastros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hMerge="1">
                  <a:txBody>
                    <a:bodyPr/>
                    <a:lstStyle/>
                    <a:p>
                      <a:endParaRPr lang="pt-BR"/>
                    </a:p>
                  </a:txBody>
                  <a:tcPr/>
                </a:tc>
                <a:tc hMerge="1">
                  <a:txBody>
                    <a:bodyPr/>
                    <a:lstStyle/>
                    <a:p>
                      <a:endParaRPr lang="pt-BR"/>
                    </a:p>
                  </a:txBody>
                  <a:tcPr/>
                </a:tc>
                <a:tc hMerge="1">
                  <a:txBody>
                    <a:bodyPr/>
                    <a:lstStyle/>
                    <a:p>
                      <a:endParaRPr lang="pt-BR" dirty="0"/>
                    </a:p>
                  </a:txBody>
                  <a:tcPr/>
                </a:tc>
                <a:tc hMerge="1">
                  <a:txBody>
                    <a:bodyPr/>
                    <a:lstStyle/>
                    <a:p>
                      <a:pPr algn="ctr"/>
                      <a:endParaRPr lang="pt-BR" sz="18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extLst>
                  <a:ext uri="{0D108BD9-81ED-4DB2-BD59-A6C34878D82A}">
                    <a16:rowId xmlns:a16="http://schemas.microsoft.com/office/drawing/2014/main" val="2895991547"/>
                  </a:ext>
                </a:extLst>
              </a:tr>
              <a:tr h="365760">
                <a:tc>
                  <a:txBody>
                    <a:bodyPr/>
                    <a:lstStyle/>
                    <a:p>
                      <a:pPr algn="ctr"/>
                      <a:r>
                        <a:rPr lang="pt-BR" sz="1600" dirty="0"/>
                        <a:t>Iteração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tc>
                  <a:txBody>
                    <a:bodyPr/>
                    <a:lstStyle/>
                    <a:p>
                      <a:pPr algn="ctr"/>
                      <a:r>
                        <a:rPr lang="pt-BR" sz="1600" dirty="0"/>
                        <a:t>Data Prevista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tc>
                  <a:txBody>
                    <a:bodyPr/>
                    <a:lstStyle/>
                    <a:p>
                      <a:pPr algn="ctr"/>
                      <a:r>
                        <a:rPr lang="pt-BR" sz="1600" dirty="0"/>
                        <a:t>Casos de Uso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sz="1600" dirty="0"/>
                        <a:t>Equipe Responsável </a:t>
                      </a:r>
                    </a:p>
                    <a:p>
                      <a:pPr algn="ctr"/>
                      <a:endParaRPr lang="pt-BR"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tc>
                  <a:txBody>
                    <a:bodyPr/>
                    <a:lstStyle/>
                    <a:p>
                      <a:pPr algn="ctr"/>
                      <a:r>
                        <a:rPr lang="pt-BR" sz="1600" dirty="0"/>
                        <a:t>Situação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extLst>
                  <a:ext uri="{0D108BD9-81ED-4DB2-BD59-A6C34878D82A}">
                    <a16:rowId xmlns:a16="http://schemas.microsoft.com/office/drawing/2014/main" val="1170792116"/>
                  </a:ext>
                </a:extLst>
              </a:tr>
              <a:tr h="370840">
                <a:tc>
                  <a:txBody>
                    <a:bodyPr/>
                    <a:lstStyle/>
                    <a:p>
                      <a:r>
                        <a:rPr lang="pt-BR" dirty="0"/>
                        <a:t>#03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dirty="0"/>
                        <a:t>29/09/2016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dirty="0"/>
                        <a:t>Alterar informações cadastradas.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a:t>Giovanna (Analista), Anderson (Desenvolvedor) e Amanda (DBA)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i="0" dirty="0"/>
                        <a:t>Em Andamento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90471864"/>
                  </a:ext>
                </a:extLst>
              </a:tr>
              <a:tr h="370840">
                <a:tc>
                  <a:txBody>
                    <a:bodyPr/>
                    <a:lstStyle/>
                    <a:p>
                      <a:r>
                        <a:rPr lang="pt-BR" dirty="0"/>
                        <a:t>#03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dirty="0"/>
                        <a:t>29/09/2016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a:t>Enviar </a:t>
                      </a:r>
                      <a:r>
                        <a:rPr lang="pt-BR" dirty="0" err="1"/>
                        <a:t>FeedBack</a:t>
                      </a:r>
                      <a:r>
                        <a:rPr lang="pt-BR"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a:t>Giovanna (Analista), Anderson (Desenvolvedor) e Amanda (DBA)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i="0" dirty="0"/>
                        <a:t>Em Andamento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934513437"/>
                  </a:ext>
                </a:extLst>
              </a:tr>
              <a:tr h="370840">
                <a:tc>
                  <a:txBody>
                    <a:bodyPr/>
                    <a:lstStyle/>
                    <a:p>
                      <a:r>
                        <a:rPr lang="pt-BR" dirty="0"/>
                        <a:t>#04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dirty="0"/>
                        <a:t>28/10/2016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a:t>Gerenciar </a:t>
                      </a:r>
                      <a:r>
                        <a:rPr lang="pt-BR" dirty="0" err="1"/>
                        <a:t>PCDs</a:t>
                      </a:r>
                      <a:r>
                        <a:rPr lang="pt-BR" dirty="0"/>
                        <a:t> de interesse.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a:t>Leonardo (Analista), </a:t>
                      </a:r>
                      <a:r>
                        <a:rPr lang="pt-BR" dirty="0" err="1"/>
                        <a:t>Aleccheévina</a:t>
                      </a:r>
                      <a:r>
                        <a:rPr lang="pt-BR" dirty="0"/>
                        <a:t> (Desenvolvedor) e Igor (DBA)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i="0" dirty="0" err="1"/>
                        <a:t>Backlog</a:t>
                      </a:r>
                      <a:endParaRPr lang="pt-BR" i="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88531908"/>
                  </a:ext>
                </a:extLst>
              </a:tr>
            </a:tbl>
          </a:graphicData>
        </a:graphic>
      </p:graphicFrame>
      <p:pic>
        <p:nvPicPr>
          <p:cNvPr id="5" name="Imagem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spTree>
    <p:extLst>
      <p:ext uri="{BB962C8B-B14F-4D97-AF65-F5344CB8AC3E}">
        <p14:creationId xmlns:p14="http://schemas.microsoft.com/office/powerpoint/2010/main" val="25517784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Iteração 02 -Caso de Uso 07</a:t>
            </a:r>
          </a:p>
        </p:txBody>
      </p:sp>
      <p:pic>
        <p:nvPicPr>
          <p:cNvPr id="4" name="Imagem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pic>
        <p:nvPicPr>
          <p:cNvPr id="7" name="Espaço Reservado para Conteúdo 6"/>
          <p:cNvPicPr>
            <a:picLocks noGrp="1"/>
          </p:cNvPicPr>
          <p:nvPr>
            <p:ph idx="1"/>
          </p:nvPr>
        </p:nvPicPr>
        <p:blipFill>
          <a:blip r:embed="rId3"/>
          <a:stretch>
            <a:fillRect/>
          </a:stretch>
        </p:blipFill>
        <p:spPr>
          <a:xfrm>
            <a:off x="1262063" y="1955681"/>
            <a:ext cx="8594725" cy="4097576"/>
          </a:xfrm>
          <a:prstGeom prst="rect">
            <a:avLst/>
          </a:prstGeom>
        </p:spPr>
      </p:pic>
    </p:spTree>
    <p:extLst>
      <p:ext uri="{BB962C8B-B14F-4D97-AF65-F5344CB8AC3E}">
        <p14:creationId xmlns:p14="http://schemas.microsoft.com/office/powerpoint/2010/main" val="403971799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Iteração 02 -Caso de Uso 08</a:t>
            </a:r>
          </a:p>
        </p:txBody>
      </p:sp>
      <p:sp>
        <p:nvSpPr>
          <p:cNvPr id="3" name="Marcador de Posição de Conteúdo 2"/>
          <p:cNvSpPr>
            <a:spLocks noGrp="1"/>
          </p:cNvSpPr>
          <p:nvPr>
            <p:ph idx="1"/>
          </p:nvPr>
        </p:nvSpPr>
        <p:spPr/>
        <p:txBody>
          <a:bodyPr/>
          <a:lstStyle/>
          <a:p>
            <a:r>
              <a:rPr lang="pt-BR" dirty="0"/>
              <a:t>Os desenvolvedores deverão colocar as imagens aq.</a:t>
            </a:r>
          </a:p>
        </p:txBody>
      </p:sp>
      <p:pic>
        <p:nvPicPr>
          <p:cNvPr id="4" name="Imagem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pic>
        <p:nvPicPr>
          <p:cNvPr id="8" name="Imagem 7"/>
          <p:cNvPicPr>
            <a:picLocks noChangeAspect="1"/>
          </p:cNvPicPr>
          <p:nvPr/>
        </p:nvPicPr>
        <p:blipFill>
          <a:blip r:embed="rId3"/>
          <a:stretch>
            <a:fillRect/>
          </a:stretch>
        </p:blipFill>
        <p:spPr>
          <a:xfrm>
            <a:off x="560195" y="1815921"/>
            <a:ext cx="10394317" cy="4564890"/>
          </a:xfrm>
          <a:prstGeom prst="rect">
            <a:avLst/>
          </a:prstGeom>
        </p:spPr>
      </p:pic>
    </p:spTree>
    <p:extLst>
      <p:ext uri="{BB962C8B-B14F-4D97-AF65-F5344CB8AC3E}">
        <p14:creationId xmlns:p14="http://schemas.microsoft.com/office/powerpoint/2010/main" val="232902395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Iteração 02 -Caso de Uso 09</a:t>
            </a:r>
          </a:p>
        </p:txBody>
      </p:sp>
      <p:pic>
        <p:nvPicPr>
          <p:cNvPr id="4" name="Imagem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pic>
        <p:nvPicPr>
          <p:cNvPr id="7" name="Espaço Reservado para Conteúdo 6"/>
          <p:cNvPicPr>
            <a:picLocks noGrp="1" noChangeAspect="1"/>
          </p:cNvPicPr>
          <p:nvPr>
            <p:ph idx="1"/>
          </p:nvPr>
        </p:nvPicPr>
        <p:blipFill>
          <a:blip r:embed="rId3"/>
          <a:stretch>
            <a:fillRect/>
          </a:stretch>
        </p:blipFill>
        <p:spPr>
          <a:xfrm>
            <a:off x="3000780" y="1777284"/>
            <a:ext cx="5000710" cy="4865784"/>
          </a:xfrm>
          <a:prstGeom prst="rect">
            <a:avLst/>
          </a:prstGeom>
        </p:spPr>
      </p:pic>
    </p:spTree>
    <p:extLst>
      <p:ext uri="{BB962C8B-B14F-4D97-AF65-F5344CB8AC3E}">
        <p14:creationId xmlns:p14="http://schemas.microsoft.com/office/powerpoint/2010/main" val="415300887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Iteração 03 -Caso de Uso 10</a:t>
            </a:r>
          </a:p>
        </p:txBody>
      </p:sp>
      <p:pic>
        <p:nvPicPr>
          <p:cNvPr id="4" name="Imagem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pic>
        <p:nvPicPr>
          <p:cNvPr id="9" name="Espaço Reservado para Conteúdo 6"/>
          <p:cNvPicPr>
            <a:picLocks noGrp="1" noChangeAspect="1"/>
          </p:cNvPicPr>
          <p:nvPr>
            <p:ph idx="1"/>
          </p:nvPr>
        </p:nvPicPr>
        <p:blipFill>
          <a:blip r:embed="rId3"/>
          <a:stretch>
            <a:fillRect/>
          </a:stretch>
        </p:blipFill>
        <p:spPr>
          <a:xfrm>
            <a:off x="3078052" y="1828800"/>
            <a:ext cx="4765603" cy="4781758"/>
          </a:xfrm>
          <a:prstGeom prst="rect">
            <a:avLst/>
          </a:prstGeom>
        </p:spPr>
      </p:pic>
    </p:spTree>
    <p:extLst>
      <p:ext uri="{BB962C8B-B14F-4D97-AF65-F5344CB8AC3E}">
        <p14:creationId xmlns:p14="http://schemas.microsoft.com/office/powerpoint/2010/main" val="329167678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Iteração 03 -Caso de Uso 11</a:t>
            </a:r>
          </a:p>
        </p:txBody>
      </p:sp>
      <p:pic>
        <p:nvPicPr>
          <p:cNvPr id="5" name="Espaço Reservado para Conteúdo 4"/>
          <p:cNvPicPr>
            <a:picLocks noGrp="1" noChangeAspect="1"/>
          </p:cNvPicPr>
          <p:nvPr>
            <p:ph idx="1"/>
          </p:nvPr>
        </p:nvPicPr>
        <p:blipFill>
          <a:blip r:embed="rId2"/>
          <a:stretch>
            <a:fillRect/>
          </a:stretch>
        </p:blipFill>
        <p:spPr>
          <a:xfrm>
            <a:off x="1408756" y="1828800"/>
            <a:ext cx="8301339" cy="4351338"/>
          </a:xfrm>
          <a:prstGeom prst="rect">
            <a:avLst/>
          </a:prstGeom>
        </p:spPr>
      </p:pic>
      <p:pic>
        <p:nvPicPr>
          <p:cNvPr id="4" name="Imagem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spTree>
    <p:extLst>
      <p:ext uri="{BB962C8B-B14F-4D97-AF65-F5344CB8AC3E}">
        <p14:creationId xmlns:p14="http://schemas.microsoft.com/office/powerpoint/2010/main" val="393848679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Iteração 03 -Caso de Uso 11</a:t>
            </a:r>
          </a:p>
        </p:txBody>
      </p:sp>
      <p:pic>
        <p:nvPicPr>
          <p:cNvPr id="4" name="Imagem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pic>
        <p:nvPicPr>
          <p:cNvPr id="7" name="Espaço Reservado para Conteúdo 6"/>
          <p:cNvPicPr>
            <a:picLocks noGrp="1" noChangeAspect="1"/>
          </p:cNvPicPr>
          <p:nvPr>
            <p:ph idx="1"/>
          </p:nvPr>
        </p:nvPicPr>
        <p:blipFill>
          <a:blip r:embed="rId3"/>
          <a:stretch>
            <a:fillRect/>
          </a:stretch>
        </p:blipFill>
        <p:spPr>
          <a:xfrm>
            <a:off x="850006" y="1930129"/>
            <a:ext cx="9652795" cy="4251730"/>
          </a:xfrm>
          <a:prstGeom prst="rect">
            <a:avLst/>
          </a:prstGeom>
        </p:spPr>
      </p:pic>
    </p:spTree>
    <p:extLst>
      <p:ext uri="{BB962C8B-B14F-4D97-AF65-F5344CB8AC3E}">
        <p14:creationId xmlns:p14="http://schemas.microsoft.com/office/powerpoint/2010/main" val="126981574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Iteração 03 -Caso de Uso 12</a:t>
            </a:r>
          </a:p>
        </p:txBody>
      </p:sp>
      <p:pic>
        <p:nvPicPr>
          <p:cNvPr id="4" name="Imagem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pic>
        <p:nvPicPr>
          <p:cNvPr id="6" name="Espaço Reservado para Conteúdo 5"/>
          <p:cNvPicPr>
            <a:picLocks noGrp="1"/>
          </p:cNvPicPr>
          <p:nvPr>
            <p:ph idx="1"/>
          </p:nvPr>
        </p:nvPicPr>
        <p:blipFill>
          <a:blip r:embed="rId3">
            <a:extLst>
              <a:ext uri="{28A0092B-C50C-407E-A947-70E740481C1C}">
                <a14:useLocalDpi xmlns:a14="http://schemas.microsoft.com/office/drawing/2010/main" val="0"/>
              </a:ext>
            </a:extLst>
          </a:blip>
          <a:stretch>
            <a:fillRect/>
          </a:stretch>
        </p:blipFill>
        <p:spPr>
          <a:xfrm>
            <a:off x="1262063" y="1837282"/>
            <a:ext cx="8594725" cy="4334373"/>
          </a:xfrm>
          <a:prstGeom prst="rect">
            <a:avLst/>
          </a:prstGeom>
        </p:spPr>
      </p:pic>
    </p:spTree>
    <p:extLst>
      <p:ext uri="{BB962C8B-B14F-4D97-AF65-F5344CB8AC3E}">
        <p14:creationId xmlns:p14="http://schemas.microsoft.com/office/powerpoint/2010/main" val="217488677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Iteração 03 -Caso de Uso 13</a:t>
            </a:r>
          </a:p>
        </p:txBody>
      </p:sp>
      <p:pic>
        <p:nvPicPr>
          <p:cNvPr id="4" name="Imagem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pic>
        <p:nvPicPr>
          <p:cNvPr id="7" name="Espaço Reservado para Conteúdo 6"/>
          <p:cNvPicPr>
            <a:picLocks noGrp="1"/>
          </p:cNvPicPr>
          <p:nvPr>
            <p:ph idx="1"/>
          </p:nvPr>
        </p:nvPicPr>
        <p:blipFill>
          <a:blip r:embed="rId3">
            <a:extLst>
              <a:ext uri="{28A0092B-C50C-407E-A947-70E740481C1C}">
                <a14:useLocalDpi xmlns:a14="http://schemas.microsoft.com/office/drawing/2010/main" val="0"/>
              </a:ext>
            </a:extLst>
          </a:blip>
          <a:stretch>
            <a:fillRect/>
          </a:stretch>
        </p:blipFill>
        <p:spPr>
          <a:xfrm>
            <a:off x="2396684" y="2832730"/>
            <a:ext cx="6325483" cy="2343477"/>
          </a:xfrm>
          <a:prstGeom prst="rect">
            <a:avLst/>
          </a:prstGeom>
        </p:spPr>
      </p:pic>
    </p:spTree>
    <p:extLst>
      <p:ext uri="{BB962C8B-B14F-4D97-AF65-F5344CB8AC3E}">
        <p14:creationId xmlns:p14="http://schemas.microsoft.com/office/powerpoint/2010/main" val="388219799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Iteração 03 -Caso de Uso 14</a:t>
            </a:r>
          </a:p>
        </p:txBody>
      </p:sp>
      <p:pic>
        <p:nvPicPr>
          <p:cNvPr id="4" name="Imagem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pic>
        <p:nvPicPr>
          <p:cNvPr id="5" name="Espaço Reservado para Conteúdo 4"/>
          <p:cNvPicPr>
            <a:picLocks noGrp="1"/>
          </p:cNvPicPr>
          <p:nvPr>
            <p:ph idx="1"/>
          </p:nvPr>
        </p:nvPicPr>
        <p:blipFill>
          <a:blip r:embed="rId3">
            <a:extLst>
              <a:ext uri="{28A0092B-C50C-407E-A947-70E740481C1C}">
                <a14:useLocalDpi xmlns:a14="http://schemas.microsoft.com/office/drawing/2010/main" val="0"/>
              </a:ext>
            </a:extLst>
          </a:blip>
          <a:stretch>
            <a:fillRect/>
          </a:stretch>
        </p:blipFill>
        <p:spPr>
          <a:xfrm>
            <a:off x="2582430" y="1828800"/>
            <a:ext cx="5953991" cy="4351338"/>
          </a:xfrm>
          <a:prstGeom prst="rect">
            <a:avLst/>
          </a:prstGeom>
        </p:spPr>
      </p:pic>
    </p:spTree>
    <p:extLst>
      <p:ext uri="{BB962C8B-B14F-4D97-AF65-F5344CB8AC3E}">
        <p14:creationId xmlns:p14="http://schemas.microsoft.com/office/powerpoint/2010/main" val="386291959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261872" y="415834"/>
            <a:ext cx="3649762" cy="776922"/>
          </a:xfrm>
        </p:spPr>
        <p:txBody>
          <a:bodyPr>
            <a:normAutofit/>
          </a:bodyPr>
          <a:lstStyle/>
          <a:p>
            <a:r>
              <a:rPr lang="pt-BR" dirty="0"/>
              <a:t>Caso de Teste</a:t>
            </a:r>
          </a:p>
        </p:txBody>
      </p:sp>
      <p:sp>
        <p:nvSpPr>
          <p:cNvPr id="3" name="Marcador de Posição de Conteúdo 2"/>
          <p:cNvSpPr>
            <a:spLocks noGrp="1"/>
          </p:cNvSpPr>
          <p:nvPr>
            <p:ph idx="1"/>
          </p:nvPr>
        </p:nvSpPr>
        <p:spPr>
          <a:xfrm>
            <a:off x="1131242" y="1345474"/>
            <a:ext cx="8595360" cy="4351337"/>
          </a:xfrm>
        </p:spPr>
        <p:txBody>
          <a:bodyPr/>
          <a:lstStyle/>
          <a:p>
            <a:r>
              <a:rPr lang="pt-BR" b="1" dirty="0"/>
              <a:t>Selecionar Opções : </a:t>
            </a:r>
            <a:r>
              <a:rPr lang="pt-BR" dirty="0"/>
              <a:t>Descrição (01)</a:t>
            </a:r>
          </a:p>
          <a:p>
            <a:pPr marL="0" indent="0">
              <a:buNone/>
            </a:pPr>
            <a:endParaRPr lang="pt-BR" dirty="0"/>
          </a:p>
          <a:p>
            <a:endParaRPr lang="pt-BR" b="1" dirty="0"/>
          </a:p>
          <a:p>
            <a:endParaRPr lang="pt-BR" b="1" dirty="0"/>
          </a:p>
        </p:txBody>
      </p:sp>
      <p:pic>
        <p:nvPicPr>
          <p:cNvPr id="4" name="Imagem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graphicFrame>
        <p:nvGraphicFramePr>
          <p:cNvPr id="6" name="Tabela 5"/>
          <p:cNvGraphicFramePr>
            <a:graphicFrameLocks noGrp="1"/>
          </p:cNvGraphicFramePr>
          <p:nvPr>
            <p:extLst/>
          </p:nvPr>
        </p:nvGraphicFramePr>
        <p:xfrm>
          <a:off x="1261872" y="1858893"/>
          <a:ext cx="8127999" cy="426720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1651200494"/>
                    </a:ext>
                  </a:extLst>
                </a:gridCol>
                <a:gridCol w="2709333">
                  <a:extLst>
                    <a:ext uri="{9D8B030D-6E8A-4147-A177-3AD203B41FA5}">
                      <a16:colId xmlns:a16="http://schemas.microsoft.com/office/drawing/2014/main" val="2113526664"/>
                    </a:ext>
                  </a:extLst>
                </a:gridCol>
                <a:gridCol w="2709333">
                  <a:extLst>
                    <a:ext uri="{9D8B030D-6E8A-4147-A177-3AD203B41FA5}">
                      <a16:colId xmlns:a16="http://schemas.microsoft.com/office/drawing/2014/main" val="1496732803"/>
                    </a:ext>
                  </a:extLst>
                </a:gridCol>
              </a:tblGrid>
              <a:tr h="370840">
                <a:tc>
                  <a:txBody>
                    <a:bodyPr/>
                    <a:lstStyle/>
                    <a:p>
                      <a:pPr algn="ctr"/>
                      <a:r>
                        <a:rPr lang="pt-BR" sz="1500" dirty="0">
                          <a:solidFill>
                            <a:schemeClr val="bg1"/>
                          </a:solidFill>
                        </a:rPr>
                        <a:t>Casos de Teste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a:txBody>
                    <a:bodyPr/>
                    <a:lstStyle/>
                    <a:p>
                      <a:pPr algn="ctr"/>
                      <a:r>
                        <a:rPr lang="pt-BR" sz="1500" dirty="0">
                          <a:solidFill>
                            <a:schemeClr val="bg1"/>
                          </a:solidFill>
                        </a:rPr>
                        <a:t>Descrição do </a:t>
                      </a:r>
                    </a:p>
                    <a:p>
                      <a:pPr algn="ctr"/>
                      <a:r>
                        <a:rPr lang="pt-BR" sz="1500" dirty="0">
                          <a:solidFill>
                            <a:schemeClr val="bg1"/>
                          </a:solidFill>
                        </a:rPr>
                        <a:t>Caso de</a:t>
                      </a:r>
                      <a:r>
                        <a:rPr lang="pt-BR" sz="1500" baseline="0" dirty="0">
                          <a:solidFill>
                            <a:schemeClr val="bg1"/>
                          </a:solidFill>
                        </a:rPr>
                        <a:t> </a:t>
                      </a:r>
                      <a:r>
                        <a:rPr lang="pt-BR" sz="1500" dirty="0">
                          <a:solidFill>
                            <a:schemeClr val="bg1"/>
                          </a:solidFill>
                        </a:rPr>
                        <a:t>Teste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a:txBody>
                    <a:bodyPr/>
                    <a:lstStyle/>
                    <a:p>
                      <a:pPr algn="ctr"/>
                      <a:r>
                        <a:rPr lang="pt-BR" sz="1500" dirty="0">
                          <a:solidFill>
                            <a:schemeClr val="bg1"/>
                          </a:solidFill>
                        </a:rPr>
                        <a:t>Status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extLst>
                  <a:ext uri="{0D108BD9-81ED-4DB2-BD59-A6C34878D82A}">
                    <a16:rowId xmlns:a16="http://schemas.microsoft.com/office/drawing/2014/main" val="4223604693"/>
                  </a:ext>
                </a:extLst>
              </a:tr>
              <a:tr h="370840">
                <a:tc>
                  <a:txBody>
                    <a:bodyPr/>
                    <a:lstStyle/>
                    <a:p>
                      <a:pPr marL="0" algn="ctr" defTabSz="914400" rtl="0" eaLnBrk="1" latinLnBrk="0" hangingPunct="1"/>
                      <a:r>
                        <a:rPr lang="pt-BR" sz="1600" kern="1200" dirty="0">
                          <a:solidFill>
                            <a:schemeClr val="dk1"/>
                          </a:solidFill>
                          <a:latin typeface="+mn-lt"/>
                          <a:ea typeface="+mn-ea"/>
                          <a:cs typeface="+mn-cs"/>
                        </a:rPr>
                        <a:t>CT #01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4400" rtl="0" eaLnBrk="1" latinLnBrk="0" hangingPunct="1"/>
                      <a:r>
                        <a:rPr lang="pt-BR" sz="1400" kern="1200" dirty="0">
                          <a:solidFill>
                            <a:schemeClr val="dk1"/>
                          </a:solidFill>
                          <a:effectLst/>
                          <a:latin typeface="+mn-lt"/>
                          <a:ea typeface="+mn-ea"/>
                          <a:cs typeface="+mn-cs"/>
                        </a:rPr>
                        <a:t>Verifica se todos os tópico relacionados a PCDs estão apresentados na página.</a:t>
                      </a:r>
                      <a:endParaRPr lang="pt-BR" sz="14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latinLnBrk="0" hangingPunct="1"/>
                      <a:r>
                        <a:rPr lang="pt-BR" sz="1600" kern="1200" dirty="0">
                          <a:solidFill>
                            <a:schemeClr val="dk1"/>
                          </a:solidFill>
                          <a:latin typeface="+mn-lt"/>
                          <a:ea typeface="+mn-ea"/>
                          <a:cs typeface="+mn-cs"/>
                        </a:rPr>
                        <a:t>Sucesso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476639649"/>
                  </a:ext>
                </a:extLst>
              </a:tr>
              <a:tr h="370840">
                <a:tc>
                  <a:txBody>
                    <a:bodyPr/>
                    <a:lstStyle/>
                    <a:p>
                      <a:pPr algn="ctr"/>
                      <a:r>
                        <a:rPr lang="pt-BR" sz="1600" dirty="0"/>
                        <a:t>CT #02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4400" rtl="0" eaLnBrk="1" latinLnBrk="0" hangingPunct="1"/>
                      <a:r>
                        <a:rPr lang="pt-BR" sz="1400" kern="1200" dirty="0">
                          <a:solidFill>
                            <a:schemeClr val="dk1"/>
                          </a:solidFill>
                          <a:effectLst/>
                          <a:latin typeface="+mn-lt"/>
                          <a:ea typeface="+mn-ea"/>
                          <a:cs typeface="+mn-cs"/>
                        </a:rPr>
                        <a:t>Verifica</a:t>
                      </a:r>
                      <a:r>
                        <a:rPr lang="pt-BR" sz="1400" kern="1200" baseline="0" dirty="0">
                          <a:solidFill>
                            <a:schemeClr val="dk1"/>
                          </a:solidFill>
                          <a:effectLst/>
                          <a:latin typeface="+mn-lt"/>
                          <a:ea typeface="+mn-ea"/>
                          <a:cs typeface="+mn-cs"/>
                        </a:rPr>
                        <a:t> se o tópico “Gerenciamento de PCDs” foi selecionado.</a:t>
                      </a:r>
                      <a:endParaRPr lang="pt-BR" sz="1400" kern="1200" dirty="0">
                        <a:solidFill>
                          <a:schemeClr val="dk1"/>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sz="1600" dirty="0"/>
                        <a:t>Sucesso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28661691"/>
                  </a:ext>
                </a:extLst>
              </a:tr>
              <a:tr h="370840">
                <a:tc>
                  <a:txBody>
                    <a:bodyPr/>
                    <a:lstStyle/>
                    <a:p>
                      <a:pPr algn="ctr"/>
                      <a:r>
                        <a:rPr lang="pt-BR" sz="1600" dirty="0"/>
                        <a:t>CT #03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r>
                        <a:rPr lang="pt-BR" sz="1400" kern="1200" dirty="0">
                          <a:solidFill>
                            <a:schemeClr val="dk1"/>
                          </a:solidFill>
                          <a:effectLst/>
                          <a:latin typeface="+mn-lt"/>
                          <a:ea typeface="+mn-ea"/>
                          <a:cs typeface="+mn-cs"/>
                        </a:rPr>
                        <a:t>Verifica se o tópico “Processamento</a:t>
                      </a:r>
                      <a:r>
                        <a:rPr lang="pt-BR" sz="1400" kern="1200" baseline="0" dirty="0">
                          <a:solidFill>
                            <a:schemeClr val="dk1"/>
                          </a:solidFill>
                          <a:effectLst/>
                          <a:latin typeface="+mn-lt"/>
                          <a:ea typeface="+mn-ea"/>
                          <a:cs typeface="+mn-cs"/>
                        </a:rPr>
                        <a:t> de Imagens</a:t>
                      </a:r>
                      <a:r>
                        <a:rPr lang="pt-BR" sz="1400" kern="1200" dirty="0">
                          <a:solidFill>
                            <a:schemeClr val="dk1"/>
                          </a:solidFill>
                          <a:effectLst/>
                          <a:latin typeface="+mn-lt"/>
                          <a:ea typeface="+mn-ea"/>
                          <a:cs typeface="+mn-cs"/>
                        </a:rPr>
                        <a:t>” foi selecionado. </a:t>
                      </a:r>
                      <a:endParaRPr lang="pt-BR"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sz="1600" dirty="0"/>
                        <a:t>Sucesso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71008618"/>
                  </a:ext>
                </a:extLst>
              </a:tr>
              <a:tr h="370840">
                <a:tc>
                  <a:txBody>
                    <a:bodyPr/>
                    <a:lstStyle/>
                    <a:p>
                      <a:pPr algn="ctr"/>
                      <a:r>
                        <a:rPr lang="pt-BR" sz="1600" dirty="0"/>
                        <a:t>CT #04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r>
                        <a:rPr lang="pt-BR" sz="1400" kern="1200" dirty="0">
                          <a:solidFill>
                            <a:schemeClr val="dk1"/>
                          </a:solidFill>
                          <a:effectLst/>
                          <a:latin typeface="+mn-lt"/>
                          <a:ea typeface="+mn-ea"/>
                          <a:cs typeface="+mn-cs"/>
                        </a:rPr>
                        <a:t>Verifica se o tópico “Gerenciamento de</a:t>
                      </a:r>
                      <a:r>
                        <a:rPr lang="pt-BR" sz="1400" kern="1200" baseline="0" dirty="0">
                          <a:solidFill>
                            <a:schemeClr val="dk1"/>
                          </a:solidFill>
                          <a:effectLst/>
                          <a:latin typeface="+mn-lt"/>
                          <a:ea typeface="+mn-ea"/>
                          <a:cs typeface="+mn-cs"/>
                        </a:rPr>
                        <a:t> Sensores</a:t>
                      </a:r>
                      <a:r>
                        <a:rPr lang="pt-BR" sz="1400" kern="1200" dirty="0">
                          <a:solidFill>
                            <a:schemeClr val="dk1"/>
                          </a:solidFill>
                          <a:effectLst/>
                          <a:latin typeface="+mn-lt"/>
                          <a:ea typeface="+mn-ea"/>
                          <a:cs typeface="+mn-cs"/>
                        </a:rPr>
                        <a:t>” foi selecionado. </a:t>
                      </a:r>
                      <a:endParaRPr lang="pt-BR"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sz="1600" dirty="0"/>
                        <a:t>Sucesso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39492648"/>
                  </a:ext>
                </a:extLst>
              </a:tr>
              <a:tr h="370840">
                <a:tc>
                  <a:txBody>
                    <a:bodyPr/>
                    <a:lstStyle/>
                    <a:p>
                      <a:pPr algn="ctr"/>
                      <a:r>
                        <a:rPr lang="pt-BR" sz="1600" dirty="0"/>
                        <a:t>CT #05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r>
                        <a:rPr lang="pt-BR" sz="1400" kern="1200" dirty="0">
                          <a:solidFill>
                            <a:schemeClr val="dk1"/>
                          </a:solidFill>
                          <a:effectLst/>
                          <a:latin typeface="+mn-lt"/>
                          <a:ea typeface="+mn-ea"/>
                          <a:cs typeface="+mn-cs"/>
                        </a:rPr>
                        <a:t>Verifica se o tópico “Controle de Funcionamento de </a:t>
                      </a:r>
                      <a:r>
                        <a:rPr lang="pt-BR" sz="1400" kern="1200" dirty="0" err="1">
                          <a:solidFill>
                            <a:schemeClr val="dk1"/>
                          </a:solidFill>
                          <a:effectLst/>
                          <a:latin typeface="+mn-lt"/>
                          <a:ea typeface="+mn-ea"/>
                          <a:cs typeface="+mn-cs"/>
                        </a:rPr>
                        <a:t>PCds</a:t>
                      </a:r>
                      <a:r>
                        <a:rPr lang="pt-BR" sz="1400" kern="1200" dirty="0">
                          <a:solidFill>
                            <a:schemeClr val="dk1"/>
                          </a:solidFill>
                          <a:effectLst/>
                          <a:latin typeface="+mn-lt"/>
                          <a:ea typeface="+mn-ea"/>
                          <a:cs typeface="+mn-cs"/>
                        </a:rPr>
                        <a:t>” foi selecionado</a:t>
                      </a:r>
                      <a:r>
                        <a:rPr lang="pt-BR" sz="1800" kern="1200" dirty="0">
                          <a:solidFill>
                            <a:schemeClr val="dk1"/>
                          </a:solidFill>
                          <a:effectLst/>
                          <a:latin typeface="+mn-lt"/>
                          <a:ea typeface="+mn-ea"/>
                          <a:cs typeface="+mn-cs"/>
                        </a:rPr>
                        <a:t>. </a:t>
                      </a:r>
                      <a:endParaRPr lang="pt-BR"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sz="1600" dirty="0"/>
                        <a:t>Sucesso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4234667"/>
                  </a:ext>
                </a:extLst>
              </a:tr>
            </a:tbl>
          </a:graphicData>
        </a:graphic>
      </p:graphicFrame>
    </p:spTree>
    <p:extLst>
      <p:ext uri="{BB962C8B-B14F-4D97-AF65-F5344CB8AC3E}">
        <p14:creationId xmlns:p14="http://schemas.microsoft.com/office/powerpoint/2010/main" val="424186761"/>
      </p:ext>
    </p:extLst>
  </p:cSld>
  <p:clrMapOvr>
    <a:masterClrMapping/>
  </p:clrMapOvr>
</p:sld>
</file>

<file path=ppt/theme/theme1.xml><?xml version="1.0" encoding="utf-8"?>
<a:theme xmlns:a="http://schemas.openxmlformats.org/drawingml/2006/main" name="View">
  <a:themeElements>
    <a:clrScheme name="Azul Quente">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ppt/theme/theme2.xml><?xml version="1.0" encoding="utf-8"?>
<a:theme xmlns:a="http://schemas.openxmlformats.org/drawingml/2006/main" name="Storyboard Layouts">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933</TotalTime>
  <Words>17796</Words>
  <Application>Microsoft Office PowerPoint</Application>
  <PresentationFormat>Widescreen</PresentationFormat>
  <Paragraphs>3515</Paragraphs>
  <Slides>324</Slides>
  <Notes>53</Notes>
  <HiddenSlides>0</HiddenSlides>
  <MMClips>0</MMClips>
  <ScaleCrop>false</ScaleCrop>
  <HeadingPairs>
    <vt:vector size="6" baseType="variant">
      <vt:variant>
        <vt:lpstr>Fontes usadas</vt:lpstr>
      </vt:variant>
      <vt:variant>
        <vt:i4>5</vt:i4>
      </vt:variant>
      <vt:variant>
        <vt:lpstr>Tema</vt:lpstr>
      </vt:variant>
      <vt:variant>
        <vt:i4>2</vt:i4>
      </vt:variant>
      <vt:variant>
        <vt:lpstr>Títulos de slides</vt:lpstr>
      </vt:variant>
      <vt:variant>
        <vt:i4>324</vt:i4>
      </vt:variant>
    </vt:vector>
  </HeadingPairs>
  <TitlesOfParts>
    <vt:vector size="331" baseType="lpstr">
      <vt:lpstr>Arial</vt:lpstr>
      <vt:lpstr>Calibri</vt:lpstr>
      <vt:lpstr>Century Schoolbook</vt:lpstr>
      <vt:lpstr>Libre Baskerville</vt:lpstr>
      <vt:lpstr>Wingdings 2</vt:lpstr>
      <vt:lpstr>View</vt:lpstr>
      <vt:lpstr>Storyboard Layouts</vt:lpstr>
      <vt:lpstr>Apresentação do PowerPoint</vt:lpstr>
      <vt:lpstr>DBAs</vt:lpstr>
      <vt:lpstr>Alterações no banco</vt:lpstr>
      <vt:lpstr>Alterações no banco</vt:lpstr>
      <vt:lpstr>MOD01 - Usuários</vt:lpstr>
      <vt:lpstr>Planejamento de Atividades</vt:lpstr>
      <vt:lpstr>Planejamento de Atividades</vt:lpstr>
      <vt:lpstr>Planejamento de Atividades</vt:lpstr>
      <vt:lpstr>Planejamento de Atividades</vt:lpstr>
      <vt:lpstr>Planejamento de Atividades</vt:lpstr>
      <vt:lpstr>Planejamento de Atividades</vt:lpstr>
      <vt:lpstr>Planejamento de Atividades</vt:lpstr>
      <vt:lpstr>Caso de Uso 4.1 – Iteração #01</vt:lpstr>
      <vt:lpstr>Iteração #01 -Caso de Uso 4.1</vt:lpstr>
      <vt:lpstr>Caso de Uso 4.19 – Iteração #01</vt:lpstr>
      <vt:lpstr>Iteração #01 -Caso de Uso 4.19</vt:lpstr>
      <vt:lpstr>Caso de Uso 4.2 – Iteração #01</vt:lpstr>
      <vt:lpstr>Iteração #01 -Caso de Uso 4.2</vt:lpstr>
      <vt:lpstr>Caso de Uso 4.8 – Iteração #02</vt:lpstr>
      <vt:lpstr>Iteração #02 -Caso de Uso 4.8</vt:lpstr>
      <vt:lpstr>Caso de Uso 4.4 – Iteração #02</vt:lpstr>
      <vt:lpstr>Iteração #02 -Caso de Uso 4.4</vt:lpstr>
      <vt:lpstr>Caso de Uso 4.5 – Iteração #02</vt:lpstr>
      <vt:lpstr>Iteração #02 -Caso de Uso 4.5</vt:lpstr>
      <vt:lpstr>Caso de Uso 4.20 – Iteração #02</vt:lpstr>
      <vt:lpstr>Iteração #02 -Caso de Uso 4.20</vt:lpstr>
      <vt:lpstr>Caso de Uso 4.6 – Iteração #03</vt:lpstr>
      <vt:lpstr>Iteração #03 -Caso de Uso 4.6</vt:lpstr>
      <vt:lpstr>Caso de Uso 4.7 – Iteração #03</vt:lpstr>
      <vt:lpstr>Iteração #03 -Caso de Uso 4.7</vt:lpstr>
      <vt:lpstr>Caso de Uso 4.9 – Iteração #03</vt:lpstr>
      <vt:lpstr>Iteração #03 -Caso de Uso 4.9</vt:lpstr>
      <vt:lpstr>Caso de Uso 4.10 – Iteração #03</vt:lpstr>
      <vt:lpstr>Iteração #03 -Caso de Uso 4.10</vt:lpstr>
      <vt:lpstr>Caso de Teste</vt:lpstr>
      <vt:lpstr>Caso de Teste</vt:lpstr>
      <vt:lpstr>Caso de Teste</vt:lpstr>
      <vt:lpstr>Caso de Teste</vt:lpstr>
      <vt:lpstr>Caso de Teste</vt:lpstr>
      <vt:lpstr>Caso de Teste</vt:lpstr>
      <vt:lpstr>Caso de Teste</vt:lpstr>
      <vt:lpstr>Caso de Teste</vt:lpstr>
      <vt:lpstr>Caso de Teste</vt:lpstr>
      <vt:lpstr>Caso de Teste</vt:lpstr>
      <vt:lpstr>Caso de Teste</vt:lpstr>
      <vt:lpstr>Caso de Teste</vt:lpstr>
      <vt:lpstr>Caso de Teste</vt:lpstr>
      <vt:lpstr>Caso de Teste</vt:lpstr>
      <vt:lpstr>Caso de Teste</vt:lpstr>
      <vt:lpstr>Caso de Teste</vt:lpstr>
      <vt:lpstr>Caso de Teste</vt:lpstr>
      <vt:lpstr>Caso de Teste</vt:lpstr>
      <vt:lpstr>Resumo dos Casos de Teste</vt:lpstr>
      <vt:lpstr>Resumo dos Casos de Teste</vt:lpstr>
      <vt:lpstr>Integrante</vt:lpstr>
      <vt:lpstr>Integrante</vt:lpstr>
      <vt:lpstr>Integrante</vt:lpstr>
      <vt:lpstr>Integrante</vt:lpstr>
      <vt:lpstr>Integrante</vt:lpstr>
      <vt:lpstr>Integrante</vt:lpstr>
      <vt:lpstr>Notas dos Integrantes</vt:lpstr>
      <vt:lpstr>MOD02 – PCD’S</vt:lpstr>
      <vt:lpstr>Planejamento de Atividades</vt:lpstr>
      <vt:lpstr>Planejamento de Atividades</vt:lpstr>
      <vt:lpstr>Planejamento de Atividades</vt:lpstr>
      <vt:lpstr>Planejamento de Atividades</vt:lpstr>
      <vt:lpstr>Planejamento de Atividades</vt:lpstr>
      <vt:lpstr>Planejamento de Atividades</vt:lpstr>
      <vt:lpstr>Caso de Uso #01 – Iteração #01</vt:lpstr>
      <vt:lpstr>Caso de Uso #02 – Iteração #01</vt:lpstr>
      <vt:lpstr>Caso de Uso #03 – Iteração #01</vt:lpstr>
      <vt:lpstr>Caso de Uso #04 – Iteração #02</vt:lpstr>
      <vt:lpstr>Caso de Uso #05 – Iteração #02</vt:lpstr>
      <vt:lpstr>Caso de Uso #06 – Iteração #02</vt:lpstr>
      <vt:lpstr>Caso de Uso #07 – Iteração #02</vt:lpstr>
      <vt:lpstr>Caso de Uso #08 – Iteração #02</vt:lpstr>
      <vt:lpstr>Caso de Uso #09 – Iteração #02</vt:lpstr>
      <vt:lpstr>Caso de Uso #10 – Iteração #03</vt:lpstr>
      <vt:lpstr>Caso de Uso #11 – Iteração #03</vt:lpstr>
      <vt:lpstr>Caso de Uso #12 – Iteração #03</vt:lpstr>
      <vt:lpstr>Caso de Uso #13 – Iteração #03</vt:lpstr>
      <vt:lpstr>Caso de Uso #14 – Iteração #03</vt:lpstr>
      <vt:lpstr>Iteração 01 -Caso de Uso 01</vt:lpstr>
      <vt:lpstr>Iteração 01 -Caso de Uso 02</vt:lpstr>
      <vt:lpstr>Iteração 01 -Caso de Uso 03</vt:lpstr>
      <vt:lpstr>Iteração 01 -Caso de Uso 03</vt:lpstr>
      <vt:lpstr>Iteração 02 -Caso de Uso 04</vt:lpstr>
      <vt:lpstr>Iteração 02 -Caso de Uso 05</vt:lpstr>
      <vt:lpstr>Iteração 02 -Caso de Uso 06</vt:lpstr>
      <vt:lpstr>Iteração 02 -Caso de Uso 07</vt:lpstr>
      <vt:lpstr>Iteração 02 -Caso de Uso 08</vt:lpstr>
      <vt:lpstr>Iteração 02 -Caso de Uso 09</vt:lpstr>
      <vt:lpstr>Iteração 03 -Caso de Uso 10</vt:lpstr>
      <vt:lpstr>Iteração 03 -Caso de Uso 11</vt:lpstr>
      <vt:lpstr>Iteração 03 -Caso de Uso 11</vt:lpstr>
      <vt:lpstr>Iteração 03 -Caso de Uso 12</vt:lpstr>
      <vt:lpstr>Iteração 03 -Caso de Uso 13</vt:lpstr>
      <vt:lpstr>Iteração 03 -Caso de Uso 14</vt:lpstr>
      <vt:lpstr>Caso de Teste</vt:lpstr>
      <vt:lpstr>Caso de Teste</vt:lpstr>
      <vt:lpstr>Caso de Teste</vt:lpstr>
      <vt:lpstr>Caso de Teste</vt:lpstr>
      <vt:lpstr>Caso de Teste</vt:lpstr>
      <vt:lpstr>Caso de Teste</vt:lpstr>
      <vt:lpstr>Caso de Teste</vt:lpstr>
      <vt:lpstr>Caso de Teste</vt:lpstr>
      <vt:lpstr>Caso de Teste</vt:lpstr>
      <vt:lpstr>Caso de Teste</vt:lpstr>
      <vt:lpstr>Caso de Teste</vt:lpstr>
      <vt:lpstr>Caso de Teste</vt:lpstr>
      <vt:lpstr>Caso de Teste</vt:lpstr>
      <vt:lpstr>Caso de Teste</vt:lpstr>
      <vt:lpstr>Resumo dos Casos de Teste</vt:lpstr>
      <vt:lpstr>Resumo dos Casos de Teste</vt:lpstr>
      <vt:lpstr>Integrante</vt:lpstr>
      <vt:lpstr>Integrante</vt:lpstr>
      <vt:lpstr>Integrante</vt:lpstr>
      <vt:lpstr>Integrante</vt:lpstr>
      <vt:lpstr>Integrante</vt:lpstr>
      <vt:lpstr>Integrante</vt:lpstr>
      <vt:lpstr>Integrante</vt:lpstr>
      <vt:lpstr>Notas dos Integrantes</vt:lpstr>
      <vt:lpstr>Apresentação do PowerPoint</vt:lpstr>
      <vt:lpstr>MOD03 – Medições</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Iteração 01 – Consultar Medições</vt:lpstr>
      <vt:lpstr>Apresentação do PowerPoint</vt:lpstr>
      <vt:lpstr>Iteração 02 – Inserir medições </vt:lpstr>
      <vt:lpstr>Iteração 02 – Excluir medições </vt:lpstr>
      <vt:lpstr>Iteração 02 – Gerenciar periodicidade de medição dos sensores</vt:lpstr>
      <vt:lpstr>Iteração 02 – Gerenciar periodicidade de medição dos sensores</vt:lpstr>
      <vt:lpstr>Iteração 03 – Alterar periodicidade de medição</vt:lpstr>
      <vt:lpstr>Iteração 03 – Gerenciar estado sensor</vt:lpstr>
      <vt:lpstr>Iteração 03 – Gerenciar estado sensor</vt:lpstr>
      <vt:lpstr>Apresentação do PowerPoint</vt:lpstr>
      <vt:lpstr>Iteração 03 – Consultar periodicidade de medição</vt:lpstr>
      <vt:lpstr>Iteração 03 – Importar arquivo de medição </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Integrante </vt:lpstr>
      <vt:lpstr>Apresentação do PowerPoint</vt:lpstr>
      <vt:lpstr>Integrante</vt:lpstr>
      <vt:lpstr>Integrante</vt:lpstr>
      <vt:lpstr>Apresentação do PowerPoint</vt:lpstr>
      <vt:lpstr>MOD04 – Relatórios</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MOD05 - Alertas</vt:lpstr>
      <vt:lpstr>Planejamento de Atividades</vt:lpstr>
      <vt:lpstr>Planejamento de Atividades</vt:lpstr>
      <vt:lpstr>Planejamento de Atividades</vt:lpstr>
      <vt:lpstr>Planejamento de Atividades</vt:lpstr>
      <vt:lpstr>Planejamento de Atividades</vt:lpstr>
      <vt:lpstr>Planejamento de Atividades</vt:lpstr>
      <vt:lpstr>Planejamento de Atividades</vt:lpstr>
      <vt:lpstr>Planejamento de Atividades</vt:lpstr>
      <vt:lpstr>Planejamento de Atividades</vt:lpstr>
      <vt:lpstr>Caso de Uso 4.1 – Iteração #01</vt:lpstr>
      <vt:lpstr>Iteração 01 – Gerenciar Órgãos e Colaboradores</vt:lpstr>
      <vt:lpstr>Caso de Uso 4.2 – Iteração #01</vt:lpstr>
      <vt:lpstr>Iteração 01 - Gerenciar parâmetros de alertas por Sensor</vt:lpstr>
      <vt:lpstr>Caso de Uso 4.1.1 – Iteração #02</vt:lpstr>
      <vt:lpstr>Iteração 02 – Cadastrar Órgãos e Colaboradores</vt:lpstr>
      <vt:lpstr>Caso de Uso 4.1.2 – Iteração #02</vt:lpstr>
      <vt:lpstr>Iteração 02 - Pesquisar Órgãos e Colaboradores</vt:lpstr>
      <vt:lpstr>Caso de Uso 4.1.3 – Iteração #02</vt:lpstr>
      <vt:lpstr>Iteração 02 - Editar Órgãos e Colaboradores</vt:lpstr>
      <vt:lpstr>Caso de Uso 4.2.1 – Iteração #02</vt:lpstr>
      <vt:lpstr>Iteração 02 - Cadastrar parâmetros</vt:lpstr>
      <vt:lpstr>Caso de Uso 4.2.2 – Iteração #02</vt:lpstr>
      <vt:lpstr>Iteração 02 - Editar parâmetros </vt:lpstr>
      <vt:lpstr>Caso de Uso 4.2.3 – Iteração #02</vt:lpstr>
      <vt:lpstr>Iteração 02 - Excluir parâmetros</vt:lpstr>
      <vt:lpstr>Caso de Uso 4.1.4 – Iteração #03</vt:lpstr>
      <vt:lpstr>Iteração 03 - Excluir Órgãos e Colaboradores</vt:lpstr>
      <vt:lpstr>Caso de Uso 4.5 – Iteração #03</vt:lpstr>
      <vt:lpstr>Iteração 03 - Gerenciar Alertas (ADM)</vt:lpstr>
      <vt:lpstr>Caso de Uso 4.5.1 – Iteração #03</vt:lpstr>
      <vt:lpstr>Iteração 03 - Descrição Alertas Enviados (ADM)</vt:lpstr>
      <vt:lpstr>Caso de Uso 4.4 – Iteração #03</vt:lpstr>
      <vt:lpstr>Iteração 03 - Gerar e exibir alertas críticos</vt:lpstr>
      <vt:lpstr>Iteração 03 - Enviar notificação de Alertas por Email</vt:lpstr>
      <vt:lpstr>Iteração 03 - Enviar notificação de Alertas por Email</vt:lpstr>
      <vt:lpstr>Iteração 03 - Enviar notificação de Alertas na Página Principal</vt:lpstr>
      <vt:lpstr>Iteração 03 - Enviar notificação de Alertas na Página Principal</vt:lpstr>
      <vt:lpstr>Caso de Teste</vt:lpstr>
      <vt:lpstr>Caso de Teste</vt:lpstr>
      <vt:lpstr>Caso de Teste</vt:lpstr>
      <vt:lpstr>Caso de Teste</vt:lpstr>
      <vt:lpstr>Caso de Teste</vt:lpstr>
      <vt:lpstr>Caso de Teste</vt:lpstr>
      <vt:lpstr>Caso de Teste</vt:lpstr>
      <vt:lpstr>Caso de Teste</vt:lpstr>
      <vt:lpstr>Caso de Teste</vt:lpstr>
      <vt:lpstr>Caso de Teste</vt:lpstr>
      <vt:lpstr>Caso de Teste</vt:lpstr>
      <vt:lpstr>Caso de Teste</vt:lpstr>
      <vt:lpstr>Caso de Teste</vt:lpstr>
      <vt:lpstr>Caso de Teste</vt:lpstr>
      <vt:lpstr>Caso de Teste</vt:lpstr>
      <vt:lpstr>Caso de Teste</vt:lpstr>
      <vt:lpstr>Caso de Teste</vt:lpstr>
      <vt:lpstr>Caso de Teste</vt:lpstr>
      <vt:lpstr>Caso de Teste</vt:lpstr>
      <vt:lpstr>Caso de Teste</vt:lpstr>
      <vt:lpstr>Caso de Teste</vt:lpstr>
      <vt:lpstr>Caso de Teste</vt:lpstr>
      <vt:lpstr>Caso de Teste</vt:lpstr>
      <vt:lpstr>Caso de Teste</vt:lpstr>
      <vt:lpstr>Caso de Teste</vt:lpstr>
      <vt:lpstr>Caso de Teste</vt:lpstr>
      <vt:lpstr>Caso de Teste</vt:lpstr>
      <vt:lpstr>Caso de Teste</vt:lpstr>
      <vt:lpstr>Caso de Teste</vt:lpstr>
      <vt:lpstr>Caso de Teste</vt:lpstr>
      <vt:lpstr>Caso de Teste</vt:lpstr>
      <vt:lpstr>Caso de Teste</vt:lpstr>
      <vt:lpstr>Caso de Teste</vt:lpstr>
      <vt:lpstr>Caso de Teste</vt:lpstr>
      <vt:lpstr>Caso de Teste</vt:lpstr>
      <vt:lpstr>Caso de Teste</vt:lpstr>
      <vt:lpstr>Caso de Teste</vt:lpstr>
      <vt:lpstr>Resumo dos Casos de Teste</vt:lpstr>
      <vt:lpstr>Resumo dos Casos de Teste</vt:lpstr>
      <vt:lpstr>Resumo dos Casos de Teste</vt:lpstr>
      <vt:lpstr>Resumo dos Casos de Teste</vt:lpstr>
      <vt:lpstr>Integrante</vt:lpstr>
      <vt:lpstr>Integrante</vt:lpstr>
      <vt:lpstr>Integrante</vt:lpstr>
      <vt:lpstr>Integrante</vt:lpstr>
      <vt:lpstr>Integrante</vt:lpstr>
      <vt:lpstr>Integrante</vt:lpstr>
      <vt:lpstr>Notas dos Integrantes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creator>Usuário do Windows</dc:creator>
  <cp:lastModifiedBy>Guilherme Mendes</cp:lastModifiedBy>
  <cp:revision>74</cp:revision>
  <dcterms:created xsi:type="dcterms:W3CDTF">2016-04-01T16:25:06Z</dcterms:created>
  <dcterms:modified xsi:type="dcterms:W3CDTF">2016-09-29T20:38:35Z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fs.IsStoryboard">
    <vt:bool>true</vt:bool>
  </property>
</Properties>
</file>